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F4-4043-A855-35513FB552BA}"/>
                </c:ext>
              </c:extLst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F4-4043-A855-35513FB552BA}"/>
                </c:ext>
              </c:extLst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F4-4043-A855-35513FB55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F4-4043-A855-35513FB55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74912"/>
        <c:axId val="88051712"/>
        <c:axId val="0"/>
      </c:bar3DChart>
      <c:catAx>
        <c:axId val="5957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8051712"/>
        <c:crosses val="autoZero"/>
        <c:auto val="1"/>
        <c:lblAlgn val="ctr"/>
        <c:lblOffset val="100"/>
        <c:noMultiLvlLbl val="0"/>
      </c:catAx>
      <c:valAx>
        <c:axId val="8805171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9574912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C5-4231-ACA1-91BF4E112007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C5-4231-ACA1-91BF4E112007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C5-4231-ACA1-91BF4E112007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C5-4231-ACA1-91BF4E112007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C5-4231-ACA1-91BF4E112007}"/>
                </c:ext>
              </c:extLst>
            </c:dLbl>
            <c:dLbl>
              <c:idx val="9"/>
              <c:layout>
                <c:manualLayout>
                  <c:x val="2.8576109235321692E-3"/>
                  <c:y val="2.8571428571428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C5-4231-ACA1-91BF4E1120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partida'!$W$15:$AE$15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partida'!$W$16:$AE$16</c:f>
              <c:numCache>
                <c:formatCode>0.0%</c:formatCode>
                <c:ptCount val="9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  <c:pt idx="4">
                  <c:v>9.9495709275761735E-2</c:v>
                </c:pt>
                <c:pt idx="5">
                  <c:v>8.2305759550633364E-2</c:v>
                </c:pt>
                <c:pt idx="6">
                  <c:v>7.9819725737450831E-2</c:v>
                </c:pt>
                <c:pt idx="7">
                  <c:v>7.6288894543347668E-2</c:v>
                </c:pt>
                <c:pt idx="8">
                  <c:v>0.11800299373705138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C5-4231-ACA1-91BF4E112007}"/>
            </c:ext>
          </c:extLst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partida'!$W$15:$AE$15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partida'!$W$17:$AE$17</c:f>
              <c:numCache>
                <c:formatCode>0.0%</c:formatCode>
                <c:ptCount val="9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  <c:pt idx="4">
                  <c:v>6.7267627045342268E-2</c:v>
                </c:pt>
                <c:pt idx="5">
                  <c:v>8.0741529357009886E-2</c:v>
                </c:pt>
                <c:pt idx="6">
                  <c:v>6.2734192744839809E-2</c:v>
                </c:pt>
                <c:pt idx="7">
                  <c:v>7.3259693739307949E-2</c:v>
                </c:pt>
                <c:pt idx="8">
                  <c:v>9.0887791492583817E-2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DC5-4231-ACA1-91BF4E112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27360"/>
        <c:axId val="40528896"/>
      </c:barChart>
      <c:catAx>
        <c:axId val="40527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528896"/>
        <c:crosses val="autoZero"/>
        <c:auto val="1"/>
        <c:lblAlgn val="ctr"/>
        <c:lblOffset val="100"/>
        <c:noMultiLvlLbl val="0"/>
      </c:catAx>
      <c:valAx>
        <c:axId val="405288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052736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4864148925828717E-2"/>
                  <c:y val="-1.7893650478362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42-476D-A146-EEF64B630CDB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42-476D-A146-EEF64B630CDB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42-476D-A146-EEF64B630CDB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42-476D-A146-EEF64B630CDB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42-476D-A146-EEF64B630CDB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42-476D-A146-EEF64B630C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partida'!$AJ$15:$AR$15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partida'!$AJ$16:$AR$16</c:f>
              <c:numCache>
                <c:formatCode>0.0%</c:formatCode>
                <c:ptCount val="9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  <c:pt idx="4">
                  <c:v>0.36450595918463252</c:v>
                </c:pt>
                <c:pt idx="5">
                  <c:v>0.44681171873526593</c:v>
                </c:pt>
                <c:pt idx="6">
                  <c:v>0.5266314444727167</c:v>
                </c:pt>
                <c:pt idx="7">
                  <c:v>0.60292033901606445</c:v>
                </c:pt>
                <c:pt idx="8">
                  <c:v>0.72092333275311582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542-476D-A146-EEF64B630CDB}"/>
            </c:ext>
          </c:extLst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42-476D-A146-EEF64B630CDB}"/>
                </c:ext>
              </c:extLst>
            </c:dLbl>
            <c:dLbl>
              <c:idx val="1"/>
              <c:layout>
                <c:manualLayout>
                  <c:x val="-2.2839506172839533E-2"/>
                  <c:y val="-4.447385009554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42-476D-A146-EEF64B630CDB}"/>
                </c:ext>
              </c:extLst>
            </c:dLbl>
            <c:dLbl>
              <c:idx val="2"/>
              <c:layout>
                <c:manualLayout>
                  <c:x val="-6.4506172839506173E-2"/>
                  <c:y val="-7.666876640397779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42-476D-A146-EEF64B630CDB}"/>
                </c:ext>
              </c:extLst>
            </c:dLbl>
            <c:dLbl>
              <c:idx val="3"/>
              <c:layout>
                <c:manualLayout>
                  <c:x val="-8.6728395061728455E-2"/>
                  <c:y val="-3.91165371877763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42-476D-A146-EEF64B630CDB}"/>
                </c:ext>
              </c:extLst>
            </c:dLbl>
            <c:dLbl>
              <c:idx val="4"/>
              <c:layout>
                <c:manualLayout>
                  <c:x val="-6.9753329444930554E-2"/>
                  <c:y val="-1.3946645167006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42-476D-A146-EEF64B630CDB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542-476D-A146-EEF64B630CDB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542-476D-A146-EEF64B630CDB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542-476D-A146-EEF64B630C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partida'!$AJ$15:$AR$15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partida'!$AJ$17:$AR$17</c:f>
              <c:numCache>
                <c:formatCode>0.0%</c:formatCode>
                <c:ptCount val="9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  <c:pt idx="4">
                  <c:v>0.33569480147346442</c:v>
                </c:pt>
                <c:pt idx="5">
                  <c:v>0.41643633083047432</c:v>
                </c:pt>
                <c:pt idx="6">
                  <c:v>0.47917052357531414</c:v>
                </c:pt>
                <c:pt idx="7">
                  <c:v>0.55243021731462205</c:v>
                </c:pt>
                <c:pt idx="8">
                  <c:v>0.64331800880720591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542-476D-A146-EEF64B630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558080"/>
        <c:axId val="50559616"/>
      </c:lineChart>
      <c:catAx>
        <c:axId val="5055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0559616"/>
        <c:crosses val="autoZero"/>
        <c:auto val="1"/>
        <c:lblAlgn val="ctr"/>
        <c:lblOffset val="100"/>
        <c:noMultiLvlLbl val="0"/>
      </c:catAx>
      <c:valAx>
        <c:axId val="505596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0558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SEPTIEMBRE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106" y="580084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5" y="1705660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2A6D36E-6BE6-4B75-8E23-5A2BCD64B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093" y="2020876"/>
            <a:ext cx="7928339" cy="376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>
                <a:solidFill>
                  <a:prstClr val="black"/>
                </a:solidFill>
              </a:rPr>
              <a:t>Principales hallazgos</a:t>
            </a:r>
            <a:endParaRPr lang="es-CL" sz="1600" b="1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el mes de SEPTIEMBRE el gasto ejecutado fue de </a:t>
            </a:r>
            <a:r>
              <a:rPr lang="es-CL" sz="1400" b="1" dirty="0">
                <a:solidFill>
                  <a:prstClr val="black"/>
                </a:solidFill>
              </a:rPr>
              <a:t>$4.901 millones, equivalente a un 9,1%, inferior al 11,8% presentado en el mismo mes del año anterior y superior  a los 7,3% logrado en el mes de agosto de este mismo año. 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Con ello</a:t>
            </a:r>
            <a:r>
              <a:rPr lang="es-MX" sz="1400" b="1" dirty="0">
                <a:solidFill>
                  <a:prstClr val="black"/>
                </a:solidFill>
              </a:rPr>
              <a:t>, la ejecución acumulada a SEPTIEMBRE totalizó en $34.690 millones,</a:t>
            </a:r>
            <a:r>
              <a:rPr lang="es-MX" sz="1400" dirty="0">
                <a:solidFill>
                  <a:prstClr val="black"/>
                </a:solidFill>
              </a:rPr>
              <a:t> equivalente a un 64,3% de avance, inferior al  72,1%  de avance a igual período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Al mes de SEPTIEMBRE se observa continuidad a las modificaciones presupuestarias que redujeron el presupuesto vigente de la Partida en el mes anterior en $1.172 millones. Estos cambios impactaron con rebajas a los Subtítulos: Gasto en Personal en $212 millones, Bienes y Servicios de Consumo en $1.122 millones y Adquisición de Activos No Financieros en $313 millones. E incrementaron los Subtítulos Prestaciones de Seguridad Social en $332 millones y Servicio de la Deuda en $485 millones.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Por lo que, el presupuesto para esta Partida, </a:t>
            </a:r>
            <a:r>
              <a:rPr lang="es-MX" sz="1400" b="1" dirty="0">
                <a:solidFill>
                  <a:prstClr val="black"/>
                </a:solidFill>
              </a:rPr>
              <a:t>asciende a los $52.751 millones</a:t>
            </a:r>
            <a:r>
              <a:rPr lang="es-MX" sz="1400" dirty="0">
                <a:solidFill>
                  <a:prstClr val="black"/>
                </a:solidFill>
              </a:rPr>
              <a:t>, </a:t>
            </a:r>
            <a:r>
              <a:rPr lang="es-MX" sz="1400" b="1" dirty="0">
                <a:solidFill>
                  <a:prstClr val="black"/>
                </a:solidFill>
              </a:rPr>
              <a:t>con una ejecución 64,3%, respecto a la ley, y 65,8%  respecto al presupuesto vigente.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/>
              <a:t>Principales hallazgos</a:t>
            </a:r>
            <a:endParaRPr lang="es-CL" sz="1600" b="1" dirty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/>
              <a:t>Para el año 2018, el Ministerio del Medio Ambiente cuenta con un presupuesto ley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839983"/>
              </p:ext>
            </p:extLst>
          </p:nvPr>
        </p:nvGraphicFramePr>
        <p:xfrm>
          <a:off x="4644008" y="3212977"/>
          <a:ext cx="4156048" cy="286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7"/>
            <a:ext cx="3888432" cy="288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1 Gráfico" title="Ejecución Mensual">
            <a:extLst>
              <a:ext uri="{FF2B5EF4-FFF2-40B4-BE49-F238E27FC236}">
                <a16:creationId xmlns:a16="http://schemas.microsoft.com/office/drawing/2014/main" id="{BB8835D6-C917-4680-BAF9-1D3E15BDF8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3E82AB-8908-4BF5-8AC9-98AADF2F10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8466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90872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5483" y="4653136"/>
            <a:ext cx="7190893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060848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C932EBF-3387-4851-A0D9-D82A35684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484413"/>
            <a:ext cx="7560840" cy="201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6765" y="887814"/>
            <a:ext cx="77768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9553" y="364502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1916832"/>
            <a:ext cx="7848872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A1DF563-BE3D-476C-ACAE-D30E4603A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751" y="2339660"/>
            <a:ext cx="7848873" cy="112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831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AC1E5D2-7B93-4574-8453-2CE7AEC9C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595" y="1432576"/>
            <a:ext cx="8210799" cy="482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727" y="5728171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838" y="16962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D276C1C-DC98-459A-842F-EE14B919B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38" y="2041733"/>
            <a:ext cx="7931709" cy="36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513</Words>
  <Application>Microsoft Office PowerPoint</Application>
  <PresentationFormat>Presentación en pantalla (4:3)</PresentationFormat>
  <Paragraphs>84</Paragraphs>
  <Slides>10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SEPTIEMBRE 2018 PARTIDA 25: MINISTERIO DE MEDIO AMBIENTE</vt:lpstr>
      <vt:lpstr>EJECUCIÓN PRESUPUESTARIA DE GASTOS ACUMULADA A SEPTIEMBRE DE 2018  PARTIDA 25 MINISTERIO DEL MEDIO AMBIENTE</vt:lpstr>
      <vt:lpstr>EJECUCIÓN PRESUPUESTARIA DE GASTOS ACUMULADA A SEPTIEMBRE DE 2018  PARTIDA 25 MINISTERIO DEL MEDIO AMBIENTE</vt:lpstr>
      <vt:lpstr>COMPORTAMIENTO DE LA EJECUCIÓN DE GASTOS A SEPTIEMBRE 2018  PARTIDA 25 MINISTERIO DE MEDIO AMBIENTE</vt:lpstr>
      <vt:lpstr>COMPORTAMIENTO DE LA EJECUCIÓN ACUMULADA DE GASTOS A SEPTIEMBRE 2018  PARTIDA 25 MINISTERIO DE MEDIO AMBIENTE</vt:lpstr>
      <vt:lpstr>EJECUCIÓN ACUMULADA DE GASTOS A SEPTIEMBRE 2018  PARTIDA 25 MINISTERIO DEL MEDIO AMBIENTE</vt:lpstr>
      <vt:lpstr>EJECUCIÓN ACUMULADA DE GASTOS A SEPTIEMBRE 2018  PARTIDA 25 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196</cp:revision>
  <cp:lastPrinted>2016-07-14T20:27:16Z</cp:lastPrinted>
  <dcterms:created xsi:type="dcterms:W3CDTF">2016-06-23T13:38:47Z</dcterms:created>
  <dcterms:modified xsi:type="dcterms:W3CDTF">2019-01-17T17:32:03Z</dcterms:modified>
</cp:coreProperties>
</file>