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68" r:id="rId10"/>
    <p:sldId id="269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24: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ENERGÍA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noviembre 2018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67422"/>
              </p:ext>
            </p:extLst>
          </p:nvPr>
        </p:nvGraphicFramePr>
        <p:xfrm>
          <a:off x="467544" y="1628800"/>
          <a:ext cx="8136904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Hoja de cálculo" r:id="rId3" imgW="7858103" imgH="3372008" progId="Excel.Sheet.8">
                  <p:embed/>
                </p:oleObj>
              </mc:Choice>
              <mc:Fallback>
                <p:oleObj name="Hoja de cálculo" r:id="rId3" imgW="7858103" imgH="337200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28800"/>
                        <a:ext cx="8136904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093212"/>
              </p:ext>
            </p:extLst>
          </p:nvPr>
        </p:nvGraphicFramePr>
        <p:xfrm>
          <a:off x="395536" y="1772816"/>
          <a:ext cx="82089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Hoja de cálculo" r:id="rId3" imgW="7858103" imgH="2457529" progId="Excel.Sheet.8">
                  <p:embed/>
                </p:oleObj>
              </mc:Choice>
              <mc:Fallback>
                <p:oleObj name="Hoja de cálculo" r:id="rId3" imgW="7858103" imgH="245752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08912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207598"/>
              </p:ext>
            </p:extLst>
          </p:nvPr>
        </p:nvGraphicFramePr>
        <p:xfrm>
          <a:off x="395536" y="1654274"/>
          <a:ext cx="8208912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Hoja de cálculo" r:id="rId3" imgW="7858103" imgH="3790937" progId="Excel.Sheet.8">
                  <p:embed/>
                </p:oleObj>
              </mc:Choice>
              <mc:Fallback>
                <p:oleObj name="Hoja de cálculo" r:id="rId3" imgW="7858103" imgH="379093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54274"/>
                        <a:ext cx="8208912" cy="3790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089964"/>
              </p:ext>
            </p:extLst>
          </p:nvPr>
        </p:nvGraphicFramePr>
        <p:xfrm>
          <a:off x="395536" y="1916832"/>
          <a:ext cx="8208912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Hoja de cálculo" r:id="rId3" imgW="7858103" imgH="2914768" progId="Excel.Sheet.8">
                  <p:embed/>
                </p:oleObj>
              </mc:Choice>
              <mc:Fallback>
                <p:oleObj name="Hoja de cálculo" r:id="rId3" imgW="7858103" imgH="291476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916832"/>
                        <a:ext cx="8208912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septiembre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$104.472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71%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la </a:t>
            </a:r>
            <a:r>
              <a:rPr lang="es-CL" sz="14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400" dirty="0" smtClean="0">
                <a:solidFill>
                  <a:prstClr val="black"/>
                </a:solidFill>
              </a:rPr>
              <a:t>se observó que </a:t>
            </a:r>
            <a:r>
              <a:rPr lang="es-CL" sz="14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400" dirty="0" smtClean="0">
                <a:solidFill>
                  <a:prstClr val="black"/>
                </a:solidFill>
              </a:rPr>
              <a:t>Sustentable”, presentó un </a:t>
            </a:r>
            <a:r>
              <a:rPr lang="es-CL" sz="1400" dirty="0" smtClean="0">
                <a:solidFill>
                  <a:prstClr val="black"/>
                </a:solidFill>
              </a:rPr>
              <a:t>98% </a:t>
            </a:r>
            <a:r>
              <a:rPr lang="es-CL" sz="1400" dirty="0" smtClean="0">
                <a:solidFill>
                  <a:prstClr val="black"/>
                </a:solidFill>
              </a:rPr>
              <a:t>de gasto, con </a:t>
            </a:r>
            <a:r>
              <a:rPr lang="es-CL" sz="1400" dirty="0" smtClean="0">
                <a:solidFill>
                  <a:prstClr val="black"/>
                </a:solidFill>
              </a:rPr>
              <a:t>$931 </a:t>
            </a:r>
            <a:r>
              <a:rPr lang="es-CL" sz="1400" dirty="0" smtClean="0">
                <a:solidFill>
                  <a:prstClr val="black"/>
                </a:solidFill>
              </a:rPr>
              <a:t>millones. La transferencia a la Empresa Nacional de Petróleo ejecutó un </a:t>
            </a:r>
            <a:r>
              <a:rPr lang="es-CL" sz="1400" dirty="0" smtClean="0">
                <a:solidFill>
                  <a:prstClr val="black"/>
                </a:solidFill>
              </a:rPr>
              <a:t>55% </a:t>
            </a:r>
            <a:r>
              <a:rPr lang="es-CL" sz="1400" dirty="0" smtClean="0">
                <a:solidFill>
                  <a:prstClr val="black"/>
                </a:solidFill>
              </a:rPr>
              <a:t>sus recursos con desembolsos por </a:t>
            </a:r>
            <a:r>
              <a:rPr lang="es-CL" sz="1400" dirty="0" smtClean="0">
                <a:solidFill>
                  <a:prstClr val="black"/>
                </a:solidFill>
              </a:rPr>
              <a:t>$32.499 </a:t>
            </a:r>
            <a:r>
              <a:rPr lang="es-CL" sz="1400" dirty="0" smtClean="0">
                <a:solidFill>
                  <a:prstClr val="black"/>
                </a:solidFill>
              </a:rPr>
              <a:t>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El </a:t>
            </a:r>
            <a:r>
              <a:rPr lang="es-CL" sz="1400" dirty="0">
                <a:solidFill>
                  <a:prstClr val="black"/>
                </a:solidFill>
              </a:rPr>
              <a:t>p</a:t>
            </a:r>
            <a:r>
              <a:rPr lang="es-CL" sz="1400" dirty="0" smtClean="0">
                <a:solidFill>
                  <a:prstClr val="black"/>
                </a:solidFill>
              </a:rPr>
              <a:t>rograma presupuestario “Apoyo al Desarrollo de Energías Renovables No Convencionales”, con recursos vigentes por $5.109 millones</a:t>
            </a:r>
            <a:r>
              <a:rPr lang="es-CL" sz="1400" dirty="0" smtClean="0">
                <a:solidFill>
                  <a:prstClr val="black"/>
                </a:solidFill>
              </a:rPr>
              <a:t>, </a:t>
            </a:r>
            <a:r>
              <a:rPr lang="es-CL" sz="1400" dirty="0" smtClean="0">
                <a:solidFill>
                  <a:prstClr val="black"/>
                </a:solidFill>
              </a:rPr>
              <a:t>un </a:t>
            </a:r>
            <a:r>
              <a:rPr lang="es-CL" sz="1400" dirty="0" smtClean="0">
                <a:solidFill>
                  <a:prstClr val="black"/>
                </a:solidFill>
              </a:rPr>
              <a:t>69% </a:t>
            </a:r>
            <a:r>
              <a:rPr lang="es-CL" sz="1400" dirty="0" smtClean="0">
                <a:solidFill>
                  <a:prstClr val="black"/>
                </a:solidFill>
              </a:rPr>
              <a:t>de sus recursos.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</a:t>
            </a:r>
            <a:r>
              <a:rPr lang="es-CL" sz="1400" dirty="0" smtClean="0">
                <a:solidFill>
                  <a:prstClr val="black"/>
                </a:solidFill>
              </a:rPr>
              <a:t>presentó un avance presupuestario de un 2%.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corriente para la </a:t>
            </a:r>
            <a:r>
              <a:rPr lang="es-CL" sz="1400" dirty="0">
                <a:solidFill>
                  <a:prstClr val="black"/>
                </a:solidFill>
              </a:rPr>
              <a:t>Aplicación Plan de Acción de Eficiencia </a:t>
            </a:r>
            <a:r>
              <a:rPr lang="es-CL" sz="1400" dirty="0" smtClean="0">
                <a:solidFill>
                  <a:prstClr val="black"/>
                </a:solidFill>
              </a:rPr>
              <a:t>Energética, con recursos aprobados por $10.098 millones, ejecutó un </a:t>
            </a:r>
            <a:r>
              <a:rPr lang="es-CL" sz="1400" dirty="0" smtClean="0">
                <a:solidFill>
                  <a:prstClr val="black"/>
                </a:solidFill>
              </a:rPr>
              <a:t>82% </a:t>
            </a:r>
            <a:r>
              <a:rPr lang="es-CL" sz="1400" dirty="0" smtClean="0">
                <a:solidFill>
                  <a:prstClr val="black"/>
                </a:solidFill>
              </a:rPr>
              <a:t>sus recursos, con un gasto total de $</a:t>
            </a:r>
            <a:r>
              <a:rPr lang="es-CL" sz="1400" dirty="0" smtClean="0">
                <a:solidFill>
                  <a:prstClr val="black"/>
                </a:solidFill>
              </a:rPr>
              <a:t>7.382 </a:t>
            </a:r>
            <a:r>
              <a:rPr lang="es-CL" sz="1400" dirty="0" smtClean="0">
                <a:solidFill>
                  <a:prstClr val="black"/>
                </a:solidFill>
              </a:rPr>
              <a:t>millones. En esta asignación se observa una disminución del presupuesto vigente por $1.127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Las Iniciativas de Inversión de la Comisión Chilena de Energía Nuclear, con recursos disponibles por $</a:t>
            </a:r>
            <a:r>
              <a:rPr lang="es-CL" sz="1400" dirty="0" smtClean="0">
                <a:solidFill>
                  <a:prstClr val="black"/>
                </a:solidFill>
              </a:rPr>
              <a:t>919 </a:t>
            </a:r>
            <a:r>
              <a:rPr lang="es-CL" sz="1400" dirty="0" smtClean="0">
                <a:solidFill>
                  <a:prstClr val="black"/>
                </a:solidFill>
              </a:rPr>
              <a:t>millones, presentaron ejecución presupuestaria </a:t>
            </a:r>
            <a:r>
              <a:rPr lang="es-CL" sz="1400" dirty="0" smtClean="0">
                <a:solidFill>
                  <a:prstClr val="black"/>
                </a:solidFill>
              </a:rPr>
              <a:t>de </a:t>
            </a:r>
            <a:r>
              <a:rPr lang="es-CL" sz="1400" smtClean="0">
                <a:solidFill>
                  <a:prstClr val="black"/>
                </a:solidFill>
              </a:rPr>
              <a:t>un </a:t>
            </a:r>
            <a:r>
              <a:rPr lang="es-CL" sz="1400" smtClean="0">
                <a:solidFill>
                  <a:prstClr val="black"/>
                </a:solidFill>
              </a:rPr>
              <a:t>11%.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15719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2051050"/>
            <a:ext cx="50482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15719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2051050"/>
            <a:ext cx="50228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88011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335578"/>
              </p:ext>
            </p:extLst>
          </p:nvPr>
        </p:nvGraphicFramePr>
        <p:xfrm>
          <a:off x="467544" y="1700808"/>
          <a:ext cx="8208912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Hoja de cálculo" r:id="rId3" imgW="7410584" imgH="2428796" progId="Excel.Sheet.8">
                  <p:embed/>
                </p:oleObj>
              </mc:Choice>
              <mc:Fallback>
                <p:oleObj name="Hoja de cálculo" r:id="rId3" imgW="7410584" imgH="242879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4167" y="3639939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125358"/>
              </p:ext>
            </p:extLst>
          </p:nvPr>
        </p:nvGraphicFramePr>
        <p:xfrm>
          <a:off x="374167" y="1844824"/>
          <a:ext cx="8302289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Hoja de cálculo" r:id="rId4" imgW="9115313" imgH="1686004" progId="Excel.Sheet.8">
                  <p:embed/>
                </p:oleObj>
              </mc:Choice>
              <mc:Fallback>
                <p:oleObj name="Hoja de cálculo" r:id="rId4" imgW="9115313" imgH="168600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4167" y="1844824"/>
                        <a:ext cx="8302289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165304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802587"/>
              </p:ext>
            </p:extLst>
          </p:nvPr>
        </p:nvGraphicFramePr>
        <p:xfrm>
          <a:off x="395536" y="1797521"/>
          <a:ext cx="8280919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Hoja de cálculo" r:id="rId3" imgW="7762718" imgH="4295709" progId="Excel.Sheet.8">
                  <p:embed/>
                </p:oleObj>
              </mc:Choice>
              <mc:Fallback>
                <p:oleObj name="Hoja de cálculo" r:id="rId3" imgW="7762718" imgH="429570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97521"/>
                        <a:ext cx="8280919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013176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210266"/>
              </p:ext>
            </p:extLst>
          </p:nvPr>
        </p:nvGraphicFramePr>
        <p:xfrm>
          <a:off x="395536" y="1916832"/>
          <a:ext cx="8280920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Hoja de cálculo" r:id="rId3" imgW="7562984" imgH="3038567" progId="Excel.Sheet.8">
                  <p:embed/>
                </p:oleObj>
              </mc:Choice>
              <mc:Fallback>
                <p:oleObj name="Hoja de cálculo" r:id="rId3" imgW="7562984" imgH="30385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916832"/>
                        <a:ext cx="8280920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365104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707228"/>
              </p:ext>
            </p:extLst>
          </p:nvPr>
        </p:nvGraphicFramePr>
        <p:xfrm>
          <a:off x="395536" y="1673721"/>
          <a:ext cx="828092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Hoja de cálculo" r:id="rId3" imgW="8020184" imgH="2619283" progId="Excel.Sheet.8">
                  <p:embed/>
                </p:oleObj>
              </mc:Choice>
              <mc:Fallback>
                <p:oleObj name="Hoja de cálculo" r:id="rId3" imgW="8020184" imgH="261928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73721"/>
                        <a:ext cx="828092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544</Words>
  <Application>Microsoft Office PowerPoint</Application>
  <PresentationFormat>Presentación en pantalla (4:3)</PresentationFormat>
  <Paragraphs>61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 de Microsoft Excel 97-2003</vt:lpstr>
      <vt:lpstr>EJECUCIÓN ACUMULADA DE GASTOS PRESUPUESTARIOS AL MES DE SEPTIEMBRE DE 2018 PARTIDA 24: MINISTERIO DE ENERGÍA</vt:lpstr>
      <vt:lpstr>EJECUCIÓN ACUMULADA DE GASTOS A SEPTIEMBRE DE 2018  PARTIDA 24 MINISTERIO DE ENERGÍA</vt:lpstr>
      <vt:lpstr>Presentación de PowerPoint</vt:lpstr>
      <vt:lpstr>Presentación de PowerPoint</vt:lpstr>
      <vt:lpstr>EJECUCIÓN ACUMULADA DE GASTOS A SEPTIEMBRE DE 2018  PARTIDA 24 MINISTERIO DE ENERGÍA</vt:lpstr>
      <vt:lpstr>EJECUCIÓN ACUMULADA DE GASTOS A SEPTIEMBRE DE 2018  PARTIDA 24 RESUMEN POR CAPÍTULOS</vt:lpstr>
      <vt:lpstr>EJECUCIÓN ACUMULADA DE GASTOS A SEPTIEMBRE DE 2018  PARTIDA 24. CAPÍTULO 01. PROGRAMA 01:  SUBSECRETARÍA DE ENERGÍA</vt:lpstr>
      <vt:lpstr>EJECUCIÓN ACUMULADA DE GASTOS A SEPTIEMBRE DE 2018  PARTIDA 24. CAPÍTULO 01. PROGRAMA 03:  APOYO AL DESARROLLO DE ENERGÍAS RENOVABLES NO CONVENCIONALES</vt:lpstr>
      <vt:lpstr>EJECUCIÓN ACUMULADA DE GASTOS A SEPTIEMBRE DE 2018  PARTIDA 24. CAPÍTULO 01. PROGRAMA 04:  PROGRAMA ENERGIZACIÓN RURAL Y SOCIAL</vt:lpstr>
      <vt:lpstr>EJECUCIÓN ACUMULADA DE GASTOS A SEPTIEMBRE DE 2018  PARTIDA 24. CAPÍTULO 01. PROGRAMA 05:  PLAN DE ACCIÓN DE EFICIENCIA ENERGÉTICA</vt:lpstr>
      <vt:lpstr>EJECUCIÓN ACUMULADA DE GASTOS A SEPTIEMBRE DE 2018  PARTIDA 24. CAPÍTULO 02. PROGRAMA 01:  COMISIÓN NACIONAL DE ENERGÍA</vt:lpstr>
      <vt:lpstr>EJECUCIÓN ACUMULADA DE GASTOS A SEPTIEMBRE DE 2018  PARTIDA 24. CAPÍTULO 03. PROGRAMA 01:  COMISIÓN CHILENA DE ENERGÍA NUCLEAR</vt:lpstr>
      <vt:lpstr>EJECUCIÓN ACUMULADA DE GASTOS A SEPTIEMBRE DE 2018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Presupuesto Santiago</cp:lastModifiedBy>
  <cp:revision>44</cp:revision>
  <cp:lastPrinted>2016-08-01T15:51:15Z</cp:lastPrinted>
  <dcterms:created xsi:type="dcterms:W3CDTF">2016-08-01T15:22:37Z</dcterms:created>
  <dcterms:modified xsi:type="dcterms:W3CDTF">2019-01-10T19:25:38Z</dcterms:modified>
</cp:coreProperties>
</file>