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5"/>
  </p:notesMasterIdLst>
  <p:handoutMasterIdLst>
    <p:handoutMasterId r:id="rId16"/>
  </p:handoutMasterIdLst>
  <p:sldIdLst>
    <p:sldId id="256" r:id="rId4"/>
    <p:sldId id="298" r:id="rId5"/>
    <p:sldId id="300" r:id="rId6"/>
    <p:sldId id="299" r:id="rId7"/>
    <p:sldId id="301" r:id="rId8"/>
    <p:sldId id="264" r:id="rId9"/>
    <p:sldId id="263" r:id="rId10"/>
    <p:sldId id="265" r:id="rId11"/>
    <p:sldId id="267" r:id="rId12"/>
    <p:sldId id="268" r:id="rId13"/>
    <p:sldId id="271" r:id="rId1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'Resumen Partida'!$C$23:$C$26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'Resumen Partida'!$D$23:$D$26</c:f>
              <c:numCache>
                <c:formatCode>0.0%</c:formatCode>
                <c:ptCount val="4"/>
                <c:pt idx="0">
                  <c:v>0.73477560477486148</c:v>
                </c:pt>
                <c:pt idx="1">
                  <c:v>0.19816801968511108</c:v>
                </c:pt>
                <c:pt idx="2">
                  <c:v>5.4217413426698169E-2</c:v>
                </c:pt>
                <c:pt idx="3">
                  <c:v>1.2764784544273581E-2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DA-4E95-A0B9-318AC7D4C8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7777777777777779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29-45ED-8D3B-419D3C890DF3}"/>
                </c:ext>
              </c:extLst>
            </c:dLbl>
            <c:dLbl>
              <c:idx val="1"/>
              <c:layout>
                <c:manualLayout>
                  <c:x val="-5.0925337632079971E-17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29-45ED-8D3B-419D3C890D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Capítulo'!$D$11:$D$14</c:f>
              <c:strCache>
                <c:ptCount val="4"/>
                <c:pt idx="0">
                  <c:v>SECRETARÍA GRAL DE LA PRESIDENCIA</c:v>
                </c:pt>
                <c:pt idx="1">
                  <c:v>GOBIERNO DIGITAL</c:v>
                </c:pt>
                <c:pt idx="2">
                  <c:v>CONSEJO AUDITORÍA INTERNA</c:v>
                </c:pt>
                <c:pt idx="3">
                  <c:v>CONSEJO NACIONAL DE LA INFANCIA</c:v>
                </c:pt>
              </c:strCache>
            </c:strRef>
          </c:cat>
          <c:val>
            <c:numRef>
              <c:f>'Resumen Capítulo'!$E$11:$E$14</c:f>
              <c:numCache>
                <c:formatCode>0.0%</c:formatCode>
                <c:ptCount val="4"/>
                <c:pt idx="0">
                  <c:v>0.65665068739839139</c:v>
                </c:pt>
                <c:pt idx="1">
                  <c:v>0.16031160748226936</c:v>
                </c:pt>
                <c:pt idx="2">
                  <c:v>0.10085652324886589</c:v>
                </c:pt>
                <c:pt idx="3">
                  <c:v>8.2181181870473338E-2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29-45ED-8D3B-419D3C890D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696000"/>
        <c:axId val="31697536"/>
      </c:barChart>
      <c:catAx>
        <c:axId val="31696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1697536"/>
        <c:crosses val="autoZero"/>
        <c:auto val="1"/>
        <c:lblAlgn val="ctr"/>
        <c:lblOffset val="100"/>
        <c:noMultiLvlLbl val="0"/>
      </c:catAx>
      <c:valAx>
        <c:axId val="3169753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31696000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anchor="t" anchorCtr="1"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22281255468066491"/>
          <c:y val="2.7777777777777776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Partida'!$W$19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D1F-4216-86FB-209AB1BF984F}"/>
                </c:ext>
              </c:extLst>
            </c:dLbl>
            <c:dLbl>
              <c:idx val="1"/>
              <c:layout>
                <c:manualLayout>
                  <c:x val="-8.33333333333330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D1F-4216-86FB-209AB1BF984F}"/>
                </c:ext>
              </c:extLst>
            </c:dLbl>
            <c:dLbl>
              <c:idx val="2"/>
              <c:layout>
                <c:manualLayout>
                  <c:x val="-2.2222222222222223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D1F-4216-86FB-209AB1BF984F}"/>
                </c:ext>
              </c:extLst>
            </c:dLbl>
            <c:dLbl>
              <c:idx val="3"/>
              <c:layout>
                <c:manualLayout>
                  <c:x val="-8.3333333333333332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D1F-4216-86FB-209AB1BF984F}"/>
                </c:ext>
              </c:extLst>
            </c:dLbl>
            <c:dLbl>
              <c:idx val="4"/>
              <c:layout>
                <c:manualLayout>
                  <c:x val="-1.3888888888888838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D1F-4216-86FB-209AB1BF984F}"/>
                </c:ext>
              </c:extLst>
            </c:dLbl>
            <c:dLbl>
              <c:idx val="5"/>
              <c:layout>
                <c:manualLayout>
                  <c:x val="-1.6666666666666666E-2"/>
                  <c:y val="1.851851851851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D1F-4216-86FB-209AB1BF984F}"/>
                </c:ext>
              </c:extLst>
            </c:dLbl>
            <c:dLbl>
              <c:idx val="6"/>
              <c:layout>
                <c:manualLayout>
                  <c:x val="2.7777777777777776E-2"/>
                  <c:y val="4.6296296296296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D1F-4216-86FB-209AB1BF984F}"/>
                </c:ext>
              </c:extLst>
            </c:dLbl>
            <c:dLbl>
              <c:idx val="9"/>
              <c:layout>
                <c:manualLayout>
                  <c:x val="-8.3335520559930012E-3"/>
                  <c:y val="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D1F-4216-86FB-209AB1BF984F}"/>
                </c:ext>
              </c:extLst>
            </c:dLbl>
            <c:dLbl>
              <c:idx val="11"/>
              <c:layout>
                <c:manualLayout>
                  <c:x val="-2.5000000000000001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D1F-4216-86FB-209AB1BF98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Partida'!$X$18:$AF$18</c:f>
              <c:strCache>
                <c:ptCount val="9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Partida'!$X$19:$AF$19</c:f>
              <c:numCache>
                <c:formatCode>0.0%</c:formatCode>
                <c:ptCount val="9"/>
                <c:pt idx="0">
                  <c:v>4.9713059239574642E-2</c:v>
                </c:pt>
                <c:pt idx="1">
                  <c:v>5.874663039806903E-2</c:v>
                </c:pt>
                <c:pt idx="2">
                  <c:v>7.6921435662100454E-2</c:v>
                </c:pt>
                <c:pt idx="3">
                  <c:v>8.833560870429176E-2</c:v>
                </c:pt>
                <c:pt idx="4">
                  <c:v>6.4386979380522361E-2</c:v>
                </c:pt>
                <c:pt idx="5">
                  <c:v>8.5544526507126448E-2</c:v>
                </c:pt>
                <c:pt idx="6">
                  <c:v>6.5504687538032277E-2</c:v>
                </c:pt>
                <c:pt idx="7">
                  <c:v>7.1475566672824384E-2</c:v>
                </c:pt>
                <c:pt idx="8">
                  <c:v>7.4438872798373967E-2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D1F-4216-86FB-209AB1BF984F}"/>
            </c:ext>
          </c:extLst>
        </c:ser>
        <c:ser>
          <c:idx val="1"/>
          <c:order val="1"/>
          <c:tx>
            <c:strRef>
              <c:f>'Resumen Partida'!$W$20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111111111111112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D1F-4216-86FB-209AB1BF984F}"/>
                </c:ext>
              </c:extLst>
            </c:dLbl>
            <c:dLbl>
              <c:idx val="1"/>
              <c:layout>
                <c:manualLayout>
                  <c:x val="2.2222222222222247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D1F-4216-86FB-209AB1BF984F}"/>
                </c:ext>
              </c:extLst>
            </c:dLbl>
            <c:dLbl>
              <c:idx val="3"/>
              <c:layout>
                <c:manualLayout>
                  <c:x val="3.3333333333333333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D1F-4216-86FB-209AB1BF984F}"/>
                </c:ext>
              </c:extLst>
            </c:dLbl>
            <c:dLbl>
              <c:idx val="4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D1F-4216-86FB-209AB1BF984F}"/>
                </c:ext>
              </c:extLst>
            </c:dLbl>
            <c:dLbl>
              <c:idx val="5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D1F-4216-86FB-209AB1BF984F}"/>
                </c:ext>
              </c:extLst>
            </c:dLbl>
            <c:dLbl>
              <c:idx val="6"/>
              <c:layout>
                <c:manualLayout>
                  <c:x val="1.1111111111111112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D1F-4216-86FB-209AB1BF984F}"/>
                </c:ext>
              </c:extLst>
            </c:dLbl>
            <c:dLbl>
              <c:idx val="7"/>
              <c:layout>
                <c:manualLayout>
                  <c:x val="1.3888888888888888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D1F-4216-86FB-209AB1BF984F}"/>
                </c:ext>
              </c:extLst>
            </c:dLbl>
            <c:dLbl>
              <c:idx val="8"/>
              <c:layout>
                <c:manualLayout>
                  <c:x val="1.3888670166229222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D1F-4216-86FB-209AB1BF98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Partida'!$X$18:$AF$18</c:f>
              <c:strCache>
                <c:ptCount val="9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Partida'!$X$20:$AF$20</c:f>
              <c:numCache>
                <c:formatCode>0.0%</c:formatCode>
                <c:ptCount val="9"/>
                <c:pt idx="0">
                  <c:v>6.3754886171949771E-2</c:v>
                </c:pt>
                <c:pt idx="1">
                  <c:v>7.1512097259865917E-2</c:v>
                </c:pt>
                <c:pt idx="2">
                  <c:v>9.0379859658977074E-2</c:v>
                </c:pt>
                <c:pt idx="3">
                  <c:v>6.1832365156930358E-2</c:v>
                </c:pt>
                <c:pt idx="4">
                  <c:v>5.6259352983583401E-2</c:v>
                </c:pt>
                <c:pt idx="5">
                  <c:v>7.8897098526025611E-2</c:v>
                </c:pt>
                <c:pt idx="6">
                  <c:v>5.5715947207897548E-2</c:v>
                </c:pt>
                <c:pt idx="7">
                  <c:v>6.270288666783784E-2</c:v>
                </c:pt>
                <c:pt idx="8">
                  <c:v>7.1725596461098343E-2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D1F-4216-86FB-209AB1BF98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339840"/>
        <c:axId val="98366208"/>
      </c:barChart>
      <c:catAx>
        <c:axId val="98339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98366208"/>
        <c:crosses val="autoZero"/>
        <c:auto val="1"/>
        <c:lblAlgn val="ctr"/>
        <c:lblOffset val="100"/>
        <c:noMultiLvlLbl val="0"/>
      </c:catAx>
      <c:valAx>
        <c:axId val="9836620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low"/>
        <c:crossAx val="98339840"/>
        <c:crosses val="autoZero"/>
        <c:crossBetween val="between"/>
      </c:valAx>
    </c:plotArea>
    <c:legend>
      <c:legendPos val="b"/>
      <c:overlay val="0"/>
    </c:legend>
    <c:plotVisOnly val="0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0.11286351706036746"/>
          <c:y val="4.214129483814523E-2"/>
          <c:w val="0.85658092738407698"/>
          <c:h val="0.72112459900845727"/>
        </c:manualLayout>
      </c:layout>
      <c:lineChart>
        <c:grouping val="standard"/>
        <c:varyColors val="0"/>
        <c:ser>
          <c:idx val="0"/>
          <c:order val="0"/>
          <c:tx>
            <c:strRef>
              <c:f>'Resumen Partida'!$AJ$19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6.0084329736560423E-3"/>
                  <c:y val="1.27647972376264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F7C-4D86-A13A-51E595856006}"/>
                </c:ext>
              </c:extLst>
            </c:dLbl>
            <c:dLbl>
              <c:idx val="1"/>
              <c:layout>
                <c:manualLayout>
                  <c:x val="-1.0601244288908331E-2"/>
                  <c:y val="9.259244938590968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F7C-4D86-A13A-51E595856006}"/>
                </c:ext>
              </c:extLst>
            </c:dLbl>
            <c:dLbl>
              <c:idx val="2"/>
              <c:layout>
                <c:manualLayout>
                  <c:x val="-1.368766404199475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7C-4D86-A13A-51E595856006}"/>
                </c:ext>
              </c:extLst>
            </c:dLbl>
            <c:dLbl>
              <c:idx val="3"/>
              <c:layout>
                <c:manualLayout>
                  <c:x val="-2.4798775153105863E-2"/>
                  <c:y val="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7C-4D86-A13A-51E595856006}"/>
                </c:ext>
              </c:extLst>
            </c:dLbl>
            <c:dLbl>
              <c:idx val="4"/>
              <c:layout>
                <c:manualLayout>
                  <c:x val="-1.368766404199475E-2"/>
                  <c:y val="5.0925561388159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7C-4D86-A13A-51E595856006}"/>
                </c:ext>
              </c:extLst>
            </c:dLbl>
            <c:dLbl>
              <c:idx val="5"/>
              <c:layout>
                <c:manualLayout>
                  <c:x val="-3.7333333333333336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F7C-4D86-A13A-51E595856006}"/>
                </c:ext>
              </c:extLst>
            </c:dLbl>
            <c:dLbl>
              <c:idx val="6"/>
              <c:layout>
                <c:manualLayout>
                  <c:x val="-9.0111111111111114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F7C-4D86-A13A-51E595856006}"/>
                </c:ext>
              </c:extLst>
            </c:dLbl>
            <c:dLbl>
              <c:idx val="7"/>
              <c:layout>
                <c:manualLayout>
                  <c:x val="-8.9814085739282595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F7C-4D86-A13A-51E595856006}"/>
                </c:ext>
              </c:extLst>
            </c:dLbl>
            <c:dLbl>
              <c:idx val="8"/>
              <c:layout>
                <c:manualLayout>
                  <c:x val="-7.2754811898512683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F7C-4D86-A13A-51E595856006}"/>
                </c:ext>
              </c:extLst>
            </c:dLbl>
            <c:dLbl>
              <c:idx val="9"/>
              <c:layout>
                <c:manualLayout>
                  <c:x val="-6.5218066491688542E-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F7C-4D86-A13A-51E595856006}"/>
                </c:ext>
              </c:extLst>
            </c:dLbl>
            <c:dLbl>
              <c:idx val="10"/>
              <c:layout>
                <c:manualLayout>
                  <c:x val="-7.7991032370953631E-2"/>
                  <c:y val="-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F7C-4D86-A13A-51E595856006}"/>
                </c:ext>
              </c:extLst>
            </c:dLbl>
            <c:dLbl>
              <c:idx val="11"/>
              <c:layout>
                <c:manualLayout>
                  <c:x val="-8.9284339457567807E-2"/>
                  <c:y val="4.629629629629629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F7C-4D86-A13A-51E5958560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Partida'!$AK$18:$AS$18</c:f>
              <c:strCache>
                <c:ptCount val="9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Partida'!$AK$19:$AS$19</c:f>
              <c:numCache>
                <c:formatCode>0.0%</c:formatCode>
                <c:ptCount val="9"/>
                <c:pt idx="0">
                  <c:v>4.9713059239574642E-2</c:v>
                </c:pt>
                <c:pt idx="1">
                  <c:v>0.10845968963764367</c:v>
                </c:pt>
                <c:pt idx="2">
                  <c:v>0.18538112529974413</c:v>
                </c:pt>
                <c:pt idx="3">
                  <c:v>0.2737167340040359</c:v>
                </c:pt>
                <c:pt idx="4">
                  <c:v>0.33810371338455825</c:v>
                </c:pt>
                <c:pt idx="5">
                  <c:v>0.42364823989168471</c:v>
                </c:pt>
                <c:pt idx="6">
                  <c:v>0.489152927429717</c:v>
                </c:pt>
                <c:pt idx="7">
                  <c:v>0.56062849410254134</c:v>
                </c:pt>
                <c:pt idx="8">
                  <c:v>0.63506736690091536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0F7C-4D86-A13A-51E59585600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8492416"/>
        <c:axId val="98493952"/>
      </c:lineChart>
      <c:lineChart>
        <c:grouping val="standard"/>
        <c:varyColors val="0"/>
        <c:ser>
          <c:idx val="1"/>
          <c:order val="1"/>
          <c:tx>
            <c:strRef>
              <c:f>'Resumen Partida'!$AJ$20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4.7695270730047645E-2"/>
                  <c:y val="-7.294359233604089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F7C-4D86-A13A-51E595856006}"/>
                </c:ext>
              </c:extLst>
            </c:dLbl>
            <c:dLbl>
              <c:idx val="1"/>
              <c:layout>
                <c:manualLayout>
                  <c:x val="-7.4798993875765524E-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F7C-4D86-A13A-51E595856006}"/>
                </c:ext>
              </c:extLst>
            </c:dLbl>
            <c:dLbl>
              <c:idx val="2"/>
              <c:layout>
                <c:manualLayout>
                  <c:x val="-6.0909886264216971E-2"/>
                  <c:y val="-2.7778142315543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F7C-4D86-A13A-51E595856006}"/>
                </c:ext>
              </c:extLst>
            </c:dLbl>
            <c:dLbl>
              <c:idx val="3"/>
              <c:layout>
                <c:manualLayout>
                  <c:x val="-7.2020997375328077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F7C-4D86-A13A-51E595856006}"/>
                </c:ext>
              </c:extLst>
            </c:dLbl>
            <c:dLbl>
              <c:idx val="4"/>
              <c:layout>
                <c:manualLayout>
                  <c:x val="-8.5909886264217028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F7C-4D86-A13A-51E595856006}"/>
                </c:ext>
              </c:extLst>
            </c:dLbl>
            <c:dLbl>
              <c:idx val="5"/>
              <c:layout>
                <c:manualLayout>
                  <c:x val="-7.3444444444444451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F7C-4D86-A13A-51E595856006}"/>
                </c:ext>
              </c:extLst>
            </c:dLbl>
            <c:dLbl>
              <c:idx val="6"/>
              <c:layout>
                <c:manualLayout>
                  <c:x val="-4.8444444444444443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F7C-4D86-A13A-51E595856006}"/>
                </c:ext>
              </c:extLst>
            </c:dLbl>
            <c:dLbl>
              <c:idx val="7"/>
              <c:layout>
                <c:manualLayout>
                  <c:x val="-3.4258530183727036E-2"/>
                  <c:y val="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F7C-4D86-A13A-51E595856006}"/>
                </c:ext>
              </c:extLst>
            </c:dLbl>
            <c:dLbl>
              <c:idx val="8"/>
              <c:layout>
                <c:manualLayout>
                  <c:x val="-2.831014873140857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F7C-4D86-A13A-51E595856006}"/>
                </c:ext>
              </c:extLst>
            </c:dLbl>
            <c:dLbl>
              <c:idx val="9"/>
              <c:layout>
                <c:manualLayout>
                  <c:x val="-2.9106736657917864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F7C-4D86-A13A-51E595856006}"/>
                </c:ext>
              </c:extLst>
            </c:dLbl>
            <c:dLbl>
              <c:idx val="10"/>
              <c:layout>
                <c:manualLayout>
                  <c:x val="-1.1324365704286863E-2"/>
                  <c:y val="4.6296296296296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F7C-4D86-A13A-51E595856006}"/>
                </c:ext>
              </c:extLst>
            </c:dLbl>
            <c:dLbl>
              <c:idx val="11"/>
              <c:layout>
                <c:manualLayout>
                  <c:x val="-3.9545056867891515E-4"/>
                  <c:y val="4.6296296296296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0F7C-4D86-A13A-51E5958560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Partida'!$AK$18:$AS$18</c:f>
              <c:strCache>
                <c:ptCount val="9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Partida'!$AK$20:$AS$20</c:f>
              <c:numCache>
                <c:formatCode>0.0%</c:formatCode>
                <c:ptCount val="9"/>
                <c:pt idx="0">
                  <c:v>6.3754886171949771E-2</c:v>
                </c:pt>
                <c:pt idx="1">
                  <c:v>0.13526698343181567</c:v>
                </c:pt>
                <c:pt idx="2">
                  <c:v>0.22564684309079275</c:v>
                </c:pt>
                <c:pt idx="3">
                  <c:v>0.28747920824772311</c:v>
                </c:pt>
                <c:pt idx="4">
                  <c:v>0.34373856123130653</c:v>
                </c:pt>
                <c:pt idx="5">
                  <c:v>0.42263565975733214</c:v>
                </c:pt>
                <c:pt idx="6">
                  <c:v>0.47835160696522966</c:v>
                </c:pt>
                <c:pt idx="7">
                  <c:v>0.54105449363306746</c:v>
                </c:pt>
                <c:pt idx="8">
                  <c:v>0.6127800900941659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0F7C-4D86-A13A-51E5958560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337320"/>
        <c:axId val="398334040"/>
      </c:lineChart>
      <c:catAx>
        <c:axId val="98492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8493952"/>
        <c:crosses val="autoZero"/>
        <c:auto val="1"/>
        <c:lblAlgn val="ctr"/>
        <c:lblOffset val="100"/>
        <c:noMultiLvlLbl val="0"/>
      </c:catAx>
      <c:valAx>
        <c:axId val="9849395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98492416"/>
        <c:crosses val="autoZero"/>
        <c:crossBetween val="between"/>
      </c:valAx>
      <c:valAx>
        <c:axId val="398334040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crossAx val="398337320"/>
        <c:crosses val="max"/>
        <c:crossBetween val="between"/>
      </c:valAx>
      <c:catAx>
        <c:axId val="3983373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8334040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0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410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207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1794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0308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086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604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30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2428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952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6961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7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72" name="Picture 22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807" y="2411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244" name="Picture 19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014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87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61" name="Picture 1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611" y="4581128"/>
            <a:ext cx="7742591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66118F2-E4C3-43F9-99BA-C7CB752A29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824" y="2360526"/>
            <a:ext cx="7980565" cy="2053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4002" y="4437112"/>
            <a:ext cx="813146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1050737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06: CONSEJO NACIONAL DE LA INFANCIA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636912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40068D4-F3BE-4C42-99FA-14E8EFB4C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610" y="3040993"/>
            <a:ext cx="7860249" cy="1208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En el mes de SEPTIEMBRE, el ministerio presentó un gasto de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$976 millones, equivalente a un 7,2%, inferior al 7,4% de ejecución registrado en el mismo mes del año anterior.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Con ello, la ejecución acumulada al mes de SEPTIEMBRE de la Partida asciende a $8.343 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avance de 61,3%, inferior al (63,5%) de igual período del año 2017.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Durante el mes de SEPTIEMBRE se observaron modificaciones presupuestarias que rebajó la autorización de gastos por: $372 millones en Personal, $784 millones en Bienes y Servicios de Consumo y $21millones en Adquisición de Activos No Financieros. De esta forma, se totaliza una reducción en la autorización de gastos presupuestarios para el año de $462 millones.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Asimismo, se registra un aumento: $ 175 millones en Prestaciones de Seguridad Social, $ 498 millones en Transferencias Corrientes, $ 41 millones  en Integros al Fisco.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Estas modificaciones afectaron de la siguiente manera a los distintos programas presupuestarios: Rebaja, $88 millones en Consejo de Auditoría Interna y $595 millones en Consejo Nacional de la Infancia</a:t>
            </a: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, </a:t>
            </a: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y un aumento en $200 millones en Gobierno Digital,  $21 millones en Secretaría.</a:t>
            </a: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>
                <a:solidFill>
                  <a:prstClr val="black"/>
                </a:solidFill>
              </a:rPr>
              <a:t>El presupuesto 2018 de esta Partida totaliza $13.615 millones.  La distribución de sus gastos por Subtítulo reflejan que el 73% se destina a Gastos en Personal y 20% a Bienes y Servicios de Consumo.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MX" sz="1400" dirty="0">
                <a:solidFill>
                  <a:prstClr val="black"/>
                </a:solidFill>
              </a:rPr>
              <a:t>En cuanto a los Programas de la Partida y su distribución presupuestaria, es posible señalar que el 65% del presupuesto se asignó a Secretaría, un 16% a Gobierno Digital, 10% al Consejo de Auditoría Interna y 8,2% al Consejo Nacional de  la Infancia.</a:t>
            </a:r>
            <a:endParaRPr lang="es-CL" sz="140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0160801"/>
              </p:ext>
            </p:extLst>
          </p:nvPr>
        </p:nvGraphicFramePr>
        <p:xfrm>
          <a:off x="395536" y="2276872"/>
          <a:ext cx="40324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2241216"/>
              </p:ext>
            </p:extLst>
          </p:nvPr>
        </p:nvGraphicFramePr>
        <p:xfrm>
          <a:off x="4427984" y="2276872"/>
          <a:ext cx="41044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</p:spTree>
    <p:extLst>
      <p:ext uri="{BB962C8B-B14F-4D97-AF65-F5344CB8AC3E}">
        <p14:creationId xmlns:p14="http://schemas.microsoft.com/office/powerpoint/2010/main" val="3101924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760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2347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68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6076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49" y="4896752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30246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040FAA2-9448-4273-9E37-6525B57C5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429" y="2518592"/>
            <a:ext cx="7887711" cy="2277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7815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4" y="4509120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5" y="2276872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C77A083-ED4B-4736-A2AC-78AA88DC0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4" y="2668401"/>
            <a:ext cx="7650611" cy="175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749" y="5517232"/>
            <a:ext cx="783367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6703716-F359-4E54-AEBB-8A286B7ED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963" y="2269360"/>
            <a:ext cx="8074837" cy="3225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4320" y="4869160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528" y="213285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51696C6-1D27-4552-9101-4CB5E00D0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272" y="2455149"/>
            <a:ext cx="7906825" cy="228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3017</TotalTime>
  <Words>570</Words>
  <Application>Microsoft Office PowerPoint</Application>
  <PresentationFormat>Presentación en pantalla (4:3)</PresentationFormat>
  <Paragraphs>85</Paragraphs>
  <Slides>11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2_Tema de Office</vt:lpstr>
      <vt:lpstr>Imagen de mapa de bits</vt:lpstr>
      <vt:lpstr>EJECUCIÓN ACUMULADA DE GASTOS PRESUPUESTARIOS AL MES DE SEPTIEMBRE DE 2018 PARTIDA 22: MINISTERIO SECRETARÍA DE LA PRESIDENCIA</vt:lpstr>
      <vt:lpstr>EJECUCIÓN ACUMULADA DE GASTOS A SEPTIEMBRE DE 2018  PARTIDA 22 MINISTERIO SECRETARÍA GENERAL DE LA PRESIDENCIA</vt:lpstr>
      <vt:lpstr>EJECUCIÓN ACUMULADA DE GASTOS A SEPTIEMBRE DE 2018  PARTIDA 22 MINISTERIO SECRETARÍA GENERAL DE LA PRESIDENCIA</vt:lpstr>
      <vt:lpstr>EJECUCIÓN ACUMULADA DE GASTOS A SEPTIEMBRE DE 2018  PARTIDA 22 MINISTERIO SECRETARÍA GENERAL DE LA PRESIDENCIA</vt:lpstr>
      <vt:lpstr>COMPORTAMIENTO DE LA EJECUCIÓN ACUMULADA DE GASTOS A SEPTIEMBRE DE 2018  PARTIDA 22 MINISTERIO SECRETARÍA GENERAL DE LA PRESIDENCIA</vt:lpstr>
      <vt:lpstr>EJECUCIÓN ACUMULADA DE GASTOS A SEPTIEMBRE DE 2018  PARTIDA 22 MINISTERIO SECRETARÍA GENERAL DE LA PRESIDENCIA</vt:lpstr>
      <vt:lpstr>EJECUCIÓN ACUMULADA DE GASTOS A SEPTIEMBRE DE 2018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210</cp:revision>
  <cp:lastPrinted>2017-05-05T19:52:29Z</cp:lastPrinted>
  <dcterms:created xsi:type="dcterms:W3CDTF">2016-06-23T13:38:47Z</dcterms:created>
  <dcterms:modified xsi:type="dcterms:W3CDTF">2019-01-17T17:29:45Z</dcterms:modified>
</cp:coreProperties>
</file>