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4"/>
  </p:notesMasterIdLst>
  <p:handoutMasterIdLst>
    <p:handoutMasterId r:id="rId25"/>
  </p:handoutMasterIdLst>
  <p:sldIdLst>
    <p:sldId id="256" r:id="rId3"/>
    <p:sldId id="298" r:id="rId4"/>
    <p:sldId id="299" r:id="rId5"/>
    <p:sldId id="304" r:id="rId6"/>
    <p:sldId id="301" r:id="rId7"/>
    <p:sldId id="264" r:id="rId8"/>
    <p:sldId id="263" r:id="rId9"/>
    <p:sldId id="265" r:id="rId10"/>
    <p:sldId id="302" r:id="rId11"/>
    <p:sldId id="267" r:id="rId12"/>
    <p:sldId id="303" r:id="rId13"/>
    <p:sldId id="268" r:id="rId14"/>
    <p:sldId id="269" r:id="rId15"/>
    <p:sldId id="275" r:id="rId16"/>
    <p:sldId id="276" r:id="rId17"/>
    <p:sldId id="300" r:id="rId18"/>
    <p:sldId id="277" r:id="rId19"/>
    <p:sldId id="278" r:id="rId20"/>
    <p:sldId id="306" r:id="rId21"/>
    <p:sldId id="272" r:id="rId22"/>
    <p:sldId id="305" r:id="rId23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33" autoAdjust="0"/>
  </p:normalViewPr>
  <p:slideViewPr>
    <p:cSldViewPr>
      <p:cViewPr varScale="1">
        <p:scale>
          <a:sx n="65" d="100"/>
          <a:sy n="65" d="100"/>
        </p:scale>
        <p:origin x="78" y="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04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7" name="Grupo 6">
            <a:extLst>
              <a:ext uri="{FF2B5EF4-FFF2-40B4-BE49-F238E27FC236}">
                <a16:creationId xmlns:a16="http://schemas.microsoft.com/office/drawing/2014/main" id="{BB2088A0-C720-43CC-B360-430E8C9550D3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8" name="4 CuadroTexto">
              <a:extLst>
                <a:ext uri="{FF2B5EF4-FFF2-40B4-BE49-F238E27FC236}">
                  <a16:creationId xmlns:a16="http://schemas.microsoft.com/office/drawing/2014/main" id="{14C839D8-1C9A-438E-AC6A-FE96B90A593C}"/>
                </a:ext>
              </a:extLst>
            </p:cNvPr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9" name="2 Objeto">
              <a:extLst>
                <a:ext uri="{FF2B5EF4-FFF2-40B4-BE49-F238E27FC236}">
                  <a16:creationId xmlns:a16="http://schemas.microsoft.com/office/drawing/2014/main" id="{B35283CA-BEF1-490C-AA34-092E5CB5687A}"/>
                </a:ext>
              </a:extLst>
            </p:cNvPr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612204099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37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3" name="2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" name="4 Rectángulo">
              <a:extLst>
                <a:ext uri="{FF2B5EF4-FFF2-40B4-BE49-F238E27FC236}">
                  <a16:creationId xmlns:a16="http://schemas.microsoft.com/office/drawing/2014/main" id="{32803465-98D9-4704-B5DB-2062F7E2715B}"/>
                </a:ext>
              </a:extLst>
            </p:cNvPr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SEPTIEMBRE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21: 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DESARROLLO SOCIAL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noviembre 2018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4B53E3AE-5962-4D9F-B880-01036A46DE5F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11" name="4 CuadroTexto">
              <a:extLst>
                <a:ext uri="{FF2B5EF4-FFF2-40B4-BE49-F238E27FC236}">
                  <a16:creationId xmlns:a16="http://schemas.microsoft.com/office/drawing/2014/main" id="{AA16EB0F-BEB7-45CE-BD1B-E1E3342044D8}"/>
                </a:ext>
              </a:extLst>
            </p:cNvPr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12" name="5 Objeto">
              <a:extLst>
                <a:ext uri="{FF2B5EF4-FFF2-40B4-BE49-F238E27FC236}">
                  <a16:creationId xmlns:a16="http://schemas.microsoft.com/office/drawing/2014/main" id="{3C813A8A-E48E-4E10-8C87-A89B6E609F01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072545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326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6" name="5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3" name="7 Rectángulo">
              <a:extLst>
                <a:ext uri="{FF2B5EF4-FFF2-40B4-BE49-F238E27FC236}">
                  <a16:creationId xmlns:a16="http://schemas.microsoft.com/office/drawing/2014/main" id="{27B4F62C-F56C-49B9-872E-33EE24258062}"/>
                </a:ext>
              </a:extLst>
            </p:cNvPr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68916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501024" y="1687614"/>
            <a:ext cx="3825736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…1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02A0E49-6F6F-4266-BE4A-092819F29A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44522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946BE18-8C21-4138-92AE-25823C8B6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04" y="2013152"/>
            <a:ext cx="7903792" cy="3159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799399" y="1556792"/>
            <a:ext cx="3825736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…2 de 2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1BFBF7A9-3ABF-433E-BF24-84578FEBE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6501" y="508518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2" name="1 Título"/>
          <p:cNvSpPr>
            <a:spLocks noGrp="1"/>
          </p:cNvSpPr>
          <p:nvPr>
            <p:ph type="title"/>
          </p:nvPr>
        </p:nvSpPr>
        <p:spPr>
          <a:xfrm>
            <a:off x="40932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05:  INGRESO ÉTICO FAMILIAR Y SISTEMA CHILE SOLIDARIO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0207D8C-9A3C-40AB-AE75-EB86ED6ED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6501" y="1944196"/>
            <a:ext cx="7886701" cy="3027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3814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89162"/>
            <a:ext cx="786024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904885-9226-46FE-98E4-D7A686F8D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06:  SISTEMA DE PROTECCIÓN INTEGRAL A LA INFANCIA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309EC446-DB74-4E6E-AF0D-BBE2CB95C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49" y="2030785"/>
            <a:ext cx="7886702" cy="3521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1"/>
            <a:ext cx="7860248" cy="3549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43A6AB45-80C7-4A9F-A5EA-19017C6C26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02. PROGRAMA 01:  FONDO DE SOLIDARIDAD E INVERSIÓN SOCIAL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21F0387-F87F-41DD-ABED-F4ADACDAEA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591" y="1910940"/>
            <a:ext cx="7632848" cy="4398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A4889FAC-65B0-4D30-B4DE-1165C5058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5661248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05. PROGRAMA 01:  INSTITUTO NACIONAL DE LA JUVENTUD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ECC3F83-A9F0-4F37-837D-A944B7AA50C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487" y="1868116"/>
            <a:ext cx="7970473" cy="3647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628799"/>
            <a:ext cx="7860248" cy="30580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C0A706D-C8BC-47F8-A45C-FF9587BFEC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2802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1F9BD40-53D5-4214-BD03-9F1F1F8F154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2802" y="2011303"/>
            <a:ext cx="7998396" cy="4058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7932256" cy="3090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					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FDE14D4-2059-4443-A311-81834BE01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6798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62068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06. PROGRAMA 01:  CORPORACIÓN NACIONAL DE DESARROLLO INDÍGENA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BDD13DF-1345-4755-93E9-A115598A83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7" y="2000583"/>
            <a:ext cx="7932257" cy="37258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0268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755576" y="1556792"/>
            <a:ext cx="7860248" cy="32103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A74C45-2E92-4835-98EE-B539A9AE9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07. PROGRAMA 01:  SERVICIO NACIONAL DE LA DISCAPACIDAD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84CA324-17C0-4032-BB41-E00E92EC60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156" y="1864377"/>
            <a:ext cx="7961131" cy="433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89162"/>
            <a:ext cx="822960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123C2DB7-33DF-45F8-B5BB-1F1044DAC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8559" y="6165304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5D24603C-7829-4F16-95EE-DC5F2DE60A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59" y="1982760"/>
            <a:ext cx="7917913" cy="404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704269"/>
            <a:ext cx="7776864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885E2E1E-4785-438E-9B4D-707ECAC0A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61153" y="4437112"/>
            <a:ext cx="7799279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08. PROGRAMA 01:  SERVICIO NACIONAL DEL ADULTO MAYOR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6F75AD45-500F-46F5-A767-4F7F0D18C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2071003"/>
            <a:ext cx="7886701" cy="20731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7066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040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Para el año 2018 la Partida presenta un presupuesto aprobado de </a:t>
            </a:r>
            <a:r>
              <a:rPr lang="es-CL" sz="1600" b="1" dirty="0"/>
              <a:t>$619.108 millones</a:t>
            </a:r>
            <a:r>
              <a:rPr lang="es-CL" sz="1600" dirty="0"/>
              <a:t>, de los cuales un 84,7% se destina a transferencias corrientes y de capital, con una participación de un 63,7% y 21,1% respectivamente, subtítulos que al mes de SEPTIEMBRE registraron erogaciones del 76,1% y 45,2% respectivamente sobre el presupuesto vigente.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La ejecución del Ministerio del mes de SEPTIEMBRE ascendió a </a:t>
            </a:r>
            <a:r>
              <a:rPr lang="es-CL" sz="1600" b="1" dirty="0"/>
              <a:t>$40.914 millones</a:t>
            </a:r>
            <a:r>
              <a:rPr lang="es-CL" sz="1600" dirty="0"/>
              <a:t>, es decir, un </a:t>
            </a:r>
            <a:r>
              <a:rPr lang="es-CL" sz="1600" b="1" dirty="0"/>
              <a:t>6,6%</a:t>
            </a:r>
            <a:r>
              <a:rPr lang="es-CL" sz="1600" dirty="0"/>
              <a:t> respecto de la ley inicial, representando un gasto mayor en 2,4 puntos porcentuales al registrado a igual mes del año 2017.  Mientras que la ejecución acumulada al noveno mes de 2018 es superior en 4,7 puntos porcentuales a igual periodo del ejercicio anterior.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Respecto a los aumentos y disminuciones al presupuesto inicial, la Partida presenta al mes de SEPTIEMBRE un incremento consolidado de </a:t>
            </a:r>
            <a:r>
              <a:rPr lang="es-CL" sz="1600" b="1" dirty="0"/>
              <a:t>$51.775 millones</a:t>
            </a:r>
            <a:r>
              <a:rPr lang="es-CL" sz="1600" dirty="0"/>
              <a:t>.  Afectando principalmente los gastos en “servicio de la deuda” y “prestaciones de seguridad social” que presentan aumentos de $51.938 millones y $1.491 millones respectivamente.  Asimismo, los subtítulos 22 “bienes y servicios de consumo”, 24 “transferencias corrientes” y 29 “adquisición de activos no financieros”, experimentan disminuciones por un monto de $461 millones, $1.065 millones y $250 millones respectivamente. 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556792"/>
            <a:ext cx="6822518" cy="3725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6E85AEEE-F80B-467F-BD3F-1FC3A3799F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09. PROGRAMA 01:  SUBSECRETARÍA DE EVALUACIÓN SOCIAL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CBF5671-A148-40D6-B913-13B63A084A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950" y="1929352"/>
            <a:ext cx="7886701" cy="3779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683568" y="1628800"/>
            <a:ext cx="6706056" cy="384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9F9989-D377-43D1-AAE2-CDDF2A33F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11560" y="371703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09323" y="743798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10. PROGRAMA 01:  SUBSECRETARÍA DE LA NIÑEZ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7DBE66F3-EF3D-48C5-85F2-E63031D525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4986171"/>
              </p:ext>
            </p:extLst>
          </p:nvPr>
        </p:nvGraphicFramePr>
        <p:xfrm>
          <a:off x="636038" y="2013240"/>
          <a:ext cx="7886701" cy="1579536"/>
        </p:xfrm>
        <a:graphic>
          <a:graphicData uri="http://schemas.openxmlformats.org/drawingml/2006/table">
            <a:tbl>
              <a:tblPr/>
              <a:tblGrid>
                <a:gridCol w="274225">
                  <a:extLst>
                    <a:ext uri="{9D8B030D-6E8A-4147-A177-3AD203B41FA5}">
                      <a16:colId xmlns:a16="http://schemas.microsoft.com/office/drawing/2014/main" val="1728527983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2227550786"/>
                    </a:ext>
                  </a:extLst>
                </a:gridCol>
                <a:gridCol w="274225">
                  <a:extLst>
                    <a:ext uri="{9D8B030D-6E8A-4147-A177-3AD203B41FA5}">
                      <a16:colId xmlns:a16="http://schemas.microsoft.com/office/drawing/2014/main" val="1970684254"/>
                    </a:ext>
                  </a:extLst>
                </a:gridCol>
                <a:gridCol w="2862905">
                  <a:extLst>
                    <a:ext uri="{9D8B030D-6E8A-4147-A177-3AD203B41FA5}">
                      <a16:colId xmlns:a16="http://schemas.microsoft.com/office/drawing/2014/main" val="343128237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7425045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022117205"/>
                    </a:ext>
                  </a:extLst>
                </a:gridCol>
                <a:gridCol w="734922">
                  <a:extLst>
                    <a:ext uri="{9D8B030D-6E8A-4147-A177-3AD203B41FA5}">
                      <a16:colId xmlns:a16="http://schemas.microsoft.com/office/drawing/2014/main" val="268731911"/>
                    </a:ext>
                  </a:extLst>
                </a:gridCol>
                <a:gridCol w="658139">
                  <a:extLst>
                    <a:ext uri="{9D8B030D-6E8A-4147-A177-3AD203B41FA5}">
                      <a16:colId xmlns:a16="http://schemas.microsoft.com/office/drawing/2014/main" val="1449435674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2512565625"/>
                    </a:ext>
                  </a:extLst>
                </a:gridCol>
                <a:gridCol w="669108">
                  <a:extLst>
                    <a:ext uri="{9D8B030D-6E8A-4147-A177-3AD203B41FA5}">
                      <a16:colId xmlns:a16="http://schemas.microsoft.com/office/drawing/2014/main" val="1858945863"/>
                    </a:ext>
                  </a:extLst>
                </a:gridCol>
              </a:tblGrid>
              <a:tr h="16453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2602103"/>
                  </a:ext>
                </a:extLst>
              </a:tr>
              <a:tr h="2632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98227676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478.566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58854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401.836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161874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56.430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5772917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20.300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102023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3.219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3624671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15.561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278135"/>
                  </a:ext>
                </a:extLst>
              </a:tr>
              <a:tr h="16453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1.520 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27" marR="8227" marT="822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27" marR="8227" marT="822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14488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079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 nivel de subtítulo, los que presentan el mayor nivel de gasto por su incidencia en la ejecución total de la Partida con un 80,2%, son: </a:t>
            </a:r>
            <a:r>
              <a:rPr lang="es-CL" sz="1600" b="1" dirty="0"/>
              <a:t>“transferencias corrientes” y “servicio de la deuda”, </a:t>
            </a:r>
            <a:r>
              <a:rPr lang="es-CL" sz="1600" dirty="0"/>
              <a:t>con erogaciones de </a:t>
            </a:r>
            <a:r>
              <a:rPr lang="es-CL" sz="1600" b="1" dirty="0"/>
              <a:t>76,1% y 98,7% </a:t>
            </a:r>
            <a:r>
              <a:rPr lang="es-CL" sz="1600" dirty="0"/>
              <a:t>respectivamente.</a:t>
            </a:r>
            <a:r>
              <a:rPr lang="es-CL" sz="1600" b="1" dirty="0"/>
              <a:t>  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En el caso de las </a:t>
            </a:r>
            <a:r>
              <a:rPr lang="es-CL" sz="1600" b="1" dirty="0"/>
              <a:t>transferencias corrientes </a:t>
            </a:r>
            <a:r>
              <a:rPr lang="es-CL" sz="1600" dirty="0"/>
              <a:t>el gasto se explica por las transferencias al gobierno central realizadas por la Subsecretaría de Servicios Sociales (programa Ingreso Ético Familiar y Sistema Chile Solidario) a través de las asignaciones 24.02.021 “Subsidio Empleo a la Mujer, Ley N°20.595 – SENCE”; 24.03.10 “Programa de Bonificación Ley N°20.595” y 24.03.337 “Bonos Art. 2° Transitorio, Ley N°19.949” que alcanzan una ejecución superior al 90% (representando a su vez el 50% del gasto total del subtítulo a nivel de Partida).</a:t>
            </a:r>
          </a:p>
          <a:p>
            <a:pPr marL="360363" algn="just">
              <a:spcBef>
                <a:spcPts val="1200"/>
              </a:spcBef>
              <a:spcAft>
                <a:spcPts val="1200"/>
              </a:spcAft>
            </a:pPr>
            <a:r>
              <a:rPr lang="es-CL" sz="1600" dirty="0"/>
              <a:t>Por su parte, del total de gasto registrados en </a:t>
            </a:r>
            <a:r>
              <a:rPr lang="es-CL" sz="1600" b="1" dirty="0"/>
              <a:t>servicio de la deuda </a:t>
            </a:r>
            <a:r>
              <a:rPr lang="es-CL" sz="1600" dirty="0"/>
              <a:t>que alcanza los </a:t>
            </a:r>
            <a:r>
              <a:rPr lang="es-CL" sz="1600" b="1" i="1" dirty="0"/>
              <a:t>$58.117 millones</a:t>
            </a:r>
            <a:r>
              <a:rPr lang="es-CL" sz="1600" dirty="0"/>
              <a:t>, $51.938 millones corresponden a deuda flotante (recursos destinados al pago de las obligaciones devengadas al 31 de diciembre de 2017) en los Programas: Subsecretaría de Servicios Sociales ($2.686 millones); Ingreso Ético Familiar ($28.051 millones); Sistema de Protección Integral a la Infancia ($3.921 millones); FOSIS ($1.563 millones); INJ ($22 millones); CONADI ($11.075 millones); SENADIS ($1.371 millones); SENAMA ($1.318 millones); y, la Subsecretaría de Evaluación Social ($1.935 millones)</a:t>
            </a:r>
            <a:r>
              <a:rPr lang="es-CL" sz="1600" b="1" i="1" dirty="0"/>
              <a:t>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340768"/>
            <a:ext cx="8229600" cy="525658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En cuanto a los programas, el 70% del presupuesto inicial, se concentró en el programa Ingreso Ético Familiar y Sistema Chile Solidario (37%), Fondo de Solidaridad e Inversión Social (13%) y la Corporación Nacional de Desarrollo Indígena (20%), los que al mes de SEPTIEMBRE alcanzaron niveles de ejecución de 83,3%, 74,5% y 50,6% respectivamente,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600" dirty="0"/>
              <a:t>El programa Ingreso Ético Familiar y Sistema Chile Solidario es el que presenta el mayor avance con un 83,3%, mientras que la Corporación Nacional de Desarrollo Indígena es la que presenta la ejecución menor con un 50,6%, explicado éste último por el bajo nivel de gasto de los subtítulos 24 transparencias corrientes y 33 transferencias de capital, que alcanzan gastos de 58,% y 36,5% respectivamente, representando a su vez el 80% del Programa.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</p:spTree>
    <p:extLst>
      <p:ext uri="{BB962C8B-B14F-4D97-AF65-F5344CB8AC3E}">
        <p14:creationId xmlns:p14="http://schemas.microsoft.com/office/powerpoint/2010/main" val="32331172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7DD71C77-DA25-4970-A658-2F5DCF2331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00062" y="63093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AD5784C8-51E2-4DC4-9A4A-71B31E1E6E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1953975"/>
            <a:ext cx="4052645" cy="2522297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9CBC30BD-0268-4894-B789-C3E5E63A13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2707" y="1953975"/>
            <a:ext cx="3907725" cy="252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14737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9340" y="4509120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448542"/>
            <a:ext cx="7941568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 MINISTERIO DE DESARROLLO SOCIAL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9A26C250-19D5-44C7-BD40-5F7A14F58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216" y="1850604"/>
            <a:ext cx="7941568" cy="2484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827584" y="1473138"/>
            <a:ext cx="7788240" cy="22767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6234104-58D0-4E2E-A5F1-DF3F3FF8E6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3568" y="4653136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2I RESUMEN POR CAPÍTULOS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2BB5678-7E92-45F7-818F-A026CDA111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9126" y="1827862"/>
            <a:ext cx="7886698" cy="2422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755576" y="1556791"/>
            <a:ext cx="7841446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15DF7BA2-E744-4643-82BD-4A2B05688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3401" y="587727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9EFC2FF-32AF-4A7B-BD06-8C66873F6BA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311" y="1985482"/>
            <a:ext cx="7933377" cy="3717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11" name="1 Título">
            <a:extLst>
              <a:ext uri="{FF2B5EF4-FFF2-40B4-BE49-F238E27FC236}">
                <a16:creationId xmlns:a16="http://schemas.microsoft.com/office/drawing/2014/main" id="{F9350F01-A37E-49F7-A1E4-9F1D28CC621F}"/>
              </a:ext>
            </a:extLst>
          </p:cNvPr>
          <p:cNvSpPr txBox="1">
            <a:spLocks/>
          </p:cNvSpPr>
          <p:nvPr/>
        </p:nvSpPr>
        <p:spPr>
          <a:xfrm>
            <a:off x="683568" y="1556791"/>
            <a:ext cx="7913454" cy="33587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                                                                                                                     …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953901E9-5C9C-4F40-AA3C-AB47A79DBE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9552" y="4437112"/>
            <a:ext cx="8225796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SEPTIEMBRE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21. CAPÍTULO 01. PROGRAMA 01:  SUBSECRETARÍA DE SERVICIOS SOCIALES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57A04B6-246F-4978-9CB7-1CC2A4E1D38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317" y="1892666"/>
            <a:ext cx="7913454" cy="2065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411011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3771</TotalTime>
  <Words>1333</Words>
  <Application>Microsoft Office PowerPoint</Application>
  <PresentationFormat>Presentación en pantalla (4:3)</PresentationFormat>
  <Paragraphs>177</Paragraphs>
  <Slides>21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21</vt:i4>
      </vt:variant>
    </vt:vector>
  </HeadingPairs>
  <TitlesOfParts>
    <vt:vector size="28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SEPTIEMBRE DE 2018 PARTIDA 21:  MINISTERIO DE DESARROLLO SOCIAL</vt:lpstr>
      <vt:lpstr>EJECUCIÓN ACUMULADA DE GASTOS A SEPTIEMBRE DE 2018  PARTIDA 21 MINISTERIO DE DESARROLLO SOCIAL</vt:lpstr>
      <vt:lpstr>EJECUCIÓN ACUMULADA DE GASTOS A SEPTIEMBRE DE 2018  PARTIDA 21 MINISTERIO DE DESARROLLO SOCIAL</vt:lpstr>
      <vt:lpstr>EJECUCIÓN ACUMULADA DE GASTOS A SEPTIEMBRE DE 2018  PARTIDA 21 MINISTERIO DE DESARROLLO SOCIAL</vt:lpstr>
      <vt:lpstr>Presentación de PowerPoint</vt:lpstr>
      <vt:lpstr>EJECUCIÓN ACUMULADA DE GASTOS A SEPTIEMBRE DE 2018  PARTIDA 21 MINISTERIO DE DESARROLLO SOCIAL</vt:lpstr>
      <vt:lpstr>EJECUCIÓN ACUMULADA DE GASTOS A SEPTIEMBRE DE 2018  PARTIDA 2I RESUMEN POR CAPÍTULOS</vt:lpstr>
      <vt:lpstr>EJECUCIÓN ACUMULADA DE GASTOS A SEPTIEMBRE DE 2018  PARTIDA 21. CAPÍTULO 01. PROGRAMA 01:  SUBSECRETARÍA DE SERVICIOS SOCIALES</vt:lpstr>
      <vt:lpstr>EJECUCIÓN ACUMULADA DE GASTOS A SEPTIEMBRE DE 2018  PARTIDA 21. CAPÍTULO 01. PROGRAMA 01:  SUBSECRETARÍA DE SERVICIOS SOCIALES</vt:lpstr>
      <vt:lpstr>EJECUCIÓN ACUMULADA DE GASTOS A SEPTIEMBRE DE 2018  PARTIDA 21. CAPÍTULO 01. PROGRAMA 05:  INGRESO ÉTICO FAMILIAR Y SISTEMA CHILE SOLIDARIO</vt:lpstr>
      <vt:lpstr>EJECUCIÓN ACUMULADA DE GASTOS A SEPTIEMBRE DE 2018  PARTIDA 21. CAPÍTULO 01. PROGRAMA 05:  INGRESO ÉTICO FAMILIAR Y SISTEMA CHILE SOLIDARIO</vt:lpstr>
      <vt:lpstr>EJECUCIÓN ACUMULADA DE GASTOS A SEPTIEMBRE DE 2018  PARTIDA 21. CAPÍTULO 01. PROGRAMA 06:  SISTEMA DE PROTECCIÓN INTEGRAL A LA INFANCIA</vt:lpstr>
      <vt:lpstr>EJECUCIÓN ACUMULADA DE GASTOS A SEPTIEMBRE DE 2018  PARTIDA 21. CAPÍTULO 02. PROGRAMA 01:  FONDO DE SOLIDARIDAD E INVERSIÓN SOCIAL</vt:lpstr>
      <vt:lpstr>EJECUCIÓN ACUMULADA DE GASTOS A SEPTIEMBRE DE 2018  PARTIDA 21. CAPÍTULO 05. PROGRAMA 01:  INSTITUTO NACIONAL DE LA JUVENTUD</vt:lpstr>
      <vt:lpstr>EJECUCIÓN ACUMULADA DE GASTOS A SEPTIEMBRE DE 2018  PARTIDA 21. CAPÍTULO 06. PROGRAMA 01:  CORPORACIÓN NACIONAL DE DESARROLLO INDÍGENA</vt:lpstr>
      <vt:lpstr>EJECUCIÓN ACUMULADA DE GASTOS A SEPTIEMBRE DE 2018  PARTIDA 21. CAPÍTULO 06. PROGRAMA 01:  CORPORACIÓN NACIONAL DE DESARROLLO INDÍGENA</vt:lpstr>
      <vt:lpstr>EJECUCIÓN ACUMULADA DE GASTOS A SEPTIEMBRE DE 2018  PARTIDA 21. CAPÍTULO 07. PROGRAMA 01:  SERVICIO NACIONAL DE LA DISCAPACIDAD</vt:lpstr>
      <vt:lpstr>EJECUCIÓN ACUMULADA DE GASTOS A SEPTIEMBRE DE 2018  PARTIDA 21. CAPÍTULO 08. PROGRAMA 01:  SERVICIO NACIONAL DEL ADULTO MAYOR</vt:lpstr>
      <vt:lpstr>EJECUCIÓN ACUMULADA DE GASTOS A SEPTIEMBRE DE 2018  PARTIDA 21. CAPÍTULO 08. PROGRAMA 01:  SERVICIO NACIONAL DEL ADULTO MAYOR</vt:lpstr>
      <vt:lpstr>EJECUCIÓN ACUMULADA DE GASTOS A SEPTIEMBRE DE 2018  PARTIDA 21. CAPÍTULO 09. PROGRAMA 01:  SUBSECRETARÍA DE EVALUACIÓN SOCIAL</vt:lpstr>
      <vt:lpstr>EJECUCIÓN ACUMULADA DE GASTOS A SEPTIEMBRE DE 2018  PARTIDA 21. CAPÍTULO 10. PROGRAMA 01:  SUBSECRETARÍA DE LA NIÑEZ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208</cp:revision>
  <cp:lastPrinted>2017-06-15T16:55:12Z</cp:lastPrinted>
  <dcterms:created xsi:type="dcterms:W3CDTF">2016-06-23T13:38:47Z</dcterms:created>
  <dcterms:modified xsi:type="dcterms:W3CDTF">2019-01-08T19:34:05Z</dcterms:modified>
</cp:coreProperties>
</file>