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712" autoAdjust="0"/>
  </p:normalViewPr>
  <p:slideViewPr>
    <p:cSldViewPr>
      <p:cViewPr>
        <p:scale>
          <a:sx n="100" d="100"/>
          <a:sy n="100" d="100"/>
        </p:scale>
        <p:origin x="-10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SEPTIEMBRE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noviembre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663945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737672"/>
              </p:ext>
            </p:extLst>
          </p:nvPr>
        </p:nvGraphicFramePr>
        <p:xfrm>
          <a:off x="467544" y="1772816"/>
          <a:ext cx="81482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08847"/>
              </p:ext>
            </p:extLst>
          </p:nvPr>
        </p:nvGraphicFramePr>
        <p:xfrm>
          <a:off x="467544" y="1556792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35529"/>
              </p:ext>
            </p:extLst>
          </p:nvPr>
        </p:nvGraphicFramePr>
        <p:xfrm>
          <a:off x="467544" y="1646262"/>
          <a:ext cx="815759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Hoja de cálculo" r:id="rId3" imgW="8496300" imgH="4591140" progId="Excel.Sheet.8">
                  <p:embed/>
                </p:oleObj>
              </mc:Choice>
              <mc:Fallback>
                <p:oleObj name="Hoja de cálculo" r:id="rId3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46262"/>
                        <a:ext cx="8157590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59642"/>
              </p:ext>
            </p:extLst>
          </p:nvPr>
        </p:nvGraphicFramePr>
        <p:xfrm>
          <a:off x="467544" y="1772816"/>
          <a:ext cx="814828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Hoja de cálculo" r:id="rId3" imgW="7848600" imgH="3028950" progId="Excel.Sheet.8">
                  <p:embed/>
                </p:oleObj>
              </mc:Choice>
              <mc:Fallback>
                <p:oleObj name="Hoja de cálculo" r:id="rId3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319"/>
              </p:ext>
            </p:extLst>
          </p:nvPr>
        </p:nvGraphicFramePr>
        <p:xfrm>
          <a:off x="467544" y="1727820"/>
          <a:ext cx="814828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820"/>
                        <a:ext cx="814828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366948"/>
              </p:ext>
            </p:extLst>
          </p:nvPr>
        </p:nvGraphicFramePr>
        <p:xfrm>
          <a:off x="467544" y="1861145"/>
          <a:ext cx="814828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Hoja de cálculo" r:id="rId3" imgW="8601143" imgH="4448265" progId="Excel.Sheet.8">
                  <p:embed/>
                </p:oleObj>
              </mc:Choice>
              <mc:Fallback>
                <p:oleObj name="Hoja de cálculo" r:id="rId3" imgW="86011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61145"/>
                        <a:ext cx="814828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71425"/>
              </p:ext>
            </p:extLst>
          </p:nvPr>
        </p:nvGraphicFramePr>
        <p:xfrm>
          <a:off x="467544" y="1808212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08212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</a:t>
            </a:r>
            <a:r>
              <a:rPr lang="es-CL" sz="1600" dirty="0" smtClean="0">
                <a:latin typeface="+mn-lt"/>
              </a:rPr>
              <a:t>septiembre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$719.401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66%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</a:t>
            </a:r>
            <a:r>
              <a:rPr lang="es-CL" sz="1600" dirty="0" smtClean="0"/>
              <a:t>$29.453 </a:t>
            </a:r>
            <a:r>
              <a:rPr lang="es-CL" sz="1600" dirty="0" smtClean="0"/>
              <a:t>millones </a:t>
            </a:r>
            <a:r>
              <a:rPr lang="es-CL" sz="1600" dirty="0" smtClean="0"/>
              <a:t>(47% </a:t>
            </a:r>
            <a:r>
              <a:rPr lang="es-CL" sz="1600" dirty="0" smtClean="0"/>
              <a:t>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</a:t>
            </a:r>
            <a:r>
              <a:rPr lang="es-CL" sz="1600" dirty="0" smtClean="0"/>
              <a:t>$92.462 </a:t>
            </a:r>
            <a:r>
              <a:rPr lang="es-CL" sz="1600" dirty="0" smtClean="0"/>
              <a:t>millones </a:t>
            </a:r>
            <a:r>
              <a:rPr lang="es-CL" sz="1600" dirty="0" smtClean="0"/>
              <a:t>(62% </a:t>
            </a:r>
            <a:r>
              <a:rPr lang="es-CL" sz="1600" dirty="0" smtClean="0"/>
              <a:t>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</a:t>
            </a:r>
            <a:r>
              <a:rPr lang="es-CL" sz="1600" dirty="0" smtClean="0"/>
              <a:t>$3.214 </a:t>
            </a:r>
            <a:r>
              <a:rPr lang="es-CL" sz="1600" dirty="0" smtClean="0"/>
              <a:t>millones </a:t>
            </a:r>
            <a:r>
              <a:rPr lang="es-CL" sz="1600" dirty="0" smtClean="0"/>
              <a:t>(42% </a:t>
            </a:r>
            <a:r>
              <a:rPr lang="es-CL" sz="1600" dirty="0" smtClean="0"/>
              <a:t>de avance presupuestario</a:t>
            </a:r>
            <a:r>
              <a:rPr lang="es-CL" sz="1600" dirty="0" smtClean="0"/>
              <a:t>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/>
              <a:t>En el programa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, se ejecutaron un total de </a:t>
            </a:r>
            <a:r>
              <a:rPr lang="es-CL" sz="1600" dirty="0" smtClean="0"/>
              <a:t>$2.216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39% </a:t>
            </a:r>
            <a:r>
              <a:rPr lang="es-CL" sz="1600" dirty="0"/>
              <a:t>de la disponibilidad vigente (Subsidio permanente a regiones).</a:t>
            </a:r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 smtClean="0"/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</a:t>
            </a:r>
            <a:r>
              <a:rPr lang="es-CL" sz="1600" dirty="0" smtClean="0"/>
              <a:t>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</a:t>
            </a:r>
            <a:r>
              <a:rPr lang="es-CL" sz="1600" dirty="0" smtClean="0"/>
              <a:t>$23.082 </a:t>
            </a:r>
            <a:r>
              <a:rPr lang="es-CL" sz="1600" dirty="0" smtClean="0"/>
              <a:t>millones, alcanzado un ejecución presupuestaria de </a:t>
            </a:r>
            <a:r>
              <a:rPr lang="es-CL" sz="1600" dirty="0" smtClean="0"/>
              <a:t>49%.</a:t>
            </a:r>
            <a:endParaRPr lang="es-CL" sz="1600" dirty="0" smtClean="0"/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</a:t>
            </a:r>
            <a:r>
              <a:rPr lang="es-CL" sz="1600" dirty="0" smtClean="0"/>
              <a:t>$1.029 </a:t>
            </a:r>
            <a:r>
              <a:rPr lang="es-CL" sz="1600" dirty="0" smtClean="0"/>
              <a:t>millones </a:t>
            </a:r>
            <a:r>
              <a:rPr lang="es-CL" sz="1600" dirty="0" smtClean="0"/>
              <a:t>(44% </a:t>
            </a:r>
            <a:r>
              <a:rPr lang="es-CL" sz="1600" dirty="0" smtClean="0"/>
              <a:t>de ejecución presupuestaria), </a:t>
            </a:r>
            <a:r>
              <a:rPr lang="es-CL" sz="1600" dirty="0" smtClean="0"/>
              <a:t>destinando $446 </a:t>
            </a:r>
            <a:r>
              <a:rPr lang="es-CL" sz="1600" dirty="0" smtClean="0"/>
              <a:t>millones a estudios y </a:t>
            </a:r>
            <a:r>
              <a:rPr lang="es-CL" sz="1600" dirty="0" smtClean="0"/>
              <a:t>$582 </a:t>
            </a:r>
            <a:r>
              <a:rPr lang="es-CL" sz="1600" dirty="0" smtClean="0"/>
              <a:t>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75%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</a:t>
            </a:r>
            <a:r>
              <a:rPr lang="es-CL" sz="1600" dirty="0" smtClean="0"/>
              <a:t>$157.932 </a:t>
            </a:r>
            <a:r>
              <a:rPr lang="es-CL" sz="1600" dirty="0" smtClean="0"/>
              <a:t>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$106.839 </a:t>
            </a:r>
            <a:r>
              <a:rPr lang="es-CL" sz="1600" dirty="0"/>
              <a:t>millones con un </a:t>
            </a:r>
            <a:r>
              <a:rPr lang="es-CL" sz="1600" dirty="0" smtClean="0"/>
              <a:t>69%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94%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presupuestaria, com um total transferido de $52.822 millones.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7178"/>
            <a:ext cx="4032449" cy="25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39" y="1987178"/>
            <a:ext cx="4019725" cy="25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20556"/>
              </p:ext>
            </p:extLst>
          </p:nvPr>
        </p:nvGraphicFramePr>
        <p:xfrm>
          <a:off x="467544" y="1772816"/>
          <a:ext cx="814828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Hoja de cálculo" r:id="rId3" imgW="7134157" imgH="2648040" progId="Excel.Sheet.8">
                  <p:embed/>
                </p:oleObj>
              </mc:Choice>
              <mc:Fallback>
                <p:oleObj name="Hoja de cálculo" r:id="rId3" imgW="7134157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4580"/>
              </p:ext>
            </p:extLst>
          </p:nvPr>
        </p:nvGraphicFramePr>
        <p:xfrm>
          <a:off x="414337" y="1556792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Hoja de cálculo" r:id="rId4" imgW="8467657" imgH="2486025" progId="Excel.Sheet.8">
                  <p:embed/>
                </p:oleObj>
              </mc:Choice>
              <mc:Fallback>
                <p:oleObj name="Hoja de cálculo" r:id="rId4" imgW="84676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556792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92708"/>
              </p:ext>
            </p:extLst>
          </p:nvPr>
        </p:nvGraphicFramePr>
        <p:xfrm>
          <a:off x="467544" y="1759049"/>
          <a:ext cx="814827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Hoja de cálculo" r:id="rId3" imgW="7839143" imgH="3686175" progId="Excel.Sheet.8">
                  <p:embed/>
                </p:oleObj>
              </mc:Choice>
              <mc:Fallback>
                <p:oleObj name="Hoja de cálculo" r:id="rId3" imgW="78391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9049"/>
                        <a:ext cx="814827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07264"/>
              </p:ext>
            </p:extLst>
          </p:nvPr>
        </p:nvGraphicFramePr>
        <p:xfrm>
          <a:off x="509588" y="1568177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568177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750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 de Microsoft Excel 97-2003</vt:lpstr>
      <vt:lpstr>EJECUCIÓN ACUMULADA DE GASTOS PRESUPUESTARIOS AL MES DE SEPTIEMBRE DE 2018 PARTIDA 19: MINISTERIO DE TRANSPORTES Y TELECOMUNICACIONES</vt:lpstr>
      <vt:lpstr>EJECUCIÓN ACUMULADA DE GASTOS A SEPTIEMBRE DE 2018  PARTIDA 19 MINISTERIO DE TRANSPORTES Y TELECOMUNICACIONES</vt:lpstr>
      <vt:lpstr>EJECUCIÓN ACUMULADA DE GASTOS A SEPTIEMBRE DE 2018  PARTIDA 19 MINISTERIO DE TRANSPORTES Y TELECOMUNICACIONES</vt:lpstr>
      <vt:lpstr>EJECUCIÓN ACUMULADA DE GASTOS A SEPTIEMBRE DE 2018  PARTIDA 19 MINISTERIO DE TRANSPORTES Y TELECOMUNICACIONES</vt:lpstr>
      <vt:lpstr>Presentación de PowerPoint</vt:lpstr>
      <vt:lpstr>EJECUCIÓN ACUMULADA DE GASTOS A SEPTIEMBRE DE 2018  PARTIDA 19 MINISTERIO DE TRANSPORTES Y TELECOMUNICACIONES</vt:lpstr>
      <vt:lpstr>EJECUCIÓN ACUMULADA DE GASTOS A SEPTIEMBRE DE 2018  PARTIDA 19 RESUMEN POR CAPÍTULOS</vt:lpstr>
      <vt:lpstr>EJECUCIÓN ACUMULADA DE GASTOS A SEPTIEMBRE DE 2018  PARTIDA 19. CAPÍTULO 01. PROGRAMA 01: SECRETARÍA Y ADMINISTRACIÓN GENERAL DE TRANSPORTE</vt:lpstr>
      <vt:lpstr>EJECUCIÓN ACUMULADA DE GASTOS A SEPTIEMBRE DE 2018  PARTIDA 19. CAPÍTULO 01. PROGRAMA 02: EMPRESA DE LOS FERROCARRILES DEL ESTADO</vt:lpstr>
      <vt:lpstr>EJECUCIÓN ACUMULADA DE GASTOS A SEPTIEMBRE DE 2018  PARTIDA 19. CAPÍTULO 01. PROGRAMA 03: TRANSANTIAGO</vt:lpstr>
      <vt:lpstr>EJECUCIÓN ACUMULADA DE GASTOS A SEPTIEMBRE DE 2018  PARTIDA 19. CAPÍTULO 01. PROGRAMA 04: UNIDAD OPERATIVA DE CONTROL DE TRÁNSITO</vt:lpstr>
      <vt:lpstr>EJECUCIÓN ACUMULADA DE GASTOS A SEPTIEMBRE DE 2018  PARTIDA 19. CAPÍTULO 01. PROGRAMA 05: FISCALIZACIÓN Y CONTROL</vt:lpstr>
      <vt:lpstr>EJECUCIÓN ACUMULADA DE GASTOS A SEPTIEMBRE DE 2018  PARTIDA 19. CAPÍTULO 01. PROGRAMA 06: SUBSIDIO NACIONAL AL TRANSPORTE PÚBLICO</vt:lpstr>
      <vt:lpstr>EJECUCIÓN ACUMULADA DE GASTOS A SEPTIEMBRE DE 2018  PARTIDA 19. CAPÍTULO 01. PROGRAMA 07: PROGRAMA DESARROLLO LOGÍSTICO</vt:lpstr>
      <vt:lpstr>EJECUCIÓN ACUMULADA DE GASTOS A SEPTIEMBRE DE 2018  PARTIDA 19. CAPÍTULO 01. PROGRAMA 08: PROGRAMA DE VIALIDAD Y TRANSPORTE URBANO: SECTRA</vt:lpstr>
      <vt:lpstr>EJECUCIÓN ACUMULADA DE GASTOS A SEPTIEMBRE DE 2018  PARTIDA 19. CAPÍTULO 02. PROGRAMA 01: SECRETARÍA DE TELECOMUNICACIONES</vt:lpstr>
      <vt:lpstr>EJECUCIÓN ACUMULADA DE GASTOS A SEPTIEMBRE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189</cp:revision>
  <cp:lastPrinted>2017-05-12T12:49:10Z</cp:lastPrinted>
  <dcterms:created xsi:type="dcterms:W3CDTF">2016-06-23T13:38:47Z</dcterms:created>
  <dcterms:modified xsi:type="dcterms:W3CDTF">2019-01-16T19:16:18Z</dcterms:modified>
</cp:coreProperties>
</file>