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9"/>
  </p:notesMasterIdLst>
  <p:handoutMasterIdLst>
    <p:handoutMasterId r:id="rId30"/>
  </p:handoutMasterIdLst>
  <p:sldIdLst>
    <p:sldId id="256" r:id="rId3"/>
    <p:sldId id="298" r:id="rId4"/>
    <p:sldId id="300" r:id="rId5"/>
    <p:sldId id="301" r:id="rId6"/>
    <p:sldId id="264" r:id="rId7"/>
    <p:sldId id="263" r:id="rId8"/>
    <p:sldId id="265" r:id="rId9"/>
    <p:sldId id="304" r:id="rId10"/>
    <p:sldId id="269" r:id="rId11"/>
    <p:sldId id="271" r:id="rId12"/>
    <p:sldId id="273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>
        <p:scale>
          <a:sx n="70" d="100"/>
          <a:sy n="70" d="100"/>
        </p:scale>
        <p:origin x="132" y="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09-01-2019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09-01-2019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09-01-2019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SEPTIEMBRE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1800" b="1" dirty="0">
                <a:latin typeface="+mn-lt"/>
              </a:rPr>
              <a:t>MINISTERIO DEL VIVIENDA Y URBANISMO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04: RECUPERACIÓN DE BARRIOS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251C3A8-5870-426D-96FC-CF2DF9548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461" y="1889697"/>
            <a:ext cx="7829077" cy="177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02. PROGRAMA 01: PARQUE METROPOLITANO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A06CAF7-B4A1-4EAB-B721-7613095429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872" y="1822112"/>
            <a:ext cx="7932256" cy="3083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21. PROGRAMA 01: SERVIU I REGIÓN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86F8B6D-6157-47D1-BF8D-025A97194C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723" y="1898113"/>
            <a:ext cx="7804553" cy="4351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774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22. PROGRAMA 01: SERVIU II REGIÓN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9ACBE80-1B19-4054-BC2B-BFC20F2560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723" y="1718798"/>
            <a:ext cx="8014028" cy="444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672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23. PROGRAMA 01: SERVIU III REGIÓN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66BA483-2FBC-4177-A1C4-86B43D4BD2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602" y="1869780"/>
            <a:ext cx="7984795" cy="4351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672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24. PROGRAMA 01: SERVIU IV REGIÓN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5AA8803-7C5B-4372-AF06-08B56153C5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150" y="1846273"/>
            <a:ext cx="8087650" cy="435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821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25. PROGRAMA 01: SERVIU V REGIÓN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1F1C0AF-BB50-427F-B7B0-196C2C631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176" y="1781042"/>
            <a:ext cx="7996332" cy="4477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019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26. PROGRAMA 01: SERVIU VI REGIÓN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9BC0FD3-8C4D-44F2-AC73-95D14EBFB3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090" y="1794255"/>
            <a:ext cx="7899820" cy="4562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004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27. PROGRAMA 01: SERVIU VII REGIÓN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B5F6E6A-AC37-484C-A20D-7DA0DE715E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905" y="1818549"/>
            <a:ext cx="8096960" cy="443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172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28. PROGRAMA 01: SERVIU VIII REGIÓN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A7C446A-2731-43EC-959D-1DA497EA4E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525" y="1768254"/>
            <a:ext cx="7968998" cy="4589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11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2018 la Partida contempla un presupuesto aprobado de </a:t>
            </a:r>
            <a:r>
              <a:rPr lang="es-CL" sz="1600" b="1" dirty="0">
                <a:latin typeface="+mn-lt"/>
              </a:rPr>
              <a:t>$2.517.900 millones</a:t>
            </a:r>
            <a:r>
              <a:rPr lang="es-CL" sz="1600" dirty="0">
                <a:latin typeface="+mn-lt"/>
              </a:rPr>
              <a:t>, de los cuales un 52% se destina a transferencias de capital, un 24% a préstamos y 18% a iniciativas de inversión, </a:t>
            </a:r>
            <a:r>
              <a:rPr lang="es-CL" sz="1600" dirty="0"/>
              <a:t>respectivamente, subtítulos que al mes de SEPTIEMBRE registraron erogaciones del 81,7% , 69,7% y 51,5% respectivamente sobre el presupuesto vigente.</a:t>
            </a:r>
            <a:endParaRPr lang="es-CL" sz="1600" dirty="0">
              <a:latin typeface="+mn-lt"/>
            </a:endParaRP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Ministerio, del mes de SEPTIEMBRE ascendió a </a:t>
            </a:r>
            <a:r>
              <a:rPr lang="es-CL" sz="1600" b="1" dirty="0">
                <a:latin typeface="+mn-lt"/>
              </a:rPr>
              <a:t>$187.372 millones</a:t>
            </a:r>
            <a:r>
              <a:rPr lang="es-CL" sz="1600" dirty="0">
                <a:latin typeface="+mn-lt"/>
              </a:rPr>
              <a:t>, es decir, un </a:t>
            </a:r>
            <a:r>
              <a:rPr lang="es-CL" sz="1600" b="1" dirty="0">
                <a:latin typeface="+mn-lt"/>
              </a:rPr>
              <a:t>7,4%</a:t>
            </a:r>
            <a:r>
              <a:rPr lang="es-CL" sz="1600" dirty="0">
                <a:latin typeface="+mn-lt"/>
              </a:rPr>
              <a:t> respecto de la ley inicial, representando un gasto menor en  1,8 puntos porcentuales al registrado a igual mes del año 2017.  La ejecución acumulada </a:t>
            </a:r>
            <a:r>
              <a:rPr lang="es-CL" sz="1600" dirty="0"/>
              <a:t>al noveno mes de 2018 </a:t>
            </a:r>
            <a:r>
              <a:rPr lang="es-CL" sz="1600" dirty="0">
                <a:latin typeface="+mn-lt"/>
              </a:rPr>
              <a:t>ascendió a </a:t>
            </a:r>
            <a:r>
              <a:rPr lang="es-CL" sz="1600" b="1" dirty="0">
                <a:latin typeface="+mn-lt"/>
              </a:rPr>
              <a:t>$1.851.374 millones</a:t>
            </a:r>
            <a:r>
              <a:rPr lang="es-CL" sz="1600" dirty="0">
                <a:latin typeface="+mn-lt"/>
              </a:rPr>
              <a:t>, </a:t>
            </a:r>
            <a:r>
              <a:rPr lang="es-CL" sz="1600" dirty="0"/>
              <a:t>es inferior en 0,1 puntos porcentuales a igual periodo del ejercicio anterior.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SEPTIEMBRE un aumento consolidado del </a:t>
            </a:r>
            <a:r>
              <a:rPr lang="es-CL" sz="1600" b="1" dirty="0"/>
              <a:t>$16.153 millones</a:t>
            </a:r>
            <a:r>
              <a:rPr lang="es-CL" sz="1600" dirty="0"/>
              <a:t>.  Lo que se traduce en incrementos en la mayoría de sus subtítulos, destacando por su monto el subtítulo 23 “prestaciones de seguridad social”, con $8.633 millones derivados de la aplicación de la Ley de Incentivo al Retiro.  A su vez, “gatos en personal” y “bienes y servicios de consumo” presentan las mayores reducciones en su presupuesto con un </a:t>
            </a:r>
            <a:r>
              <a:rPr lang="es-CL" sz="1600" b="1" dirty="0"/>
              <a:t>2,3%</a:t>
            </a:r>
            <a:r>
              <a:rPr lang="es-CL" sz="1600" dirty="0"/>
              <a:t> ($3.154 millones) y </a:t>
            </a:r>
            <a:r>
              <a:rPr lang="es-CL" sz="1600" b="1" dirty="0"/>
              <a:t>8,8% </a:t>
            </a:r>
            <a:r>
              <a:rPr lang="es-CL" sz="1600" dirty="0"/>
              <a:t>($2.039 millones), derivado del ajuste a la aplicación de la Ley de Incentivo al Retiro.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29. PROGRAMA 01: SERVIU IX REGIÓN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D016DAA-D67B-425F-9647-D4D57BBFE9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564" y="1796256"/>
            <a:ext cx="7848872" cy="4560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8566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30. PROGRAMA 01: SERVIU X REGIÓN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1B478A5-EC77-422A-B24D-46920E468F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564" y="1825622"/>
            <a:ext cx="7848872" cy="453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6554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31. PROGRAMA 01: SERVIU XI REGIÓN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241A9F0-7E0B-438E-8547-863D4E9AB1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641" y="1808058"/>
            <a:ext cx="8087650" cy="4548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034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32. PROGRAMA 01: SERVIU XII REGIÓN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C135317-B734-4C70-8009-7817EC01CC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873" y="1800188"/>
            <a:ext cx="7994951" cy="4478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5987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33. PROGRAMA 01: SERVIU REGIÓN METROPOLITANA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9807467-891F-4E07-AB16-A21F1AAF67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008" y="1755251"/>
            <a:ext cx="8025984" cy="452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929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34. PROGRAMA 01: SERVIU XIV REGIÓN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3FEE154-0EBD-4B5F-A8EE-84E02794FD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354" y="1783443"/>
            <a:ext cx="8075240" cy="449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7157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35. PROGRAMA 01: SERVIU XV REGIÓN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03C2D31-92EF-42B3-B208-3C94554466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825623"/>
            <a:ext cx="7920879" cy="4530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04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4"/>
            </a:pPr>
            <a:r>
              <a:rPr lang="es-CL" sz="1600" dirty="0"/>
              <a:t>En cuanto a los programas, </a:t>
            </a:r>
            <a:r>
              <a:rPr lang="es-CL" sz="1600" b="1" dirty="0"/>
              <a:t>el 41% </a:t>
            </a:r>
            <a:r>
              <a:rPr lang="es-CL" sz="1600" dirty="0"/>
              <a:t>del presupuesto inicial, se concentra en la </a:t>
            </a:r>
            <a:r>
              <a:rPr lang="es-CL" sz="1600" b="1" dirty="0"/>
              <a:t>Subsecretaría de Vivienda y Urbanismo </a:t>
            </a:r>
            <a:r>
              <a:rPr lang="es-CL" sz="1600" dirty="0"/>
              <a:t>y </a:t>
            </a:r>
            <a:r>
              <a:rPr lang="es-CL" sz="1600" b="1" dirty="0"/>
              <a:t>los SERVIU de las regiones del Biobío y Metropolitana de Santiago </a:t>
            </a:r>
            <a:r>
              <a:rPr lang="es-CL" sz="1600" dirty="0"/>
              <a:t>(que representan a su vez el 8%, 13% y 20% respectivamente), los que al mes de SEPTIEMBRE alcanzaron niveles de ejecución de </a:t>
            </a:r>
            <a:r>
              <a:rPr lang="es-CL" sz="1600" b="1" dirty="0"/>
              <a:t>77,2%, 79,7% y 79,8% respectivamente</a:t>
            </a:r>
            <a:r>
              <a:rPr lang="es-CL" sz="1600" dirty="0"/>
              <a:t>, todos calculados respecto al presupuesto vigente.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4"/>
            </a:pPr>
            <a:r>
              <a:rPr lang="es-CL" sz="1600" dirty="0"/>
              <a:t>Las mayores tasas de gastos se registraron en </a:t>
            </a:r>
            <a:r>
              <a:rPr lang="es-CL" sz="1600" b="1" dirty="0"/>
              <a:t>los SERVIU de las regiones de los Lagos (85,6%) y O’Higgins (83,4%)</a:t>
            </a:r>
            <a:r>
              <a:rPr lang="es-CL" sz="1600" dirty="0"/>
              <a:t>.  Mientras que </a:t>
            </a:r>
            <a:r>
              <a:rPr lang="es-CL" sz="1600" b="1" dirty="0"/>
              <a:t>el Programa Recuperación de Barrios </a:t>
            </a:r>
            <a:r>
              <a:rPr lang="es-CL" sz="1600" dirty="0"/>
              <a:t>es el que presenta la </a:t>
            </a:r>
            <a:r>
              <a:rPr lang="es-CL" sz="1600" b="1" dirty="0"/>
              <a:t>menor ejecución, con un gasto de 42,5%</a:t>
            </a:r>
            <a:r>
              <a:rPr lang="es-CL" sz="1600" dirty="0"/>
              <a:t>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4"/>
            </a:pPr>
            <a:r>
              <a:rPr lang="es-CL" sz="1600" dirty="0"/>
              <a:t>Respecto a las disminuciones, los Programas que experimentaron las mayores rebajas fueron:</a:t>
            </a:r>
          </a:p>
          <a:p>
            <a:pPr marL="360363" algn="just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720725" algn="l"/>
              </a:tabLst>
            </a:pPr>
            <a:r>
              <a:rPr lang="es-CL" sz="1600" dirty="0"/>
              <a:t>	Serviu RM, con $50.233 millones, afectando principalmente el subtítulo 32 “préstamos”.</a:t>
            </a:r>
          </a:p>
          <a:p>
            <a:pPr marL="360363" algn="just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720725" algn="l"/>
              </a:tabLst>
            </a:pPr>
            <a:r>
              <a:rPr lang="es-CL" sz="1600" dirty="0"/>
              <a:t> 	Serviu IV, con $7.787 millones, afectando principalmente el subtítulo 32 “préstamos”.</a:t>
            </a:r>
          </a:p>
          <a:p>
            <a:pPr marL="360363" algn="just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720725" algn="l"/>
              </a:tabLst>
            </a:pPr>
            <a:r>
              <a:rPr lang="es-CL" sz="1600" dirty="0"/>
              <a:t> 	Serviu III, con $3.454 millones, afectando principalmente el subtítulo 31 “iniciativas de inversión”.</a:t>
            </a:r>
          </a:p>
          <a:p>
            <a:pPr marL="360363" algn="just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720725" algn="l"/>
              </a:tabLst>
            </a:pPr>
            <a:r>
              <a:rPr lang="es-CL" sz="1600" dirty="0"/>
              <a:t>    Serviu XII, con $5.300 millones, afectando principalmente el subtítulo 32 “préstamos”.</a:t>
            </a:r>
          </a:p>
          <a:p>
            <a:pPr marL="360363" algn="just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  <a:tabLst>
                <a:tab pos="720725" algn="l"/>
              </a:tabLst>
            </a:pPr>
            <a:endParaRPr lang="es-CL" sz="1600" dirty="0"/>
          </a:p>
          <a:p>
            <a:pPr marL="800100" lvl="1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4"/>
            </a:pPr>
            <a:endParaRPr lang="es-CL" sz="1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78098CC-5ADE-42C9-911F-824F6EB87F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305" y="2122685"/>
            <a:ext cx="3956647" cy="2520283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89F74E19-4519-41F6-B3D3-F282FC01BA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8951" y="2122685"/>
            <a:ext cx="3959695" cy="2520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55170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27EED34-34AF-4776-9989-BD1016A57C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003364"/>
            <a:ext cx="7928128" cy="2636644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B414E133-9C2B-48D1-BD2B-8BCF543FB7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003364"/>
            <a:ext cx="7928128" cy="2636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RESUMEN POR CAPÍTULOS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C081475-F52B-41A7-AFE7-8CE304EAE9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271" y="1700808"/>
            <a:ext cx="8087643" cy="387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01: SUBSECRETARÍA DE VIVIENDA Y URBANISMO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00E4D06-07B6-4CC3-97BB-6C45C754BA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072" y="1912188"/>
            <a:ext cx="8186736" cy="412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01: SUBSECRETARÍA DE VIVIENDA Y URBANISMO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E586F79-4BFE-4AAC-B070-040CA5B8EA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136" y="1736251"/>
            <a:ext cx="8067800" cy="4351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674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02: CAMPAMENTO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B4BB20C-9A56-4891-92A0-EE80B4A7FB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835759"/>
            <a:ext cx="7776864" cy="2230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3892</TotalTime>
  <Words>765</Words>
  <Application>Microsoft Office PowerPoint</Application>
  <PresentationFormat>Presentación en pantalla (4:3)</PresentationFormat>
  <Paragraphs>89</Paragraphs>
  <Slides>26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4" baseType="lpstr">
      <vt:lpstr>Andalus</vt:lpstr>
      <vt:lpstr>Arial</vt:lpstr>
      <vt:lpstr>Calibri</vt:lpstr>
      <vt:lpstr>Times New Roman</vt:lpstr>
      <vt:lpstr>Wingdings</vt:lpstr>
      <vt:lpstr>1_Tema de Office</vt:lpstr>
      <vt:lpstr>Tema de Office</vt:lpstr>
      <vt:lpstr>Imagen de mapa de bits</vt:lpstr>
      <vt:lpstr>EJECUCIÓN ACUMULADA DE GASTOS PRESUPUESTARIOS AL MES DE SEPTIEMBRE DE 2018 PARTIDA 18: MINISTERIO DEL VIVIENDA Y URBANISMO</vt:lpstr>
      <vt:lpstr>EJECUCIÓN ACUMULADA DE GASTOS A SEPTIEMBRE DE 2018  PARTIDA 18 MINISTERIO DE VIVIENDA Y URBANISMO</vt:lpstr>
      <vt:lpstr>EJECUCIÓN ACUMULADA DE GASTOS A SEPTIEMBRE DE 2018  PARTIDA 18 MINISTERIO DE VIVIENDA Y URBANISMO</vt:lpstr>
      <vt:lpstr>Presentación de PowerPoint</vt:lpstr>
      <vt:lpstr>EJECUCIÓN ACUMULADA DE GASTOS A SEPTIEMBRE DE 2018  PARTIDA 18 MINISTERIO DE VIVIENDA Y URBANISMO</vt:lpstr>
      <vt:lpstr>EJECUCIÓN ACUMULADA DE GASTOS A SEPTIEMBRE DE 2018  PARTIDA 18 RESUMEN POR CAPÍTULOS</vt:lpstr>
      <vt:lpstr>EJECUCIÓN ACUMULADA DE GASTOS A SEPTIEMBRE DE 2018  PARTIDA 18. CAPÍTULO 01. PROGRAMA 01: SUBSECRETARÍA DE VIVIENDA Y URBANISMO</vt:lpstr>
      <vt:lpstr>EJECUCIÓN ACUMULADA DE GASTOS A SEPTIEMBRE DE 2018  PARTIDA 18. CAPÍTULO 01. PROGRAMA 01: SUBSECRETARÍA DE VIVIENDA Y URBANISMO</vt:lpstr>
      <vt:lpstr>EJECUCIÓN ACUMULADA DE GASTOS A SEPTIEMBRE DE 2018  PARTIDA 18. CAPÍTULO 01. PROGRAMA 02: CAMPAMENTO</vt:lpstr>
      <vt:lpstr>EJECUCIÓN ACUMULADA DE GASTOS A SEPTIEMBRE DE 2018  PARTIDA 18. CAPÍTULO 01. PROGRAMA 04: RECUPERACIÓN DE BARRIOS</vt:lpstr>
      <vt:lpstr>EJECUCIÓN ACUMULADA DE GASTOS A SEPTIEMBRE DE 2018  PARTIDA 18. CAPÍTULO 02. PROGRAMA 01: PARQUE METROPOLITANO</vt:lpstr>
      <vt:lpstr>EJECUCIÓN ACUMULADA DE GASTOS A SEPTIEMBRE DE 2018  PARTIDA 18. CAPÍTULO 21. PROGRAMA 01: SERVIU I REGIÓN</vt:lpstr>
      <vt:lpstr>EJECUCIÓN ACUMULADA DE GASTOS A SEPTIEMBRE DE 2018  PARTIDA 18. CAPÍTULO 22. PROGRAMA 01: SERVIU II REGIÓN</vt:lpstr>
      <vt:lpstr>EJECUCIÓN ACUMULADA DE GASTOS A SEPTIEMBRE DE 2018  PARTIDA 18. CAPÍTULO 23. PROGRAMA 01: SERVIU III REGIÓN</vt:lpstr>
      <vt:lpstr>EJECUCIÓN ACUMULADA DE GASTOS A SEPTIEMBRE DE 2018  PARTIDA 18. CAPÍTULO 24. PROGRAMA 01: SERVIU IV REGIÓN</vt:lpstr>
      <vt:lpstr>EJECUCIÓN ACUMULADA DE GASTOS A SEPTIEMBRE DE 2018  PARTIDA 18. CAPÍTULO 25. PROGRAMA 01: SERVIU V REGIÓN</vt:lpstr>
      <vt:lpstr>EJECUCIÓN ACUMULADA DE GASTOS A SEPTIEMBRE DE 2018  PARTIDA 18. CAPÍTULO 26. PROGRAMA 01: SERVIU VI REGIÓN</vt:lpstr>
      <vt:lpstr>EJECUCIÓN ACUMULADA DE GASTOS A SEPTIEMBRE DE 2018  PARTIDA 18. CAPÍTULO 27. PROGRAMA 01: SERVIU VII REGIÓN</vt:lpstr>
      <vt:lpstr>EJECUCIÓN ACUMULADA DE GASTOS A SEPTIEMBRE DE 2018  PARTIDA 18. CAPÍTULO 28. PROGRAMA 01: SERVIU VIII REGIÓN</vt:lpstr>
      <vt:lpstr>EJECUCIÓN ACUMULADA DE GASTOS A SEPTIEMBRE DE 2018  PARTIDA 18. CAPÍTULO 29. PROGRAMA 01: SERVIU IX REGIÓN</vt:lpstr>
      <vt:lpstr>EJECUCIÓN ACUMULADA DE GASTOS A SEPTIEMBRE DE 2018  PARTIDA 18. CAPÍTULO 30. PROGRAMA 01: SERVIU X REGIÓN</vt:lpstr>
      <vt:lpstr>EJECUCIÓN ACUMULADA DE GASTOS A SEPTIEMBRE DE 2018  PARTIDA 18. CAPÍTULO 31. PROGRAMA 01: SERVIU XI REGIÓN</vt:lpstr>
      <vt:lpstr>EJECUCIÓN ACUMULADA DE GASTOS A SEPTIEMBRE DE 2018  PARTIDA 18. CAPÍTULO 32. PROGRAMA 01: SERVIU XII REGIÓN</vt:lpstr>
      <vt:lpstr>EJECUCIÓN ACUMULADA DE GASTOS A SEPTIEMBRE DE 2018  PARTIDA 18. CAPÍTULO 33. PROGRAMA 01: SERVIU REGIÓN METROPOLITANA</vt:lpstr>
      <vt:lpstr>EJECUCIÓN ACUMULADA DE GASTOS A SEPTIEMBRE DE 2018  PARTIDA 18. CAPÍTULO 34. PROGRAMA 01: SERVIU XIV REGIÓN</vt:lpstr>
      <vt:lpstr>EJECUCIÓN ACUMULADA DE GASTOS A SEPTIEMBRE DE 2018  PARTIDA 18. CAPÍTULO 35. PROGRAMA 01: SERVIU XV REGIÓN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215</cp:revision>
  <cp:lastPrinted>2018-09-03T11:38:07Z</cp:lastPrinted>
  <dcterms:created xsi:type="dcterms:W3CDTF">2016-06-23T13:38:47Z</dcterms:created>
  <dcterms:modified xsi:type="dcterms:W3CDTF">2019-01-09T20:25:55Z</dcterms:modified>
</cp:coreProperties>
</file>