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0"/>
  </p:notesMasterIdLst>
  <p:sldIdLst>
    <p:sldId id="257" r:id="rId8"/>
    <p:sldId id="258" r:id="rId9"/>
    <p:sldId id="259" r:id="rId10"/>
    <p:sldId id="26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53B38-ACBB-48E6-ACB5-905B7B9E39BA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5788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4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19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522" y="3499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72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8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48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2378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24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260" y="2093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00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8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15-01-2019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906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Hoja_de_c_lculo_de_Microsoft_Excel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</a:t>
            </a:r>
            <a:r>
              <a:rPr lang="es-CL" sz="2000" b="1">
                <a:solidFill>
                  <a:prstClr val="black"/>
                </a:solidFill>
              </a:rPr>
              <a:t>DE </a:t>
            </a:r>
            <a:r>
              <a:rPr lang="es-CL" sz="2000" b="1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17: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MINERÍA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b="1" dirty="0">
                <a:solidFill>
                  <a:prstClr val="black"/>
                </a:solidFill>
              </a:rPr>
              <a:t>Valparaíso, </a:t>
            </a:r>
            <a:r>
              <a:rPr lang="es-CL" sz="1200" b="1" dirty="0" smtClean="0">
                <a:solidFill>
                  <a:prstClr val="black"/>
                </a:solidFill>
              </a:rPr>
              <a:t>noviembre </a:t>
            </a:r>
            <a:r>
              <a:rPr lang="es-CL" sz="1200" b="1" dirty="0" smtClean="0">
                <a:solidFill>
                  <a:prstClr val="black"/>
                </a:solidFill>
              </a:rPr>
              <a:t>2018</a:t>
            </a:r>
            <a:endParaRPr lang="es-CL" sz="1200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20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404664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908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RED NACIONAL DE VIGILANCIA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VOLCÁNICA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051101"/>
              </p:ext>
            </p:extLst>
          </p:nvPr>
        </p:nvGraphicFramePr>
        <p:xfrm>
          <a:off x="467544" y="1700808"/>
          <a:ext cx="8136904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Hoja de cálculo" r:id="rId3" imgW="7734300" imgH="2305140" progId="Excel.Sheet.8">
                  <p:embed/>
                </p:oleObj>
              </mc:Choice>
              <mc:Fallback>
                <p:oleObj name="Hoja de cálculo" r:id="rId3" imgW="7734300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GEOLOGÍA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217402"/>
              </p:ext>
            </p:extLst>
          </p:nvPr>
        </p:nvGraphicFramePr>
        <p:xfrm>
          <a:off x="467544" y="1700808"/>
          <a:ext cx="8136904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Hoja de cálculo" r:id="rId3" imgW="7858057" imgH="1828800" progId="Excel.Sheet.8">
                  <p:embed/>
                </p:oleObj>
              </mc:Choice>
              <mc:Fallback>
                <p:oleObj name="Hoja de cálculo" r:id="rId3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25713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SEGURIDAD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926989"/>
              </p:ext>
            </p:extLst>
          </p:nvPr>
        </p:nvGraphicFramePr>
        <p:xfrm>
          <a:off x="467544" y="1700014"/>
          <a:ext cx="8136904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Hoja de cálculo" r:id="rId3" imgW="7858057" imgH="2305140" progId="Excel.Sheet.8">
                  <p:embed/>
                </p:oleObj>
              </mc:Choice>
              <mc:Fallback>
                <p:oleObj name="Hoja de cálculo" r:id="rId3" imgW="7858057" imgH="23051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014"/>
                        <a:ext cx="8136904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ejecución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del Ministerio,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acumulada al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SEPTIEMBRE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$34.637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69%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presenta un 49% de gasto.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para </a:t>
            </a:r>
            <a:r>
              <a:rPr lang="es-CL" sz="1400" b="1" dirty="0" smtClean="0">
                <a:solidFill>
                  <a:prstClr val="black"/>
                </a:solidFill>
              </a:rPr>
              <a:t>ENAMI</a:t>
            </a:r>
            <a:r>
              <a:rPr lang="es-CL" sz="1400" dirty="0" smtClean="0">
                <a:solidFill>
                  <a:prstClr val="black"/>
                </a:solidFill>
              </a:rPr>
              <a:t> se encuentra ejecutada en un 70% en el Programa de Fomento de la Pequeña y Mediana Minería, por $3.613 millones</a:t>
            </a:r>
            <a:r>
              <a:rPr lang="es-CL" sz="1600" dirty="0" smtClean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89258"/>
              </p:ext>
            </p:extLst>
          </p:nvPr>
        </p:nvGraphicFramePr>
        <p:xfrm>
          <a:off x="1528763" y="3532609"/>
          <a:ext cx="6086475" cy="155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Hoja de cálculo" r:id="rId4" imgW="6086543" imgH="1552485" progId="Excel.Sheet.12">
                  <p:embed/>
                </p:oleObj>
              </mc:Choice>
              <mc:Fallback>
                <p:oleObj name="Hoja de cálculo" r:id="rId4" imgW="6086543" imgH="15524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8763" y="3532609"/>
                        <a:ext cx="6086475" cy="1552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2"/>
            <a:ext cx="417646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2"/>
            <a:ext cx="417646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93808"/>
              </p:ext>
            </p:extLst>
          </p:nvPr>
        </p:nvGraphicFramePr>
        <p:xfrm>
          <a:off x="467544" y="1700808"/>
          <a:ext cx="8208912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208912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9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711947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65735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550581"/>
              </p:ext>
            </p:extLst>
          </p:nvPr>
        </p:nvGraphicFramePr>
        <p:xfrm>
          <a:off x="467544" y="1734691"/>
          <a:ext cx="8208912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Hoja de cálculo" r:id="rId4" imgW="7448685" imgH="1838235" progId="Excel.Sheet.8">
                  <p:embed/>
                </p:oleObj>
              </mc:Choice>
              <mc:Fallback>
                <p:oleObj name="Hoja de cálculo" r:id="rId4" imgW="7448685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734691"/>
                        <a:ext cx="8208912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SECRETARÍA Y ADMINISTRACIÓN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GENERAL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001705"/>
              </p:ext>
            </p:extLst>
          </p:nvPr>
        </p:nvGraphicFramePr>
        <p:xfrm>
          <a:off x="467544" y="1643063"/>
          <a:ext cx="8208911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Hoja de cálculo" r:id="rId3" imgW="7762943" imgH="3571875" progId="Excel.Sheet.8">
                  <p:embed/>
                </p:oleObj>
              </mc:Choice>
              <mc:Fallback>
                <p:oleObj name="Hoja de cálculo" r:id="rId3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43063"/>
                        <a:ext cx="8208911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157192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FOMENTO DE LA PEQUEÑA Y MEDIANA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748743"/>
              </p:ext>
            </p:extLst>
          </p:nvPr>
        </p:nvGraphicFramePr>
        <p:xfrm>
          <a:off x="467544" y="1814513"/>
          <a:ext cx="8136904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Hoja de cálculo" r:id="rId3" imgW="7562985" imgH="3228975" progId="Excel.Sheet.8">
                  <p:embed/>
                </p:oleObj>
              </mc:Choice>
              <mc:Fallback>
                <p:oleObj name="Hoja de cálculo" r:id="rId3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14513"/>
                        <a:ext cx="8136904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143995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462683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DEL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COBRE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831824"/>
              </p:ext>
            </p:extLst>
          </p:nvPr>
        </p:nvGraphicFramePr>
        <p:xfrm>
          <a:off x="467544" y="1842889"/>
          <a:ext cx="8208911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Hoja de cálculo" r:id="rId3" imgW="7953443" imgH="2162265" progId="Excel.Sheet.8">
                  <p:embed/>
                </p:oleObj>
              </mc:Choice>
              <mc:Fallback>
                <p:oleObj name="Hoja de cálculo" r:id="rId3" imgW="7953443" imgH="216226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842889"/>
                        <a:ext cx="8208911" cy="2162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NACIONAL DE GEOLOGÍA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MINERÍA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994326"/>
              </p:ext>
            </p:extLst>
          </p:nvPr>
        </p:nvGraphicFramePr>
        <p:xfrm>
          <a:off x="467544" y="1700808"/>
          <a:ext cx="8136904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Hoja de cálculo" r:id="rId3" imgW="7734300" imgH="4133940" progId="Excel.Sheet.8">
                  <p:embed/>
                </p:oleObj>
              </mc:Choice>
              <mc:Fallback>
                <p:oleObj name="Hoja de cálculo" r:id="rId3" imgW="7734300" imgH="41339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8"/>
                        <a:ext cx="8136904" cy="413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398</Words>
  <Application>Microsoft Office PowerPoint</Application>
  <PresentationFormat>Presentación en pantalla (4:3)</PresentationFormat>
  <Paragraphs>62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 97-2003</vt:lpstr>
      <vt:lpstr>Hoja de cálculo de Microsoft Excel</vt:lpstr>
      <vt:lpstr>EJECUCIÓN ACUMULADA DE GASTOS PRESUPUESTARIOS AL MES DE SEPTIEMBRE DE 2018 PARTIDA 17: MINISTERIO DE MINERÍA</vt:lpstr>
      <vt:lpstr>EJECUCIÓN ACUMULADA DE GASTOS A SEPTIEMBRE DE 2018  PARTIDA 17 MINISTERIO DE MINERÍA</vt:lpstr>
      <vt:lpstr>EJECUCIÓN ACUMULADA DE GASTOS A SEPTIEMBRE DE 2018  PARTIDA 17 MINISTERIO DE MINERÍA</vt:lpstr>
      <vt:lpstr>EJECUCIÓN ACUMULADA DE GASTOS A SEPTIEMBRE DE 2018  PARTIDA 17 MINISTERIO DE MINERÍA</vt:lpstr>
      <vt:lpstr>EJECUCIÓN ACUMULADA DE GASTOS A SEPTIEMBRE DE 2018  PARTIDA 17 RESUMEN POR CAPÍTULOS</vt:lpstr>
      <vt:lpstr>EJECUCIÓN ACUMULADA DE GASTOS A SEPTIEMBRE DE 2018  PARTIDA 01. CAPÍTULO 01. PROGRAMA 01:  SECRETARÍA Y ADMINISTRACIÓN GENERAL</vt:lpstr>
      <vt:lpstr>EJECUCIÓN ACUMULADA DE GASTOS A SEPTIEMBRE DE 2018  PARTIDA 01. CAPÍTULO 01. PROGRAMA 02:  FOMENTO DE LA PEQUEÑA Y MEDIANA MINERÍA</vt:lpstr>
      <vt:lpstr>EJECUCIÓN ACUMULADA DE GASTOS A SEPTIEMBRE DE 2018  PARTIDA 01. CAPÍTULO 02. PROGRAMA 01:  COMISIÓN CHILENA DEL COBRE</vt:lpstr>
      <vt:lpstr>EJECUCIÓN ACUMULADA DE GASTOS A SEPTIEMBRE DE 2018  PARTIDA 01. CAPÍTULO 03. PROGRAMA 01:  SERVICIO NACIONAL DE GEOLOGÍA Y MINERÍA</vt:lpstr>
      <vt:lpstr>EJECUCIÓN ACUMULADA DE GASTOS A SEPTIEMBRE DE 2018  PARTIDA 01. CAPÍTULO 03. PROGRAMA 02:  RED NACIONAL DE VIGILANCIA VOLCÁNICA</vt:lpstr>
      <vt:lpstr>EJECUCIÓN ACUMULADA DE GASTOS A SEPTIEMBRE DE 2018  PARTIDA 01. CAPÍTULO 03. PROGRAMA 03:  PLAN NACIONAL DE GEOLOGÍA</vt:lpstr>
      <vt:lpstr>EJECUCIÓN ACUMULADA DE GASTOS A SEPTIEMBRE DE 2018  PARTIDA 01. CAPÍTULO 03. PROGRAMA 04:  PROGRAMA DE SEGURIDAD MINERA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31</cp:revision>
  <cp:lastPrinted>2016-08-01T14:48:41Z</cp:lastPrinted>
  <dcterms:created xsi:type="dcterms:W3CDTF">2016-08-01T14:34:00Z</dcterms:created>
  <dcterms:modified xsi:type="dcterms:W3CDTF">2019-01-15T19:01:15Z</dcterms:modified>
</cp:coreProperties>
</file>