
<file path=[Content_Types].xml><?xml version="1.0" encoding="utf-8"?>
<Types xmlns="http://schemas.openxmlformats.org/package/2006/content-types">
  <Default Extension="png" ContentType="image/png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  <p:sldMasterId id="2147483684" r:id="rId3"/>
    <p:sldMasterId id="2147483696" r:id="rId4"/>
    <p:sldMasterId id="2147483708" r:id="rId5"/>
    <p:sldMasterId id="2147483720" r:id="rId6"/>
    <p:sldMasterId id="2147483744" r:id="rId7"/>
    <p:sldMasterId id="2147483756" r:id="rId8"/>
    <p:sldMasterId id="2147483768" r:id="rId9"/>
    <p:sldMasterId id="2147483780" r:id="rId10"/>
    <p:sldMasterId id="2147483792" r:id="rId11"/>
    <p:sldMasterId id="2147483816" r:id="rId12"/>
    <p:sldMasterId id="2147483828" r:id="rId13"/>
  </p:sldMasterIdLst>
  <p:notesMasterIdLst>
    <p:notesMasterId r:id="rId44"/>
  </p:notesMasterIdLst>
  <p:handoutMasterIdLst>
    <p:handoutMasterId r:id="rId45"/>
  </p:handoutMasterIdLst>
  <p:sldIdLst>
    <p:sldId id="256" r:id="rId14"/>
    <p:sldId id="298" r:id="rId15"/>
    <p:sldId id="299" r:id="rId16"/>
    <p:sldId id="324" r:id="rId17"/>
    <p:sldId id="322" r:id="rId18"/>
    <p:sldId id="264" r:id="rId19"/>
    <p:sldId id="263" r:id="rId20"/>
    <p:sldId id="301" r:id="rId21"/>
    <p:sldId id="321" r:id="rId22"/>
    <p:sldId id="265" r:id="rId23"/>
    <p:sldId id="323" r:id="rId24"/>
    <p:sldId id="302" r:id="rId25"/>
    <p:sldId id="303" r:id="rId26"/>
    <p:sldId id="304" r:id="rId27"/>
    <p:sldId id="305" r:id="rId28"/>
    <p:sldId id="306" r:id="rId29"/>
    <p:sldId id="307" r:id="rId30"/>
    <p:sldId id="308" r:id="rId31"/>
    <p:sldId id="310" r:id="rId32"/>
    <p:sldId id="311" r:id="rId33"/>
    <p:sldId id="312" r:id="rId34"/>
    <p:sldId id="313" r:id="rId35"/>
    <p:sldId id="314" r:id="rId36"/>
    <p:sldId id="327" r:id="rId37"/>
    <p:sldId id="315" r:id="rId38"/>
    <p:sldId id="325" r:id="rId39"/>
    <p:sldId id="326" r:id="rId40"/>
    <p:sldId id="317" r:id="rId41"/>
    <p:sldId id="319" r:id="rId42"/>
    <p:sldId id="318" r:id="rId43"/>
  </p:sldIdLst>
  <p:sldSz cx="9144000" cy="6858000" type="screen4x3"/>
  <p:notesSz cx="7077075" cy="9363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49"/>
        <p:guide pos="22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9" Type="http://schemas.openxmlformats.org/officeDocument/2006/relationships/slide" Target="slides/slide1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presProps" Target="presProps.xml"/><Relationship Id="rId20" Type="http://schemas.openxmlformats.org/officeDocument/2006/relationships/slide" Target="slides/slide7.xml"/><Relationship Id="rId41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17-01-2019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17-01-2019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1675"/>
            <a:ext cx="46799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55" tIns="46427" rIns="92855" bIns="46427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2855" tIns="46427" rIns="92855" bIns="46427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>
                <a:solidFill>
                  <a:prstClr val="black"/>
                </a:solidFill>
              </a:rPr>
              <a:pPr/>
              <a:t>8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>
                <a:solidFill>
                  <a:prstClr val="black"/>
                </a:solidFill>
              </a:rPr>
              <a:pPr/>
              <a:t>9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17-01-2019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17-01-2019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024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519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072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7159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98526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78946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13325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3285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35653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282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17-01-2019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4564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356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176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254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0921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50820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00557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06313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62411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080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17-01-2019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7885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50782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247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256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965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19408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2111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48652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81406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3693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17-01-2019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36922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75854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76187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12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589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824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26937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5166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18263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495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17-01-2019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20580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13488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26507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6073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17-01-2019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17-01-2019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17-01-2019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17-01-2019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17-01-2019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17-01-2019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17-01-2019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17-01-2019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17-01-2019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238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356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501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5558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0548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2662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48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17-01-2019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6509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3540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6410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791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678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590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336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6552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0367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942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17-01-2019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4962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7375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1206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3507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0849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336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229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620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1828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547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17-01-2019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930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181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0379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6652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6718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6866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634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969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877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882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17-01-2019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6980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729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61922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50289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69555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06910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78331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22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034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78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17-01-2019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12757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40565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75934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23235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71397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9023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45247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84951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244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804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17-01-2019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666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27074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90265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62124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47390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57716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66122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94648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14853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421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17-01-2019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868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983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22504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29178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25068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9947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46621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98730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7292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758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17-01-2019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pic>
        <p:nvPicPr>
          <p:cNvPr id="6298" name="Picture 15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7991" name="Picture 10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784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7933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9015" name="Picture 10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8351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1063" name="Picture 10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3977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3110" name="Picture 10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8423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17-01-2019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pic>
        <p:nvPicPr>
          <p:cNvPr id="2231" name="Picture 18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9688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7513" name="Picture 105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25174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4481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8537" name="Picture 105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862" y="10659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7326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83" name="Picture 10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39688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6449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5704" name="Picture 10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0659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1112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7752" name="Picture 10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5417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5943" name="Picture 10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608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2328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6967" name="Picture 10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636" y="15032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050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6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7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8.xls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9.xls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0.xls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1.xls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2.xls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3.xls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4.xls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5.xls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6.xls"/><Relationship Id="rId2" Type="http://schemas.openxmlformats.org/officeDocument/2006/relationships/slideLayout" Target="../slideLayouts/slideLayout79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7.xls"/><Relationship Id="rId2" Type="http://schemas.openxmlformats.org/officeDocument/2006/relationships/slideLayout" Target="../slideLayouts/slideLayout90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8.xls"/><Relationship Id="rId2" Type="http://schemas.openxmlformats.org/officeDocument/2006/relationships/slideLayout" Target="../slideLayouts/slideLayout101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2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9.xls"/><Relationship Id="rId2" Type="http://schemas.openxmlformats.org/officeDocument/2006/relationships/slideLayout" Target="../slideLayouts/slideLayout101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2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20.xls"/><Relationship Id="rId2" Type="http://schemas.openxmlformats.org/officeDocument/2006/relationships/slideLayout" Target="../slideLayouts/slideLayout101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23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21.xls"/><Relationship Id="rId2" Type="http://schemas.openxmlformats.org/officeDocument/2006/relationships/slideLayout" Target="../slideLayouts/slideLayout11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24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22.xls"/><Relationship Id="rId2" Type="http://schemas.openxmlformats.org/officeDocument/2006/relationships/slideLayout" Target="../slideLayouts/slideLayout112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25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23.xls"/><Relationship Id="rId2" Type="http://schemas.openxmlformats.org/officeDocument/2006/relationships/slideLayout" Target="../slideLayouts/slideLayout112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26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24.xls"/><Relationship Id="rId2" Type="http://schemas.openxmlformats.org/officeDocument/2006/relationships/slideLayout" Target="../slideLayouts/slideLayout123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27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25.xls"/><Relationship Id="rId2" Type="http://schemas.openxmlformats.org/officeDocument/2006/relationships/slideLayout" Target="../slideLayouts/slideLayout123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28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26.xls"/><Relationship Id="rId2" Type="http://schemas.openxmlformats.org/officeDocument/2006/relationships/slideLayout" Target="../slideLayouts/slideLayout134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2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2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emf"/><Relationship Id="rId4" Type="http://schemas.openxmlformats.org/officeDocument/2006/relationships/oleObject" Target="../embeddings/Hoja_de_c_lculo_de_Microsoft_Excel_97-20033.xls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emf"/><Relationship Id="rId4" Type="http://schemas.openxmlformats.org/officeDocument/2006/relationships/oleObject" Target="../embeddings/Hoja_de_c_lculo_de_Microsoft_Excel_97-20034.xls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8.emf"/><Relationship Id="rId4" Type="http://schemas.openxmlformats.org/officeDocument/2006/relationships/oleObject" Target="../embeddings/Hoja_de_c_lculo_de_Microsoft_Excel_97-20035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>
                <a:solidFill>
                  <a:prstClr val="black"/>
                </a:solidFill>
              </a:rPr>
              <a:t>EJECUCIÓN ACUMULADA DE GASTOS PRESUPUESTARIOS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AL MES DE </a:t>
            </a:r>
            <a:r>
              <a:rPr lang="es-CL" sz="2000" b="1" dirty="0" smtClean="0">
                <a:solidFill>
                  <a:prstClr val="black"/>
                </a:solidFill>
              </a:rPr>
              <a:t>SEPTIEMBRE </a:t>
            </a:r>
            <a:r>
              <a:rPr lang="es-CL" sz="2000" b="1" dirty="0">
                <a:solidFill>
                  <a:prstClr val="black"/>
                </a:solidFill>
              </a:rPr>
              <a:t>DE 2018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PARTIDA </a:t>
            </a:r>
            <a:r>
              <a:rPr lang="es-CL" sz="2000" b="1" dirty="0" smtClean="0">
                <a:solidFill>
                  <a:prstClr val="black"/>
                </a:solidFill>
              </a:rPr>
              <a:t>16:</a:t>
            </a:r>
            <a:r>
              <a:rPr lang="es-CL" sz="2000" b="1" dirty="0">
                <a:solidFill>
                  <a:prstClr val="black"/>
                </a:solidFill>
              </a:rPr>
              <a:t/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 smtClean="0">
                <a:latin typeface="+mn-lt"/>
              </a:rPr>
              <a:t>MINISTERIO DE SALUD</a:t>
            </a:r>
            <a:endParaRPr lang="es-CL" sz="2400" b="1" dirty="0">
              <a:latin typeface="+mn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dirty="0" smtClean="0"/>
              <a:t>Valparaíso, </a:t>
            </a:r>
            <a:r>
              <a:rPr lang="es-CL" sz="1200" dirty="0" smtClean="0"/>
              <a:t>noviembre </a:t>
            </a:r>
            <a:r>
              <a:rPr lang="es-CL" sz="1200" dirty="0" smtClean="0"/>
              <a:t>de 2018</a:t>
            </a:r>
            <a:endParaRPr lang="es-CL" sz="1200" dirty="0"/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320" name="Picture 1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93" y="548680"/>
            <a:ext cx="4788366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                                                                                                                                                                      1 de 2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7" y="5733256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SEPTIEMBRE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02. PROGRAMA 01: FONDO NACIONAL DE SALUD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4945603"/>
              </p:ext>
            </p:extLst>
          </p:nvPr>
        </p:nvGraphicFramePr>
        <p:xfrm>
          <a:off x="467544" y="1688182"/>
          <a:ext cx="8148280" cy="382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52" name="Hoja de cálculo" r:id="rId3" imgW="7591313" imgH="3828892" progId="Excel.Sheet.8">
                  <p:embed/>
                </p:oleObj>
              </mc:Choice>
              <mc:Fallback>
                <p:oleObj name="Hoja de cálculo" r:id="rId3" imgW="7591313" imgH="3828892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688182"/>
                        <a:ext cx="8148280" cy="3829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                                                                                                                                                     2 de 2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7" y="4581128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SEPTIEMBRE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02. PROGRAMA 01: FONDO NACIONAL DE SALUD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7295132"/>
              </p:ext>
            </p:extLst>
          </p:nvPr>
        </p:nvGraphicFramePr>
        <p:xfrm>
          <a:off x="467544" y="1628800"/>
          <a:ext cx="8148280" cy="280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63" name="Hoja de cálculo" r:id="rId3" imgW="7591313" imgH="2800192" progId="Excel.Sheet.8">
                  <p:embed/>
                </p:oleObj>
              </mc:Choice>
              <mc:Fallback>
                <p:oleObj name="Hoja de cálculo" r:id="rId3" imgW="7591313" imgH="2800192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628800"/>
                        <a:ext cx="8148280" cy="2800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180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227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                                                                                                                                                  1 de 2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5445224"/>
            <a:ext cx="828975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SEPTIEMBRE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02. PROGRAMA 02: PROGRAMA DE ATENCIÓN PRIMARIA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7194367"/>
              </p:ext>
            </p:extLst>
          </p:nvPr>
        </p:nvGraphicFramePr>
        <p:xfrm>
          <a:off x="414338" y="1759049"/>
          <a:ext cx="8289754" cy="368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63" name="Hoja de cálculo" r:id="rId3" imgW="8515395" imgH="3686293" progId="Excel.Sheet.8">
                  <p:embed/>
                </p:oleObj>
              </mc:Choice>
              <mc:Fallback>
                <p:oleObj name="Hoja de cálculo" r:id="rId3" imgW="8515395" imgH="3686293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8" y="1759049"/>
                        <a:ext cx="8289754" cy="3686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307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227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                                                                                                                                                         2 de 2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4720059"/>
            <a:ext cx="8308466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SEPTIEMBRE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02. PROGRAMA 02: PROGRAMA DE ATENCIÓN PRIMARIA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2129527"/>
              </p:ext>
            </p:extLst>
          </p:nvPr>
        </p:nvGraphicFramePr>
        <p:xfrm>
          <a:off x="467543" y="1700808"/>
          <a:ext cx="8157593" cy="290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78" name="Hoja de cálculo" r:id="rId3" imgW="8515395" imgH="2905191" progId="Excel.Sheet.8">
                  <p:embed/>
                </p:oleObj>
              </mc:Choice>
              <mc:Fallback>
                <p:oleObj name="Hoja de cálculo" r:id="rId3" imgW="8515395" imgH="2905191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3" y="1700808"/>
                        <a:ext cx="8157593" cy="2905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268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17476"/>
            <a:ext cx="8229600" cy="383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                                                                                                                                               1 de 2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7" y="5445224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SEPTIEMBRE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02. PROGRAMA 03: PROGRAMA DE PRESTACIONES VALORADAS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4384601"/>
              </p:ext>
            </p:extLst>
          </p:nvPr>
        </p:nvGraphicFramePr>
        <p:xfrm>
          <a:off x="467544" y="1628800"/>
          <a:ext cx="8157591" cy="368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03" name="Hoja de cálculo" r:id="rId3" imgW="7572308" imgH="3686293" progId="Excel.Sheet.8">
                  <p:embed/>
                </p:oleObj>
              </mc:Choice>
              <mc:Fallback>
                <p:oleObj name="Hoja de cálculo" r:id="rId3" imgW="7572308" imgH="3686293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628800"/>
                        <a:ext cx="8157591" cy="3686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099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61838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                                                                                                                                                          2 de 2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361838" y="6448251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SEPTIEMBRE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02. PROGRAMA 03: PROGRAMA DE PRESTACIONES VALORADAS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6920529"/>
              </p:ext>
            </p:extLst>
          </p:nvPr>
        </p:nvGraphicFramePr>
        <p:xfrm>
          <a:off x="467544" y="1556792"/>
          <a:ext cx="8157592" cy="47635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28" name="Hoja de cálculo" r:id="rId3" imgW="7572308" imgH="5343564" progId="Excel.Sheet.8">
                  <p:embed/>
                </p:oleObj>
              </mc:Choice>
              <mc:Fallback>
                <p:oleObj name="Hoja de cálculo" r:id="rId3" imgW="7572308" imgH="5343564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556792"/>
                        <a:ext cx="8157592" cy="47635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480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                                                                                                                                                     1 de 2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5373216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SEPTIEMBRE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02. PROGRAMA 04: PROGRAMA DE PRESTACIONES INSTITUCIONALES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7689262"/>
              </p:ext>
            </p:extLst>
          </p:nvPr>
        </p:nvGraphicFramePr>
        <p:xfrm>
          <a:off x="467544" y="1700808"/>
          <a:ext cx="8148280" cy="353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51" name="Hoja de cálculo" r:id="rId3" imgW="7743713" imgH="3533762" progId="Excel.Sheet.8">
                  <p:embed/>
                </p:oleObj>
              </mc:Choice>
              <mc:Fallback>
                <p:oleObj name="Hoja de cálculo" r:id="rId3" imgW="7743713" imgH="3533762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00808"/>
                        <a:ext cx="8148280" cy="3533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332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04935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                                                                                                                                                          2 de 2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04935" y="5733256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SEPTIEMBRE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02. PROGRAMA 04: PROGRAMA DE PRESTACIONES INSTITUCIONALES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7576960"/>
              </p:ext>
            </p:extLst>
          </p:nvPr>
        </p:nvGraphicFramePr>
        <p:xfrm>
          <a:off x="414338" y="1628800"/>
          <a:ext cx="8210798" cy="397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77" name="Hoja de cálculo" r:id="rId3" imgW="7743713" imgH="3971846" progId="Excel.Sheet.8">
                  <p:embed/>
                </p:oleObj>
              </mc:Choice>
              <mc:Fallback>
                <p:oleObj name="Hoja de cálculo" r:id="rId3" imgW="7743713" imgH="3971846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8" y="1628800"/>
                        <a:ext cx="8210798" cy="3971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404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369591" y="6093296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SEPTIEMBRE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04. PROGRAMA 01: INSTITUTO DE SALUD PÚBLICA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6607511"/>
              </p:ext>
            </p:extLst>
          </p:nvPr>
        </p:nvGraphicFramePr>
        <p:xfrm>
          <a:off x="467544" y="1744563"/>
          <a:ext cx="8157592" cy="427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00" name="Hoja de cálculo" r:id="rId3" imgW="7820092" imgH="4276554" progId="Excel.Sheet.8">
                  <p:embed/>
                </p:oleObj>
              </mc:Choice>
              <mc:Fallback>
                <p:oleObj name="Hoja de cálculo" r:id="rId3" imgW="7820092" imgH="4276554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44563"/>
                        <a:ext cx="8157592" cy="427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137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5224115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SEPTIEMBRE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05. PROGRAMA 01: CENTRAL NACINAL DE ABASTECIMIENTO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9978821"/>
              </p:ext>
            </p:extLst>
          </p:nvPr>
        </p:nvGraphicFramePr>
        <p:xfrm>
          <a:off x="467544" y="1724025"/>
          <a:ext cx="8148280" cy="340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3" name="Hoja de cálculo" r:id="rId3" imgW="7743713" imgH="3409963" progId="Excel.Sheet.8">
                  <p:embed/>
                </p:oleObj>
              </mc:Choice>
              <mc:Fallback>
                <p:oleObj name="Hoja de cálculo" r:id="rId3" imgW="7743713" imgH="3409963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24025"/>
                        <a:ext cx="8148280" cy="3409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822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9685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CL" sz="1600" b="1" dirty="0"/>
              <a:t>La ejecución acumulada al </a:t>
            </a:r>
            <a:r>
              <a:rPr lang="es-CL" sz="1600" b="1" dirty="0" smtClean="0"/>
              <a:t>mes de </a:t>
            </a:r>
            <a:r>
              <a:rPr lang="es-CL" sz="1600" b="1" dirty="0" smtClean="0"/>
              <a:t>septiembre </a:t>
            </a:r>
            <a:r>
              <a:rPr lang="es-CL" sz="1600" b="1" dirty="0" smtClean="0"/>
              <a:t>de 2018</a:t>
            </a:r>
            <a:r>
              <a:rPr lang="es-CL" sz="1600" dirty="0" smtClean="0"/>
              <a:t> </a:t>
            </a:r>
            <a:r>
              <a:rPr lang="es-CL" sz="1600" dirty="0"/>
              <a:t>de la Partida </a:t>
            </a:r>
            <a:r>
              <a:rPr lang="es-CL" sz="1600" dirty="0" smtClean="0"/>
              <a:t>16 </a:t>
            </a:r>
            <a:r>
              <a:rPr lang="es-CL" sz="1600" dirty="0"/>
              <a:t>Ministerio </a:t>
            </a:r>
            <a:r>
              <a:rPr lang="es-CL" sz="1600" dirty="0" smtClean="0"/>
              <a:t>de Salud, </a:t>
            </a:r>
            <a:r>
              <a:rPr lang="es-CL" sz="1600" dirty="0"/>
              <a:t>finalizó en </a:t>
            </a:r>
            <a:r>
              <a:rPr lang="es-CL" sz="1600" dirty="0" smtClean="0"/>
              <a:t>$6.759.205 </a:t>
            </a:r>
            <a:r>
              <a:rPr lang="es-CL" sz="1600" dirty="0" smtClean="0"/>
              <a:t>millones</a:t>
            </a:r>
            <a:r>
              <a:rPr lang="es-CL" sz="1600" dirty="0"/>
              <a:t>, equivalentes a un </a:t>
            </a:r>
            <a:r>
              <a:rPr lang="es-CL" sz="1600" dirty="0" smtClean="0"/>
              <a:t>78% </a:t>
            </a:r>
            <a:r>
              <a:rPr lang="es-CL" sz="1600" dirty="0"/>
              <a:t>del Presupuesto </a:t>
            </a:r>
            <a:r>
              <a:rPr lang="es-CL" sz="1600" dirty="0" smtClean="0"/>
              <a:t>Vigente. </a:t>
            </a: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 smtClean="0">
                <a:latin typeface="+mn-lt"/>
              </a:rPr>
              <a:t>La ejecución de los </a:t>
            </a:r>
            <a:r>
              <a:rPr lang="es-CL" sz="1600" b="1" dirty="0" smtClean="0">
                <a:latin typeface="+mn-lt"/>
              </a:rPr>
              <a:t>Servicios de Salud, Hospitales y Programa de Contingencias Operacionales</a:t>
            </a:r>
            <a:r>
              <a:rPr lang="es-CL" sz="1600" dirty="0" smtClean="0">
                <a:latin typeface="+mn-lt"/>
              </a:rPr>
              <a:t>, alcanzaron </a:t>
            </a:r>
            <a:r>
              <a:rPr lang="es-CL" sz="1600" dirty="0" smtClean="0">
                <a:latin typeface="+mn-lt"/>
              </a:rPr>
              <a:t>78%.</a:t>
            </a:r>
            <a:endParaRPr lang="es-CL" sz="1600" dirty="0" smtClean="0"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 smtClean="0">
                <a:latin typeface="+mn-lt"/>
              </a:rPr>
              <a:t>Las </a:t>
            </a:r>
            <a:r>
              <a:rPr lang="es-CL" sz="1600" b="1" dirty="0" smtClean="0">
                <a:latin typeface="+mn-lt"/>
              </a:rPr>
              <a:t>Iniciativas de Inversión</a:t>
            </a:r>
            <a:r>
              <a:rPr lang="es-CL" sz="1600" dirty="0" smtClean="0">
                <a:latin typeface="+mn-lt"/>
              </a:rPr>
              <a:t> dispusieron un gasto total de $</a:t>
            </a:r>
            <a:r>
              <a:rPr lang="es-CL" sz="1600" dirty="0" smtClean="0">
                <a:latin typeface="+mn-lt"/>
              </a:rPr>
              <a:t>156.998 </a:t>
            </a:r>
            <a:r>
              <a:rPr lang="es-CL" sz="1600" dirty="0" smtClean="0">
                <a:latin typeface="+mn-lt"/>
              </a:rPr>
              <a:t>millones, equivalentes a </a:t>
            </a:r>
            <a:r>
              <a:rPr lang="es-CL" sz="1600" dirty="0" smtClean="0">
                <a:latin typeface="+mn-lt"/>
              </a:rPr>
              <a:t>40% </a:t>
            </a:r>
            <a:r>
              <a:rPr lang="es-CL" sz="1600" dirty="0" smtClean="0">
                <a:latin typeface="+mn-lt"/>
              </a:rPr>
              <a:t>del presupuesto vigente.</a:t>
            </a: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 smtClean="0"/>
              <a:t>En </a:t>
            </a:r>
            <a:r>
              <a:rPr lang="es-CL" sz="1600" dirty="0"/>
              <a:t>el </a:t>
            </a:r>
            <a:r>
              <a:rPr lang="es-CL" sz="1600" b="1" dirty="0"/>
              <a:t>Programa de Prestaciones Valoradas</a:t>
            </a:r>
            <a:r>
              <a:rPr lang="es-CL" sz="1600" dirty="0"/>
              <a:t> su avance presupuestario alcanzó un </a:t>
            </a:r>
            <a:r>
              <a:rPr lang="es-CL" sz="1600" dirty="0" smtClean="0"/>
              <a:t>78% </a:t>
            </a:r>
            <a:r>
              <a:rPr lang="es-CL" sz="1600" dirty="0" smtClean="0"/>
              <a:t>($</a:t>
            </a:r>
            <a:r>
              <a:rPr lang="es-CL" sz="1600" dirty="0" smtClean="0"/>
              <a:t>1.520.840 </a:t>
            </a:r>
            <a:r>
              <a:rPr lang="es-CL" sz="1600" dirty="0" smtClean="0"/>
              <a:t>millones</a:t>
            </a:r>
            <a:r>
              <a:rPr lang="es-CL" sz="1600" dirty="0"/>
              <a:t>). En este Programa, el 80% del gasto corresponde a transferencias para los Servicios de Salud. Respecto </a:t>
            </a:r>
            <a:r>
              <a:rPr lang="es-CL" sz="1600" dirty="0" smtClean="0"/>
              <a:t>a las transferencias </a:t>
            </a:r>
            <a:r>
              <a:rPr lang="es-CL" sz="1600" dirty="0"/>
              <a:t>al sector privado, se observó que el Bono Auge presentó desembolsos por </a:t>
            </a:r>
            <a:r>
              <a:rPr lang="es-CL" sz="1600" dirty="0" smtClean="0"/>
              <a:t>$</a:t>
            </a:r>
            <a:r>
              <a:rPr lang="es-CL" sz="1600" dirty="0" smtClean="0"/>
              <a:t>3.182 </a:t>
            </a:r>
            <a:r>
              <a:rPr lang="es-CL" sz="1600" dirty="0"/>
              <a:t>millones, que equivalen a </a:t>
            </a:r>
            <a:r>
              <a:rPr lang="es-CL" sz="1600" dirty="0" smtClean="0"/>
              <a:t>92% </a:t>
            </a:r>
            <a:r>
              <a:rPr lang="es-CL" sz="1600" dirty="0"/>
              <a:t>de ejecución presupuestaria, y los Convenios de Provisión de Prestaciones Médicas alcanzaron un </a:t>
            </a:r>
            <a:r>
              <a:rPr lang="es-CL" sz="1600" dirty="0" smtClean="0"/>
              <a:t>84% </a:t>
            </a:r>
            <a:r>
              <a:rPr lang="es-CL" sz="1600" dirty="0" smtClean="0"/>
              <a:t>($</a:t>
            </a:r>
            <a:r>
              <a:rPr lang="es-CL" sz="1600" dirty="0" smtClean="0"/>
              <a:t>234.397 </a:t>
            </a:r>
            <a:r>
              <a:rPr lang="es-CL" sz="1600" dirty="0"/>
              <a:t>millones</a:t>
            </a:r>
            <a:r>
              <a:rPr lang="es-CL" sz="1600" dirty="0" smtClean="0"/>
              <a:t>).</a:t>
            </a:r>
          </a:p>
          <a:p>
            <a:pPr marL="342900" indent="-342900" algn="just">
              <a:buFont typeface="+mj-lt"/>
              <a:buAutoNum type="arabicPeriod"/>
            </a:pPr>
            <a:endParaRPr lang="es-CL" sz="1600" dirty="0" smtClean="0"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600" dirty="0" smtClean="0">
              <a:latin typeface="+mn-lt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SEPTIEMBRE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 MINISTERIO DE SALUD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06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                                                                                                                                                         1 de 5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5800179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SEPTIEMBRE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09. PROGRAMA 01: SUBSECRETARÍA DE SALUD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2844678"/>
              </p:ext>
            </p:extLst>
          </p:nvPr>
        </p:nvGraphicFramePr>
        <p:xfrm>
          <a:off x="414338" y="1742281"/>
          <a:ext cx="8210798" cy="399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45" name="Hoja de cálculo" r:id="rId3" imgW="7743713" imgH="3991001" progId="Excel.Sheet.8">
                  <p:embed/>
                </p:oleObj>
              </mc:Choice>
              <mc:Fallback>
                <p:oleObj name="Hoja de cálculo" r:id="rId3" imgW="7743713" imgH="3991001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8" y="1742281"/>
                        <a:ext cx="8210798" cy="3990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654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60711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                                                                                                                                                2 de 5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27160" y="5512147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SEPTIEMBRE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09. PROGRAMA 01: SUBSECRETARÍA DE SALUD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1326376"/>
              </p:ext>
            </p:extLst>
          </p:nvPr>
        </p:nvGraphicFramePr>
        <p:xfrm>
          <a:off x="467544" y="1778099"/>
          <a:ext cx="8157592" cy="366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69" name="Hoja de cálculo" r:id="rId3" imgW="7743713" imgH="3667138" progId="Excel.Sheet.8">
                  <p:embed/>
                </p:oleObj>
              </mc:Choice>
              <mc:Fallback>
                <p:oleObj name="Hoja de cálculo" r:id="rId3" imgW="7743713" imgH="3667138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78099"/>
                        <a:ext cx="8157592" cy="3667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427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73670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                                                                                                                                                           3 de 5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7" y="5517232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SEPTIEMBRE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09. PROGRAMA 01: SUBSECRETARÍA DE SALUD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168931"/>
              </p:ext>
            </p:extLst>
          </p:nvPr>
        </p:nvGraphicFramePr>
        <p:xfrm>
          <a:off x="467544" y="1628800"/>
          <a:ext cx="8157592" cy="381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92" name="Hoja de cálculo" r:id="rId3" imgW="7743713" imgH="3819670" progId="Excel.Sheet.8">
                  <p:embed/>
                </p:oleObj>
              </mc:Choice>
              <mc:Fallback>
                <p:oleObj name="Hoja de cálculo" r:id="rId3" imgW="7743713" imgH="381967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628800"/>
                        <a:ext cx="8157592" cy="3819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279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75789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                                                                                                                                                 4 de 5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01572" y="5224115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SEPTIEMBRE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09. PROGRAMA 01: SUBSECRETARÍA DE SALUD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2570241"/>
              </p:ext>
            </p:extLst>
          </p:nvPr>
        </p:nvGraphicFramePr>
        <p:xfrm>
          <a:off x="467544" y="1747838"/>
          <a:ext cx="8157592" cy="336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17" name="Hoja de cálculo" r:id="rId3" imgW="7743713" imgH="3362430" progId="Excel.Sheet.8">
                  <p:embed/>
                </p:oleObj>
              </mc:Choice>
              <mc:Fallback>
                <p:oleObj name="Hoja de cálculo" r:id="rId3" imgW="7743713" imgH="336243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47838"/>
                        <a:ext cx="8157592" cy="336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302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75789" y="1268760"/>
            <a:ext cx="8229600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                                                                                                                                                 5 de 5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01572" y="6376243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SEPTIEMBRE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09. PROGRAMA 01: SUBSECRETARÍA DE SALUD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3285246"/>
              </p:ext>
            </p:extLst>
          </p:nvPr>
        </p:nvGraphicFramePr>
        <p:xfrm>
          <a:off x="467544" y="1628800"/>
          <a:ext cx="8157592" cy="4680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8" name="Hoja de cálculo" r:id="rId3" imgW="7743713" imgH="5038856" progId="Excel.Sheet.8">
                  <p:embed/>
                </p:oleObj>
              </mc:Choice>
              <mc:Fallback>
                <p:oleObj name="Hoja de cálculo" r:id="rId3" imgW="7743713" imgH="5038856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628800"/>
                        <a:ext cx="8157592" cy="46805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265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5589240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SEPTIEMBRE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10. PROGRAMA 01: SUBSECRETARÍA DE REDES ASISTENCIALES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6224" y="1401130"/>
            <a:ext cx="8229600" cy="227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                                                                                                                                                      1 de 3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8115958"/>
              </p:ext>
            </p:extLst>
          </p:nvPr>
        </p:nvGraphicFramePr>
        <p:xfrm>
          <a:off x="467544" y="1700808"/>
          <a:ext cx="8148279" cy="383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41" name="Hoja de cálculo" r:id="rId3" imgW="7915118" imgH="3838470" progId="Excel.Sheet.8">
                  <p:embed/>
                </p:oleObj>
              </mc:Choice>
              <mc:Fallback>
                <p:oleObj name="Hoja de cálculo" r:id="rId3" imgW="7915118" imgH="383847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00808"/>
                        <a:ext cx="8148279" cy="3838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693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6381328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SEPTIEMBRE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10. PROGRAMA 01: SUBSECRETARÍA DE REDES ASISTENCIALES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6224" y="1268760"/>
            <a:ext cx="8229600" cy="227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                                                                                                                                                      2 de 3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0933613"/>
              </p:ext>
            </p:extLst>
          </p:nvPr>
        </p:nvGraphicFramePr>
        <p:xfrm>
          <a:off x="467544" y="1567011"/>
          <a:ext cx="8157592" cy="47423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92" name="Hoja de cálculo" r:id="rId3" imgW="7915118" imgH="4886325" progId="Excel.Sheet.8">
                  <p:embed/>
                </p:oleObj>
              </mc:Choice>
              <mc:Fallback>
                <p:oleObj name="Hoja de cálculo" r:id="rId3" imgW="7915118" imgH="48863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567011"/>
                        <a:ext cx="8157592" cy="47423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047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6448251"/>
            <a:ext cx="8406135" cy="221109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SEPTIEMBRE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10. PROGRAMA 01: SUBSECRETARÍA DE REDES ASISTENCIALES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6224" y="1268760"/>
            <a:ext cx="8229600" cy="227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                                                                                                                                                      3 de 3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2891599"/>
              </p:ext>
            </p:extLst>
          </p:nvPr>
        </p:nvGraphicFramePr>
        <p:xfrm>
          <a:off x="414338" y="1628800"/>
          <a:ext cx="8210797" cy="473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16" name="Hoja de cálculo" r:id="rId3" imgW="7915118" imgH="4733794" progId="Excel.Sheet.8">
                  <p:embed/>
                </p:oleObj>
              </mc:Choice>
              <mc:Fallback>
                <p:oleObj name="Hoja de cálculo" r:id="rId3" imgW="7915118" imgH="4733794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8" y="1628800"/>
                        <a:ext cx="8210797" cy="4733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079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                                                                                                                                                      1 de 2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5517232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SEPTIEMBRE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10. PROGRAMA 02: INVERSIÓN SECTORIAL EN SALUD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601496"/>
              </p:ext>
            </p:extLst>
          </p:nvPr>
        </p:nvGraphicFramePr>
        <p:xfrm>
          <a:off x="467544" y="1700808"/>
          <a:ext cx="8157592" cy="368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88" name="Hoja de cálculo" r:id="rId3" imgW="7905795" imgH="3686293" progId="Excel.Sheet.8">
                  <p:embed/>
                </p:oleObj>
              </mc:Choice>
              <mc:Fallback>
                <p:oleObj name="Hoja de cálculo" r:id="rId3" imgW="7905795" imgH="3686293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00808"/>
                        <a:ext cx="8157592" cy="3686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808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                                                                                                                                                   2 de 2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357465" y="6376243"/>
            <a:ext cx="8406135" cy="293117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SEPTIEMBRE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10. PROGRAMA 02: INVERSIÓN SECTORIAL EN SALUD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4815261"/>
              </p:ext>
            </p:extLst>
          </p:nvPr>
        </p:nvGraphicFramePr>
        <p:xfrm>
          <a:off x="467544" y="1700808"/>
          <a:ext cx="8157592" cy="458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11" name="Hoja de cálculo" r:id="rId3" imgW="7905795" imgH="4581617" progId="Excel.Sheet.8">
                  <p:embed/>
                </p:oleObj>
              </mc:Choice>
              <mc:Fallback>
                <p:oleObj name="Hoja de cálculo" r:id="rId3" imgW="7905795" imgH="4581617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00808"/>
                        <a:ext cx="8157592" cy="458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764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7525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/>
              <a:t>En la </a:t>
            </a:r>
            <a:r>
              <a:rPr lang="es-CL" sz="1600" b="1" dirty="0"/>
              <a:t>Subsecretaría de Salud Pública</a:t>
            </a:r>
            <a:r>
              <a:rPr lang="es-CL" sz="1600" dirty="0"/>
              <a:t>, Fondo Nacional de Investigación y Desarrollo en Salud, con recursos disponible por $535 </a:t>
            </a:r>
            <a:r>
              <a:rPr lang="es-CL" sz="1600" dirty="0" smtClean="0"/>
              <a:t>millones, no </a:t>
            </a:r>
            <a:r>
              <a:rPr lang="es-CL" sz="1600" dirty="0"/>
              <a:t>presentó ejecución al mes de </a:t>
            </a:r>
            <a:r>
              <a:rPr lang="es-CL" sz="1600" dirty="0" smtClean="0"/>
              <a:t>septiembre. </a:t>
            </a:r>
            <a:r>
              <a:rPr lang="es-CL" sz="1600" dirty="0"/>
              <a:t>El Programa Nacional de Alimentación Complementaria ejecutó en un </a:t>
            </a:r>
            <a:r>
              <a:rPr lang="es-CL" sz="1600" dirty="0" smtClean="0"/>
              <a:t>59% </a:t>
            </a:r>
            <a:r>
              <a:rPr lang="es-CL" sz="1600" dirty="0"/>
              <a:t>sus recursos, el Programa Ampliado de Inmunizaciones, un </a:t>
            </a:r>
            <a:r>
              <a:rPr lang="es-CL" sz="1600" dirty="0" smtClean="0"/>
              <a:t>79%, </a:t>
            </a:r>
            <a:r>
              <a:rPr lang="es-CL" sz="1600" dirty="0"/>
              <a:t>y el Programa de Alimentación Complementaria para el Adulto </a:t>
            </a:r>
            <a:r>
              <a:rPr lang="es-CL" sz="1600" dirty="0" smtClean="0"/>
              <a:t>Mayor</a:t>
            </a:r>
            <a:r>
              <a:rPr lang="es-CL" sz="1600" dirty="0"/>
              <a:t>, presentó  un </a:t>
            </a:r>
            <a:r>
              <a:rPr lang="es-CL" sz="1600" dirty="0" smtClean="0"/>
              <a:t>56% </a:t>
            </a:r>
            <a:r>
              <a:rPr lang="es-CL" sz="1600" dirty="0"/>
              <a:t>de </a:t>
            </a:r>
            <a:r>
              <a:rPr lang="es-CL" sz="1600" dirty="0" smtClean="0"/>
              <a:t>gasto.</a:t>
            </a:r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/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 smtClean="0"/>
              <a:t>En la </a:t>
            </a:r>
            <a:r>
              <a:rPr lang="es-CL" sz="1600" b="1" dirty="0" smtClean="0"/>
              <a:t>Subsecretaría de Salud Pública</a:t>
            </a:r>
            <a:r>
              <a:rPr lang="es-CL" sz="1600" dirty="0" smtClean="0"/>
              <a:t>, se </a:t>
            </a:r>
            <a:r>
              <a:rPr lang="es-CL" sz="1600" dirty="0"/>
              <a:t>observó la inclusión de </a:t>
            </a:r>
            <a:r>
              <a:rPr lang="es-CL" sz="1600" dirty="0" smtClean="0"/>
              <a:t>$3.593 </a:t>
            </a:r>
            <a:r>
              <a:rPr lang="es-CL" sz="1600" dirty="0"/>
              <a:t>millones para proyectos de inversión, específicamente para la construcción de la “Red Nacional de Laboratorios Ambientales</a:t>
            </a:r>
            <a:r>
              <a:rPr lang="es-CL" sz="1600" dirty="0" smtClean="0"/>
              <a:t>”. La ejecución a </a:t>
            </a:r>
            <a:r>
              <a:rPr lang="es-CL" sz="1600" dirty="0" smtClean="0"/>
              <a:t>SEPTIEMBRE </a:t>
            </a:r>
            <a:r>
              <a:rPr lang="es-CL" sz="1600" dirty="0" smtClean="0"/>
              <a:t>fue de un </a:t>
            </a:r>
            <a:r>
              <a:rPr lang="es-CL" sz="1600" dirty="0" smtClean="0"/>
              <a:t>27%.</a:t>
            </a:r>
            <a:endParaRPr lang="es-CL" sz="1600" dirty="0" smtClean="0"/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/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 smtClean="0"/>
              <a:t>En el Programa </a:t>
            </a:r>
            <a:r>
              <a:rPr lang="es-CL" sz="1600" b="1" dirty="0" smtClean="0"/>
              <a:t>Subsecretaría de Redes Asistenciales</a:t>
            </a:r>
            <a:r>
              <a:rPr lang="es-CL" sz="1600" dirty="0" smtClean="0"/>
              <a:t>, la </a:t>
            </a:r>
            <a:r>
              <a:rPr lang="es-CL" sz="1600" dirty="0"/>
              <a:t>ejecución respecto al presupuesto vigente, fue de </a:t>
            </a:r>
            <a:r>
              <a:rPr lang="es-CL" sz="1600" dirty="0" smtClean="0"/>
              <a:t>71%, </a:t>
            </a:r>
            <a:r>
              <a:rPr lang="es-CL" sz="1600" dirty="0"/>
              <a:t>gastando un total de </a:t>
            </a:r>
            <a:r>
              <a:rPr lang="es-CL" sz="1600" dirty="0" smtClean="0"/>
              <a:t>$104.298 </a:t>
            </a:r>
            <a:r>
              <a:rPr lang="es-CL" sz="1600" dirty="0"/>
              <a:t>millones. </a:t>
            </a:r>
            <a:r>
              <a:rPr lang="es-CL" sz="1600" dirty="0" smtClean="0"/>
              <a:t>Se observa la inclusión de transferencias consolidables a los Servicios de Salud, tanto corrientes como de capital, por $2.080 millones y $2.967 millones, respectivamente.</a:t>
            </a:r>
          </a:p>
          <a:p>
            <a:pPr algn="just"/>
            <a:endParaRPr lang="es-CL" sz="1600" dirty="0" smtClean="0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SEPTIEMBRE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 MINISTERIO DE SALUD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97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45343"/>
            <a:ext cx="8229600" cy="35546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388688" y="5944195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SEPTIEMBRE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11. PROGRAMA 01: SUPERINTENDENCIA DE SALUD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494094"/>
              </p:ext>
            </p:extLst>
          </p:nvPr>
        </p:nvGraphicFramePr>
        <p:xfrm>
          <a:off x="467544" y="1700808"/>
          <a:ext cx="8157592" cy="414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36" name="Hoja de cálculo" r:id="rId3" imgW="7905795" imgH="4143533" progId="Excel.Sheet.8">
                  <p:embed/>
                </p:oleObj>
              </mc:Choice>
              <mc:Fallback>
                <p:oleObj name="Hoja de cálculo" r:id="rId3" imgW="7905795" imgH="4143533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00808"/>
                        <a:ext cx="8157592" cy="414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679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3924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buFont typeface="+mj-lt"/>
              <a:buAutoNum type="arabicPeriod" startAt="8"/>
            </a:pPr>
            <a:r>
              <a:rPr lang="es-CL" sz="1600" dirty="0" smtClean="0"/>
              <a:t>En la Subsecretaría de Redes Asistenciales, el </a:t>
            </a:r>
            <a:r>
              <a:rPr lang="es-CL" sz="1600" b="1" dirty="0"/>
              <a:t>Programa de Apoyo al Recién Nacido</a:t>
            </a:r>
            <a:r>
              <a:rPr lang="es-CL" sz="1600" dirty="0"/>
              <a:t> se logró una ejecución de </a:t>
            </a:r>
            <a:r>
              <a:rPr lang="es-CL" sz="1600" dirty="0" smtClean="0"/>
              <a:t>59%, </a:t>
            </a:r>
            <a:r>
              <a:rPr lang="es-CL" sz="1600" dirty="0"/>
              <a:t>con un gasto total de </a:t>
            </a:r>
            <a:r>
              <a:rPr lang="es-CL" sz="1600" dirty="0" smtClean="0"/>
              <a:t>$</a:t>
            </a:r>
            <a:r>
              <a:rPr lang="es-CL" sz="1600" dirty="0" smtClean="0"/>
              <a:t>8.767 </a:t>
            </a:r>
            <a:r>
              <a:rPr lang="es-CL" sz="1600" dirty="0"/>
              <a:t>millones. </a:t>
            </a:r>
            <a:endParaRPr lang="es-CL" sz="1600" dirty="0" smtClean="0"/>
          </a:p>
          <a:p>
            <a:pPr marL="342900" indent="-342900" algn="just">
              <a:buFont typeface="+mj-lt"/>
              <a:buAutoNum type="arabicPeriod" startAt="8"/>
            </a:pPr>
            <a:endParaRPr lang="es-CL" sz="1600" dirty="0"/>
          </a:p>
          <a:p>
            <a:pPr marL="342900" indent="-342900" algn="just">
              <a:buFont typeface="+mj-lt"/>
              <a:buAutoNum type="arabicPeriod" startAt="8"/>
            </a:pPr>
            <a:r>
              <a:rPr lang="es-CL" sz="1600" dirty="0" smtClean="0"/>
              <a:t>Respecto a los resultados de las listas de espera, los resultados se presentan a continuación.</a:t>
            </a:r>
          </a:p>
          <a:p>
            <a:pPr marL="342900" indent="-342900" algn="just">
              <a:buFont typeface="+mj-lt"/>
              <a:buAutoNum type="arabicPeriod" startAt="8"/>
            </a:pPr>
            <a:endParaRPr lang="es-CL" sz="1600" dirty="0" smtClean="0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SEPTIEMBRE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 MINISTERIO DE SALUD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768946"/>
              </p:ext>
            </p:extLst>
          </p:nvPr>
        </p:nvGraphicFramePr>
        <p:xfrm>
          <a:off x="985838" y="3140968"/>
          <a:ext cx="7172325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82" name="Hoja de cálculo" r:id="rId3" imgW="7172482" imgH="1152499" progId="Excel.Sheet.8">
                  <p:embed/>
                </p:oleObj>
              </mc:Choice>
              <mc:Fallback>
                <p:oleObj name="Hoja de cálculo" r:id="rId3" imgW="7172482" imgH="1152499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85838" y="3140968"/>
                        <a:ext cx="7172325" cy="1152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324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3924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buFont typeface="+mj-lt"/>
              <a:buAutoNum type="arabicPeriod" startAt="5"/>
            </a:pPr>
            <a:endParaRPr lang="es-CL" sz="1600" dirty="0" smtClean="0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SEPTIEMBRE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 MINISTERIO DE SALUD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54223"/>
            <a:ext cx="4156979" cy="248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9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493" y="2054222"/>
            <a:ext cx="4156979" cy="248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989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78499" y="4725144"/>
            <a:ext cx="8406135" cy="365125"/>
          </a:xfrm>
        </p:spPr>
        <p:txBody>
          <a:bodyPr/>
          <a:lstStyle/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78499" y="153350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de 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SEPTIEMBRE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 MINISTERIO DE SALUD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617288"/>
              </p:ext>
            </p:extLst>
          </p:nvPr>
        </p:nvGraphicFramePr>
        <p:xfrm>
          <a:off x="467544" y="1916832"/>
          <a:ext cx="8208912" cy="264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54" name="Hoja de cálculo" r:id="rId3" imgW="7105784" imgH="2648016" progId="Excel.Sheet.8">
                  <p:embed/>
                </p:oleObj>
              </mc:Choice>
              <mc:Fallback>
                <p:oleObj name="Hoja de cálculo" r:id="rId3" imgW="7105784" imgH="2648016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916832"/>
                        <a:ext cx="8208912" cy="2647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 dirty="0"/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378498" y="4432027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78499" y="1334621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de 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SEPTIEMBRE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 RESUMEN POR CAPÍTULOS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0854388"/>
              </p:ext>
            </p:extLst>
          </p:nvPr>
        </p:nvGraphicFramePr>
        <p:xfrm>
          <a:off x="428625" y="1700808"/>
          <a:ext cx="8286750" cy="252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8" name="Hoja de cálculo" r:id="rId4" imgW="8286616" imgH="2524217" progId="Excel.Sheet.8">
                  <p:embed/>
                </p:oleObj>
              </mc:Choice>
              <mc:Fallback>
                <p:oleObj name="Hoja de cálculo" r:id="rId4" imgW="8286616" imgH="2524217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8625" y="1700808"/>
                        <a:ext cx="8286750" cy="2524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423352" y="4864075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46856" y="1389484"/>
            <a:ext cx="8229600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2018                                                                                                                                                1 de 2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SEPTIEMBRE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 RESUMEN POR CAPÍTULOS REGIONALIZADOS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767940"/>
              </p:ext>
            </p:extLst>
          </p:nvPr>
        </p:nvGraphicFramePr>
        <p:xfrm>
          <a:off x="446856" y="1772816"/>
          <a:ext cx="8178280" cy="292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28" name="Hoja de cálculo" r:id="rId4" imgW="6877005" imgH="2924346" progId="Excel.Sheet.8">
                  <p:embed/>
                </p:oleObj>
              </mc:Choice>
              <mc:Fallback>
                <p:oleObj name="Hoja de cálculo" r:id="rId4" imgW="6877005" imgH="2924346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6856" y="1772816"/>
                        <a:ext cx="8178280" cy="292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012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414337" y="4797152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7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2018                                                                                                                                           2 de  2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SEPTIEMBRE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 RESUMEN POR CAPÍTULOS REGIONALIZADOS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9699468"/>
              </p:ext>
            </p:extLst>
          </p:nvPr>
        </p:nvGraphicFramePr>
        <p:xfrm>
          <a:off x="467544" y="1700808"/>
          <a:ext cx="8176393" cy="290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0" name="Hoja de cálculo" r:id="rId4" imgW="6877005" imgH="2905191" progId="Excel.Sheet.8">
                  <p:embed/>
                </p:oleObj>
              </mc:Choice>
              <mc:Fallback>
                <p:oleObj name="Hoja de cálculo" r:id="rId4" imgW="6877005" imgH="2905191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1700808"/>
                        <a:ext cx="8176393" cy="2905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751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9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0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2750</TotalTime>
  <Words>1214</Words>
  <Application>Microsoft Office PowerPoint</Application>
  <PresentationFormat>Presentación en pantalla (4:3)</PresentationFormat>
  <Paragraphs>134</Paragraphs>
  <Slides>30</Slides>
  <Notes>3</Notes>
  <HiddenSlides>0</HiddenSlides>
  <MMClips>0</MMClips>
  <ScaleCrop>false</ScaleCrop>
  <HeadingPairs>
    <vt:vector size="6" baseType="variant">
      <vt:variant>
        <vt:lpstr>Tema</vt:lpstr>
      </vt:variant>
      <vt:variant>
        <vt:i4>13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44" baseType="lpstr">
      <vt:lpstr>1_Tema de Office</vt:lpstr>
      <vt:lpstr>Tema de Office</vt:lpstr>
      <vt:lpstr>3_Tema de Office</vt:lpstr>
      <vt:lpstr>4_Tema de Office</vt:lpstr>
      <vt:lpstr>5_Tema de Office</vt:lpstr>
      <vt:lpstr>6_Tema de Office</vt:lpstr>
      <vt:lpstr>8_Tema de Office</vt:lpstr>
      <vt:lpstr>9_Tema de Office</vt:lpstr>
      <vt:lpstr>10_Tema de Office</vt:lpstr>
      <vt:lpstr>11_Tema de Office</vt:lpstr>
      <vt:lpstr>12_Tema de Office</vt:lpstr>
      <vt:lpstr>14_Tema de Office</vt:lpstr>
      <vt:lpstr>15_Tema de Office</vt:lpstr>
      <vt:lpstr>Hoja de cálculo de Microsoft Excel 97-2003</vt:lpstr>
      <vt:lpstr>EJECUCIÓN ACUMULADA DE GASTOS PRESUPUESTARIOS AL MES DE SEPTIEMBRE DE 2018 PARTIDA 16: MINISTERIO DE SALUD</vt:lpstr>
      <vt:lpstr>EJECUCIÓN ACUMULADA DE GASTOS A SEPTIEMBRE DE 2018  PARTIDA 16 MINISTERIO DE SALUD</vt:lpstr>
      <vt:lpstr>EJECUCIÓN ACUMULADA DE GASTOS A SEPTIEMBRE DE 2018  PARTIDA 16 MINISTERIO DE SALUD</vt:lpstr>
      <vt:lpstr>EJECUCIÓN ACUMULADA DE GASTOS A SEPTIEMBRE DE 2018  PARTIDA 16 MINISTERIO DE SALUD</vt:lpstr>
      <vt:lpstr>Presentación de PowerPoint</vt:lpstr>
      <vt:lpstr>EJECUCIÓN ACUMULADA DE GASTOS A SEPTIEMBRE DE 2018  PARTIDA 16 MINISTERIO DE SALUD</vt:lpstr>
      <vt:lpstr>EJECUCIÓN ACUMULADA DE GASTOS A SEPTIEMBRE DE 2018  PARTIDA 16 RESUMEN POR CAPÍTULOS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Presupuesto Santiago</cp:lastModifiedBy>
  <cp:revision>191</cp:revision>
  <cp:lastPrinted>2016-09-09T18:41:06Z</cp:lastPrinted>
  <dcterms:created xsi:type="dcterms:W3CDTF">2016-06-23T13:38:47Z</dcterms:created>
  <dcterms:modified xsi:type="dcterms:W3CDTF">2019-01-17T19:43:05Z</dcterms:modified>
</cp:coreProperties>
</file>