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SEPTIEMBRE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15: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DEL TRABAJO Y PREVISIÓN SOCIAL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noviembre 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61892"/>
              </p:ext>
            </p:extLst>
          </p:nvPr>
        </p:nvGraphicFramePr>
        <p:xfrm>
          <a:off x="386224" y="1767433"/>
          <a:ext cx="820532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Hoja de cálculo" r:id="rId4" imgW="8039100" imgH="3533865" progId="Excel.Sheet.8">
                  <p:embed/>
                </p:oleObj>
              </mc:Choice>
              <mc:Fallback>
                <p:oleObj name="Hoja de cálculo" r:id="rId4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67433"/>
                        <a:ext cx="820532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60329"/>
              </p:ext>
            </p:extLst>
          </p:nvPr>
        </p:nvGraphicFramePr>
        <p:xfrm>
          <a:off x="386224" y="1772816"/>
          <a:ext cx="82296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Hoja de cálculo" r:id="rId4" imgW="7819957" imgH="4448265" progId="Excel.Sheet.8">
                  <p:embed/>
                </p:oleObj>
              </mc:Choice>
              <mc:Fallback>
                <p:oleObj name="Hoja de cálculo" r:id="rId4" imgW="7819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520259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053419"/>
              </p:ext>
            </p:extLst>
          </p:nvPr>
        </p:nvGraphicFramePr>
        <p:xfrm>
          <a:off x="386224" y="1570730"/>
          <a:ext cx="8229600" cy="488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1" name="Hoja de cálculo" r:id="rId4" imgW="8496300" imgH="5648415" progId="Excel.Sheet.8">
                  <p:embed/>
                </p:oleObj>
              </mc:Choice>
              <mc:Fallback>
                <p:oleObj name="Hoja de cálculo" r:id="rId4" imgW="8496300" imgH="5648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570730"/>
                        <a:ext cx="8229600" cy="488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67304"/>
              </p:ext>
            </p:extLst>
          </p:nvPr>
        </p:nvGraphicFramePr>
        <p:xfrm>
          <a:off x="386224" y="1773138"/>
          <a:ext cx="82296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Hoja de cálculo" r:id="rId4" imgW="7848600" imgH="4248240" progId="Excel.Sheet.8">
                  <p:embed/>
                </p:oleObj>
              </mc:Choice>
              <mc:Fallback>
                <p:oleObj name="Hoja de cálculo" r:id="rId4" imgW="7848600" imgH="42482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3138"/>
                        <a:ext cx="822960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12577"/>
              </p:ext>
            </p:extLst>
          </p:nvPr>
        </p:nvGraphicFramePr>
        <p:xfrm>
          <a:off x="414336" y="1628800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51613"/>
              </p:ext>
            </p:extLst>
          </p:nvPr>
        </p:nvGraphicFramePr>
        <p:xfrm>
          <a:off x="386224" y="1700808"/>
          <a:ext cx="822960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8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00822"/>
              </p:ext>
            </p:extLst>
          </p:nvPr>
        </p:nvGraphicFramePr>
        <p:xfrm>
          <a:off x="404935" y="1700808"/>
          <a:ext cx="8229600" cy="446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Hoja de cálculo" r:id="rId4" imgW="9724957" imgH="4581435" progId="Excel.Sheet.8">
                  <p:embed/>
                </p:oleObj>
              </mc:Choice>
              <mc:Fallback>
                <p:oleObj name="Hoja de cálculo" r:id="rId4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935" y="1700808"/>
                        <a:ext cx="8229600" cy="446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SEGURIDAD LABORAL 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80449"/>
              </p:ext>
            </p:extLst>
          </p:nvPr>
        </p:nvGraphicFramePr>
        <p:xfrm>
          <a:off x="386224" y="1639753"/>
          <a:ext cx="8229599" cy="466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" name="Hoja de cálculo" r:id="rId4" imgW="7801043" imgH="5372100" progId="Excel.Sheet.8">
                  <p:embed/>
                </p:oleObj>
              </mc:Choice>
              <mc:Fallback>
                <p:oleObj name="Hoja de cálculo" r:id="rId4" imgW="7801043" imgH="537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39753"/>
                        <a:ext cx="8229599" cy="4669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440139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51427"/>
              </p:ext>
            </p:extLst>
          </p:nvPr>
        </p:nvGraphicFramePr>
        <p:xfrm>
          <a:off x="375090" y="1767433"/>
          <a:ext cx="8229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Hoja de cálculo" r:id="rId4" imgW="8010457" imgH="3533865" progId="Excel.Sheet.8">
                  <p:embed/>
                </p:oleObj>
              </mc:Choice>
              <mc:Fallback>
                <p:oleObj name="Hoja de cálculo" r:id="rId4" imgW="80104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090" y="1767433"/>
                        <a:ext cx="82296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015587"/>
              </p:ext>
            </p:extLst>
          </p:nvPr>
        </p:nvGraphicFramePr>
        <p:xfrm>
          <a:off x="386224" y="1772816"/>
          <a:ext cx="82296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Hoja de cálculo" r:id="rId4" imgW="8010457" imgH="3819615" progId="Excel.Sheet.8">
                  <p:embed/>
                </p:oleObj>
              </mc:Choice>
              <mc:Fallback>
                <p:oleObj name="Hoja de cálculo" r:id="rId4" imgW="80104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 </a:t>
            </a:r>
            <a:r>
              <a:rPr lang="es-CL" sz="1400" b="1" dirty="0"/>
              <a:t>ejecución acumulada </a:t>
            </a:r>
            <a:r>
              <a:rPr lang="es-CL" sz="1400" b="1" dirty="0" smtClean="0"/>
              <a:t>al mes </a:t>
            </a:r>
            <a:r>
              <a:rPr lang="es-CL" sz="1400" b="1" smtClean="0"/>
              <a:t>de </a:t>
            </a:r>
            <a:r>
              <a:rPr lang="es-CL" sz="1400" b="1" smtClean="0"/>
              <a:t>septiembre </a:t>
            </a:r>
            <a:r>
              <a:rPr lang="es-CL" sz="1400" b="1" dirty="0" smtClean="0"/>
              <a:t>de 2018</a:t>
            </a:r>
            <a:r>
              <a:rPr lang="es-CL" sz="1400" dirty="0" smtClean="0"/>
              <a:t> </a:t>
            </a:r>
            <a:r>
              <a:rPr lang="es-CL" sz="1400" dirty="0"/>
              <a:t>de la Partida </a:t>
            </a:r>
            <a:r>
              <a:rPr lang="es-CL" sz="1400" dirty="0" smtClean="0"/>
              <a:t>15 </a:t>
            </a:r>
            <a:r>
              <a:rPr lang="es-CL" sz="1400" dirty="0"/>
              <a:t>Ministerio </a:t>
            </a:r>
            <a:r>
              <a:rPr lang="es-CL" sz="1400" dirty="0" smtClean="0"/>
              <a:t>del Trabajo y Previsión Social, fue de $5.795.255 millones</a:t>
            </a:r>
            <a:r>
              <a:rPr lang="es-CL" sz="1400" dirty="0"/>
              <a:t>, equivalentes a un </a:t>
            </a:r>
            <a:r>
              <a:rPr lang="es-CL" sz="1400" dirty="0" smtClean="0"/>
              <a:t>75%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el </a:t>
            </a:r>
            <a:r>
              <a:rPr lang="es-CL" sz="1400" b="1" dirty="0" smtClean="0">
                <a:latin typeface="+mn-lt"/>
              </a:rPr>
              <a:t>Servicio de la Deuda, </a:t>
            </a:r>
            <a:r>
              <a:rPr lang="es-CL" sz="1400" dirty="0" smtClean="0"/>
              <a:t>con un aumento de recursos de $8.275 millones, dispuso </a:t>
            </a:r>
            <a:r>
              <a:rPr lang="es-CL" sz="1400" dirty="0"/>
              <a:t>de un gasto de </a:t>
            </a:r>
            <a:r>
              <a:rPr lang="es-CL" sz="1400" dirty="0" smtClean="0"/>
              <a:t>$6.203 </a:t>
            </a:r>
            <a:r>
              <a:rPr lang="es-CL" sz="1400" dirty="0"/>
              <a:t>millones, que equivalen a una ejecución presupuestaria de un </a:t>
            </a:r>
            <a:r>
              <a:rPr lang="es-CL" sz="1400" dirty="0" smtClean="0"/>
              <a:t>68%, </a:t>
            </a:r>
            <a:r>
              <a:rPr lang="es-CL" sz="1400" dirty="0"/>
              <a:t>que principalmente se destinaron a la deuda </a:t>
            </a:r>
            <a:r>
              <a:rPr lang="es-CL" sz="14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</a:t>
            </a:r>
            <a:r>
              <a:rPr lang="es-CL" sz="1400" dirty="0"/>
              <a:t>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</a:t>
            </a:r>
            <a:r>
              <a:rPr lang="es-CL" sz="1400" dirty="0" smtClean="0"/>
              <a:t>de </a:t>
            </a:r>
            <a:r>
              <a:rPr lang="es-CL" sz="1400" dirty="0"/>
              <a:t>un </a:t>
            </a:r>
            <a:r>
              <a:rPr lang="es-CL" sz="1400" dirty="0" smtClean="0"/>
              <a:t>81%, </a:t>
            </a:r>
            <a:r>
              <a:rPr lang="es-CL" sz="1400" dirty="0"/>
              <a:t>con un total de recursos desembolsados de </a:t>
            </a:r>
            <a:r>
              <a:rPr lang="es-CL" sz="1400" dirty="0" smtClean="0"/>
              <a:t>$416.807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$179.921 </a:t>
            </a:r>
            <a:r>
              <a:rPr lang="es-CL" sz="1400" dirty="0"/>
              <a:t>millones </a:t>
            </a:r>
            <a:r>
              <a:rPr lang="es-CL" sz="1400" dirty="0" smtClean="0"/>
              <a:t>(76% </a:t>
            </a:r>
            <a:r>
              <a:rPr lang="es-CL" sz="1400" dirty="0"/>
              <a:t>de ejecución</a:t>
            </a:r>
            <a:r>
              <a:rPr lang="es-CL" sz="1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Programas</a:t>
            </a:r>
            <a:r>
              <a:rPr lang="es-CL" sz="1400" b="1" dirty="0" smtClean="0"/>
              <a:t> </a:t>
            </a:r>
            <a:r>
              <a:rPr lang="es-CL" sz="1400" b="1" dirty="0"/>
              <a:t>de Empleo</a:t>
            </a:r>
            <a:r>
              <a:rPr lang="es-CL" sz="1400" dirty="0"/>
              <a:t>: el PROEMPLEO, con recursos adicionales por </a:t>
            </a:r>
            <a:r>
              <a:rPr lang="es-CL" sz="1400" dirty="0" smtClean="0"/>
              <a:t>$59.032 </a:t>
            </a:r>
            <a:r>
              <a:rPr lang="es-CL" sz="1400" dirty="0"/>
              <a:t>millones, destinados </a:t>
            </a:r>
            <a:r>
              <a:rPr lang="es-CL" sz="1400" dirty="0" smtClean="0"/>
              <a:t>en gran parte, al </a:t>
            </a:r>
            <a:r>
              <a:rPr lang="es-CL" sz="1400" dirty="0"/>
              <a:t>Programa de Inversión en la Comunidad, alcanzó un </a:t>
            </a:r>
            <a:r>
              <a:rPr lang="es-CL" sz="1400" dirty="0" smtClean="0"/>
              <a:t>88% </a:t>
            </a:r>
            <a:r>
              <a:rPr lang="es-CL" sz="1400" dirty="0"/>
              <a:t>de ejecución presupuestaria sobre los recursos vigentes </a:t>
            </a:r>
            <a:r>
              <a:rPr lang="es-CL" sz="1400" dirty="0" smtClean="0"/>
              <a:t>(con </a:t>
            </a:r>
            <a:r>
              <a:rPr lang="es-CL" sz="1400" dirty="0"/>
              <a:t>un gasto de </a:t>
            </a:r>
            <a:r>
              <a:rPr lang="es-CL" sz="1400" dirty="0" smtClean="0"/>
              <a:t>$65.729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$61.900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88%;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$64.489 </a:t>
            </a:r>
            <a:r>
              <a:rPr lang="es-CL" sz="1400" dirty="0"/>
              <a:t>millones, que se traduce en una ejecución de un </a:t>
            </a:r>
            <a:r>
              <a:rPr lang="es-CL" sz="1400" dirty="0" smtClean="0"/>
              <a:t>87%.</a:t>
            </a:r>
            <a:endParaRPr lang="es-CL" sz="14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56165"/>
              </p:ext>
            </p:extLst>
          </p:nvPr>
        </p:nvGraphicFramePr>
        <p:xfrm>
          <a:off x="386224" y="1728961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28961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62755"/>
              </p:ext>
            </p:extLst>
          </p:nvPr>
        </p:nvGraphicFramePr>
        <p:xfrm>
          <a:off x="467544" y="1780753"/>
          <a:ext cx="814827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Hoja de cálculo" r:id="rId4" imgW="7724843" imgH="4600575" progId="Excel.Sheet.8">
                  <p:embed/>
                </p:oleObj>
              </mc:Choice>
              <mc:Fallback>
                <p:oleObj name="Hoja de cálculo" r:id="rId4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14827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02128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33191"/>
              </p:ext>
            </p:extLst>
          </p:nvPr>
        </p:nvGraphicFramePr>
        <p:xfrm>
          <a:off x="358457" y="1824955"/>
          <a:ext cx="822960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Hoja de cálculo" r:id="rId4" imgW="7724843" imgH="4124235" progId="Excel.Sheet.8">
                  <p:embed/>
                </p:oleObj>
              </mc:Choice>
              <mc:Fallback>
                <p:oleObj name="Hoja de cálculo" r:id="rId4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457" y="1824955"/>
                        <a:ext cx="8229600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ejecutó un 69%, con un total gastado de $1.085 millones. Respecto a los recursos transferidos a otras entidades públicas, 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$20.114 </a:t>
            </a:r>
            <a:r>
              <a:rPr lang="es-CL" sz="1600" dirty="0"/>
              <a:t>millones </a:t>
            </a:r>
            <a:r>
              <a:rPr lang="es-CL" sz="1600" dirty="0" smtClean="0"/>
              <a:t>(72%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Este programa informa un descuento en los recursos, aprobados en la Ley de Presupuestos, por $6.200 millones.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</a:t>
            </a:r>
            <a:r>
              <a:rPr lang="es-CL" sz="1600" dirty="0" smtClean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23%.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ejecutó un 6% sus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" y="2033042"/>
            <a:ext cx="3921019" cy="24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3041"/>
            <a:ext cx="3921019" cy="243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52577"/>
              </p:ext>
            </p:extLst>
          </p:nvPr>
        </p:nvGraphicFramePr>
        <p:xfrm>
          <a:off x="378499" y="1879079"/>
          <a:ext cx="8229599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879079"/>
                        <a:ext cx="8229599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494116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167713"/>
              </p:ext>
            </p:extLst>
          </p:nvPr>
        </p:nvGraphicFramePr>
        <p:xfrm>
          <a:off x="461963" y="1700808"/>
          <a:ext cx="82200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Hoja de cálculo" r:id="rId5" imgW="8220143" imgH="3171825" progId="Excel.Sheet.8">
                  <p:embed/>
                </p:oleObj>
              </mc:Choice>
              <mc:Fallback>
                <p:oleObj name="Hoja de cálculo" r:id="rId5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1700808"/>
                        <a:ext cx="82200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27269"/>
              </p:ext>
            </p:extLst>
          </p:nvPr>
        </p:nvGraphicFramePr>
        <p:xfrm>
          <a:off x="376915" y="1780753"/>
          <a:ext cx="82296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" name="Hoja de cálculo" r:id="rId4" imgW="7839143" imgH="4600575" progId="Excel.Sheet.8">
                  <p:embed/>
                </p:oleObj>
              </mc:Choice>
              <mc:Fallback>
                <p:oleObj name="Hoja de cálculo" r:id="rId4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915" y="1780753"/>
                        <a:ext cx="822960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34835"/>
              </p:ext>
            </p:extLst>
          </p:nvPr>
        </p:nvGraphicFramePr>
        <p:xfrm>
          <a:off x="386224" y="1750665"/>
          <a:ext cx="824818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Hoja de cálculo" r:id="rId4" imgW="8124757" imgH="3838485" progId="Excel.Sheet.8">
                  <p:embed/>
                </p:oleObj>
              </mc:Choice>
              <mc:Fallback>
                <p:oleObj name="Hoja de cálculo" r:id="rId4" imgW="8124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50665"/>
                        <a:ext cx="824818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40762"/>
              </p:ext>
            </p:extLst>
          </p:nvPr>
        </p:nvGraphicFramePr>
        <p:xfrm>
          <a:off x="467544" y="1699220"/>
          <a:ext cx="814828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Hoja de cálculo" r:id="rId4" imgW="7581900" imgH="4610010" progId="Excel.Sheet.8">
                  <p:embed/>
                </p:oleObj>
              </mc:Choice>
              <mc:Fallback>
                <p:oleObj name="Hoja de cálculo" r:id="rId4" imgW="7581900" imgH="4610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99220"/>
                        <a:ext cx="8148280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969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</vt:lpstr>
      <vt:lpstr>EJECUCIÓN ACUMULADA DE GASTOS PRESUPUESTARIOS AL MES DE SEPTIEMBRE DE 2018 PARTIDA 15: MINISTERIO DEL TRABAJO Y PREVISIÓN SOCIAL</vt:lpstr>
      <vt:lpstr>EJECUCIÓN ACUMULADA DE GASTOS A SEPTIEMBRE DE 2018  PARTIDA 15 MINISTERIO DE TRABAJO Y PREVISIÓN SOCIAL</vt:lpstr>
      <vt:lpstr>EJECUCIÓN ACUMULADA DE GASTOS A SEPTIEMBRE DE 2018  PARTIDA 15 MINISTERIO DE TRABAJO Y PREVISIÓN SOCIAL</vt:lpstr>
      <vt:lpstr>Presentación de PowerPoint</vt:lpstr>
      <vt:lpstr>EJECUCIÓN ACUMULADA DE GASTOS A SEPTIEMBRE DE 2018  PARTIDA 15 MINISTERIO DE TRABAJO Y PREVISIÓN SOCIAL</vt:lpstr>
      <vt:lpstr>EJECUCIÓN ACUMULADA DE GASTOS A SEPTIEMBRE DE 2018  PARTIDA 15 RESUMEN POR CAPÍTULOS</vt:lpstr>
      <vt:lpstr>EJECUCIÓN ACUMULADA DE GASTOS A SEPTIEMBRE DE 2018  PARTIDA 15. CAPÍTULO 01. PROGRAMA 01: SUBSECRETARÍA DEL TRABAJO</vt:lpstr>
      <vt:lpstr>EJECUCIÓN ACUMULADA DE GASTOS A SEPTIEMBRE DE 2018  PARTIDA 15. CAPÍTULO 01. PROGRAMA 03: PROEMPLEO</vt:lpstr>
      <vt:lpstr>EJECUCIÓN ACUMULADA DE GASTOS A SEPTIEMBRE DE 2018  PARTIDA 15. CAPÍTULO 02. PROGRAMA 01: DIRECCIÓN DEL TRABAJO</vt:lpstr>
      <vt:lpstr>EJECUCIÓN ACUMULADA DE GASTOS A SEPTIEMBRE DE 2018  PARTIDA 15. CAPÍTULO 03. PROGRAMA 01: SUBSECRETARÍA DE PREVISIÓN SOCIAL</vt:lpstr>
      <vt:lpstr>EJECUCIÓN ACUMULADA DE GASTOS A SEPTIEMBRE DE 2018  PARTIDA 15. CAPÍTULO 04. PROGRAMA 01: DIRECCIÓN DE CRÉDITO PRENDARIO</vt:lpstr>
      <vt:lpstr>EJECUCIÓN ACUMULADA DE GASTOS A SEPTIEMBRE DE 2018  PARTIDA 15. CAPÍTULO 05. PROGRAMA 01: SERVICIO NACIONAL DE CPACITACIÓN Y EMPLEO</vt:lpstr>
      <vt:lpstr>EJECUCIÓN ACUMULADA DE GASTOS A SEPTIEMBRE DE 2018  PARTIDA 15. CAPÍTULO 06. PROGRAMA 01: SUPERINTENDENCIA DE SEGURIDAD SOCIAL</vt:lpstr>
      <vt:lpstr>EJECUCIÓN ACUMULADA DE GASTOS A SEPTIEMBRE DE 2018  PARTIDA 15. CAPÍTULO 07. PROGRAMA 01: SUPERINTENDENCIA DE PENSIONES</vt:lpstr>
      <vt:lpstr>EJECUCIÓN ACUMULADA DE GASTOS A SEPTIEMBRE DE 2018  PARTIDA 15. CAPÍTULO 09. PROGRAMA 01: INSTITUTO DE PREVISIÓN SOCIAL</vt:lpstr>
      <vt:lpstr>EJECUCIÓN ACUMULADA DE GASTOS A SEPTIEMBRE DE 2018  PARTIDA 15. CAPÍTULO 09. PROGRAMA 01: INSTITUTO DE PREVISIÓN SOCIAL</vt:lpstr>
      <vt:lpstr>EJECUCIÓN ACUMULADA DE GASTOS A SEPTIEMBRE DE 2018  PARTIDA 15. CAPÍTULO 10. PROGRAMA 01: INSTITUTO  DE SEGURIDAD LABORAL  </vt:lpstr>
      <vt:lpstr>EJECUCIÓN ACUMULADA DE GASTOS A SEPTIEMBRE DE 2018  PARTIDA 15. CAPÍTULO 13. PROGRAMA 01: CAJA DE PREVISIÓN DE LA DEFENSA NACIONAL</vt:lpstr>
      <vt:lpstr>EJECUCIÓN ACUMULADA DE GASTOS A SEPTIEMBRE DE 2018  PARTIDA 15. CAPÍTULO 13. PROGRAMA 01: CAJA DE PREVISIÓN DE LA DEFENSA NACIONAL</vt:lpstr>
      <vt:lpstr>EJECUCIÓN ACUMULADA DE GASTOS A SEPTIEMBRE DE 2018  PARTIDA 15. CAPÍTULO 13. PROGRAMA 02: FONDO DE MEDICINA CURATIVA</vt:lpstr>
      <vt:lpstr>EJECUCIÓN ACUMULADA DE GASTOS A SEPTIEMBRE DE 2018  PARTIDA 15. CAPÍTULO 14. PROGRAMA 01: DIRECCIÓN DE PREVISIÓN DE CARABINEROS DE CHILE</vt:lpstr>
      <vt:lpstr>EJECUCIÓN ACUMULADA DE GASTOS A SEPTIEMBRE DE 2018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205</cp:revision>
  <cp:lastPrinted>2017-05-09T14:38:34Z</cp:lastPrinted>
  <dcterms:created xsi:type="dcterms:W3CDTF">2016-06-23T13:38:47Z</dcterms:created>
  <dcterms:modified xsi:type="dcterms:W3CDTF">2019-01-14T18:19:35Z</dcterms:modified>
</cp:coreProperties>
</file>