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303" r:id="rId5"/>
    <p:sldId id="264" r:id="rId6"/>
    <p:sldId id="299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15-01-2019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15-01-2019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15-01-2019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26663" y="97184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963429207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968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364520" y="580526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D578765-4D7E-4C6A-8B80-41149D82E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528225"/>
              </p:ext>
            </p:extLst>
          </p:nvPr>
        </p:nvGraphicFramePr>
        <p:xfrm>
          <a:off x="628650" y="1988840"/>
          <a:ext cx="7886700" cy="3565441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3057700321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3338598769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2511914686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1706806057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58179597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4183162754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792793013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4001614605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328371523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746191500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366278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33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9.928.013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48689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9.928.013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85092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2.071.253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2.071.253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326.195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322858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6.095.578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6.095.578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6.861.400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25410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III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553.836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553.836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871.044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04556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IV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236.367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236.367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121.613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97567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1.230.167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1.230.167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68265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88.544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88.544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47110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299.379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299.379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571647"/>
                  </a:ext>
                </a:extLst>
              </a:tr>
              <a:tr h="180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VIII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282.642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282.642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97548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IX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165.276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14780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758.678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758.678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57.337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78378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337.794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13474,0%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13474,0%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39566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XII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290.559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290.559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77105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462.978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462.978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206.826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68469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XIV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157.016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157.016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08277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XV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557.852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557.852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1.101.806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72816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73529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931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1303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381191" y="400506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F3DA172-FB09-415B-AE4B-E4F6C3C4F3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241106"/>
              </p:ext>
            </p:extLst>
          </p:nvPr>
        </p:nvGraphicFramePr>
        <p:xfrm>
          <a:off x="628649" y="1871803"/>
          <a:ext cx="7886701" cy="1577338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688271138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349883393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4130537769"/>
                    </a:ext>
                  </a:extLst>
                </a:gridCol>
                <a:gridCol w="2869883">
                  <a:extLst>
                    <a:ext uri="{9D8B030D-6E8A-4147-A177-3AD203B41FA5}">
                      <a16:colId xmlns:a16="http://schemas.microsoft.com/office/drawing/2014/main" val="2661420628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3760069550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977526527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072824729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948988542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2577014761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854017822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845782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84307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3.147.697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3.434.910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287.213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2.663.346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63902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2.509.572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2.427.037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-82.535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1.786.605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9570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638.125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555.877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-82.248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123.564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06839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397.747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397.747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698.927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88251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397.747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397.747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698.927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72911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54.249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54.249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54.250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826507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54.249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54.249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54.250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548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2018 la Partida presenta un presupuesto aprobado de </a:t>
            </a:r>
            <a:r>
              <a:rPr lang="es-CL" sz="1600" b="1" dirty="0"/>
              <a:t>$41.761 millones</a:t>
            </a:r>
            <a:r>
              <a:rPr lang="es-CL" sz="1600" dirty="0"/>
              <a:t>, de los cuales cerca de un 50% se destina a gastos operacionales (personal y bienes y servicios de consumo), recursos que al octavo mes de 2018 registraron erogaciones del 76,1% y 49,6% respectivamente, ambos calculados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SEPTIEMBRE ascendió a </a:t>
            </a:r>
            <a:r>
              <a:rPr lang="es-CL" sz="1600" b="1" dirty="0"/>
              <a:t>$3.728 millones</a:t>
            </a:r>
            <a:r>
              <a:rPr lang="es-CL" sz="1600" dirty="0"/>
              <a:t>, es decir, un </a:t>
            </a:r>
            <a:r>
              <a:rPr lang="es-CL" sz="1600" b="1" dirty="0"/>
              <a:t>8,9%</a:t>
            </a:r>
            <a:r>
              <a:rPr lang="es-CL" sz="1600" dirty="0"/>
              <a:t> respecto de la ley inicial, gasto superior en 2,1 puntos porcentuales respecto a igual mes del año 2017.  Con ello, la ejecución acumulada ascendió a </a:t>
            </a:r>
            <a:r>
              <a:rPr lang="es-CL" sz="1600" b="1" dirty="0"/>
              <a:t>$31.043 millones</a:t>
            </a:r>
            <a:r>
              <a:rPr lang="es-CL" sz="1600" dirty="0"/>
              <a:t>, equivalente a un </a:t>
            </a:r>
            <a:r>
              <a:rPr lang="es-CL" sz="1600" b="1" dirty="0"/>
              <a:t>74,3%</a:t>
            </a:r>
            <a:r>
              <a:rPr lang="es-CL" sz="1600" dirty="0"/>
              <a:t> del presupuesto inicial. Dicha erogación es superior en 11,9 puntos porcentuales al registrado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55% del presupuesto vigente, se concentra en el Programa Administración de Bienes, que al mes de SEPTIEMBRE alcanzó niveles de ejecución del 75% calculados respecto al presupuesto vigente.  El programa Catastro es el que presentó la mayor erogación con un 77,5%, en contraposición al programa Regularización de la Propiedad Nacional que presentó el menor avance con un 55,8%.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Respecto a los aumentos y disminuciones al presupuesto inicial, la Partida presenta al mes de SEPTIEMBRE un aumento consolidado del </a:t>
            </a:r>
            <a:r>
              <a:rPr lang="es-CL" sz="1600" b="1" dirty="0"/>
              <a:t>$669 millones</a:t>
            </a:r>
            <a:r>
              <a:rPr lang="es-CL" sz="1600" dirty="0"/>
              <a:t>.  Lo que se traduce en incrementos en los subtítulos 23 Prestaciones de seguridad social y 34 servicio de la deuda, por $1.149 millones (bonificación por retiro) y $340 millones respectivamente.  Y una disminución en los subtítulos 21 gastos en personal, por $326 millones y 22 bienes y servicios de consumo, por $811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El incremento de </a:t>
            </a:r>
            <a:r>
              <a:rPr lang="es-CL" sz="1600" b="1" i="1" dirty="0"/>
              <a:t>$340 millones </a:t>
            </a:r>
            <a:r>
              <a:rPr lang="es-CL" sz="1600" dirty="0"/>
              <a:t>registrado en el </a:t>
            </a:r>
            <a:r>
              <a:rPr lang="es-CL" sz="1600" b="1" dirty="0"/>
              <a:t>servicio de la deuda </a:t>
            </a:r>
            <a:r>
              <a:rPr lang="es-CL" sz="1600" dirty="0"/>
              <a:t>afectó a todos los Programas: Subsecretaría de Bienes Nacionales ($181 millones); Regularización ($32 millones); Administración de Bienes ($74 millones); y, Catastro ($54 millones), destinados al pago de las obligaciones devengadas al 31 de diciembre de 2017 (deuda flotante), todos con sus respectivos decretos de modificación presupuestaria</a:t>
            </a:r>
            <a:r>
              <a:rPr lang="es-CL" sz="1600" b="1" i="1" dirty="0"/>
              <a:t>.</a:t>
            </a:r>
            <a:r>
              <a:rPr lang="es-CL" sz="1600" dirty="0"/>
              <a:t>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</p:spTree>
    <p:extLst>
      <p:ext uri="{BB962C8B-B14F-4D97-AF65-F5344CB8AC3E}">
        <p14:creationId xmlns:p14="http://schemas.microsoft.com/office/powerpoint/2010/main" val="3475712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8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11919D9-145A-4891-8301-ADF70DF3D9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48948"/>
              </p:ext>
            </p:extLst>
          </p:nvPr>
        </p:nvGraphicFramePr>
        <p:xfrm>
          <a:off x="628651" y="1724100"/>
          <a:ext cx="7886698" cy="2642345"/>
        </p:xfrm>
        <a:graphic>
          <a:graphicData uri="http://schemas.openxmlformats.org/drawingml/2006/table">
            <a:tbl>
              <a:tblPr/>
              <a:tblGrid>
                <a:gridCol w="775646">
                  <a:extLst>
                    <a:ext uri="{9D8B030D-6E8A-4147-A177-3AD203B41FA5}">
                      <a16:colId xmlns:a16="http://schemas.microsoft.com/office/drawing/2014/main" val="2861523107"/>
                    </a:ext>
                  </a:extLst>
                </a:gridCol>
                <a:gridCol w="2596098">
                  <a:extLst>
                    <a:ext uri="{9D8B030D-6E8A-4147-A177-3AD203B41FA5}">
                      <a16:colId xmlns:a16="http://schemas.microsoft.com/office/drawing/2014/main" val="278357610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2537548450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1988961735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3954723559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3675132106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2344118745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3717010252"/>
                    </a:ext>
                  </a:extLst>
                </a:gridCol>
              </a:tblGrid>
              <a:tr h="1851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443289"/>
                  </a:ext>
                </a:extLst>
              </a:tr>
              <a:tr h="2962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67706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41.761.113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42.430.374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669.261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31.042.813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25949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16.023.720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15.697.823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-325.897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11.939.794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69368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4.602.852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3.791.910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-810.942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1.880.361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42258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1.149.049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1.149.038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1.149.037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10445790,9%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63143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2.094.228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2.094.228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873.218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30088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5.099.613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5.099.608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3.829.779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989151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154.345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54872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466.514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784.209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317.695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277.369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08847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739.497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1122,2%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1122,2%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912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13.252.632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9.928.013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20241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340.673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339.673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340.673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34067,3%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920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2E2D0AB-78C2-4FF7-A068-1B25F94CD2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1791253"/>
            <a:ext cx="4068503" cy="2495622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3AAEAE1C-F304-4C4C-A656-9CD3288AE1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9961" y="1791253"/>
            <a:ext cx="4043675" cy="249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0DA69C0-79E6-4A2F-B612-4A7737D7E3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077653"/>
              </p:ext>
            </p:extLst>
          </p:nvPr>
        </p:nvGraphicFramePr>
        <p:xfrm>
          <a:off x="628650" y="1725244"/>
          <a:ext cx="7886699" cy="1415722"/>
        </p:xfrm>
        <a:graphic>
          <a:graphicData uri="http://schemas.openxmlformats.org/drawingml/2006/table">
            <a:tbl>
              <a:tblPr/>
              <a:tblGrid>
                <a:gridCol w="280865">
                  <a:extLst>
                    <a:ext uri="{9D8B030D-6E8A-4147-A177-3AD203B41FA5}">
                      <a16:colId xmlns:a16="http://schemas.microsoft.com/office/drawing/2014/main" val="817610832"/>
                    </a:ext>
                  </a:extLst>
                </a:gridCol>
                <a:gridCol w="280865">
                  <a:extLst>
                    <a:ext uri="{9D8B030D-6E8A-4147-A177-3AD203B41FA5}">
                      <a16:colId xmlns:a16="http://schemas.microsoft.com/office/drawing/2014/main" val="236291068"/>
                    </a:ext>
                  </a:extLst>
                </a:gridCol>
                <a:gridCol w="2943469">
                  <a:extLst>
                    <a:ext uri="{9D8B030D-6E8A-4147-A177-3AD203B41FA5}">
                      <a16:colId xmlns:a16="http://schemas.microsoft.com/office/drawing/2014/main" val="1011671883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684977094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1846878741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3867366167"/>
                    </a:ext>
                  </a:extLst>
                </a:gridCol>
                <a:gridCol w="752719">
                  <a:extLst>
                    <a:ext uri="{9D8B030D-6E8A-4147-A177-3AD203B41FA5}">
                      <a16:colId xmlns:a16="http://schemas.microsoft.com/office/drawing/2014/main" val="2690590903"/>
                    </a:ext>
                  </a:extLst>
                </a:gridCol>
                <a:gridCol w="685312">
                  <a:extLst>
                    <a:ext uri="{9D8B030D-6E8A-4147-A177-3AD203B41FA5}">
                      <a16:colId xmlns:a16="http://schemas.microsoft.com/office/drawing/2014/main" val="1866414711"/>
                    </a:ext>
                  </a:extLst>
                </a:gridCol>
                <a:gridCol w="685312">
                  <a:extLst>
                    <a:ext uri="{9D8B030D-6E8A-4147-A177-3AD203B41FA5}">
                      <a16:colId xmlns:a16="http://schemas.microsoft.com/office/drawing/2014/main" val="1200514453"/>
                    </a:ext>
                  </a:extLst>
                </a:gridCol>
              </a:tblGrid>
              <a:tr h="1862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999582"/>
                  </a:ext>
                </a:extLst>
              </a:tr>
              <a:tr h="2980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864016"/>
                  </a:ext>
                </a:extLst>
              </a:tr>
              <a:tr h="186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41.761.113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42.430.374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669.261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31.042.813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537764"/>
                  </a:ext>
                </a:extLst>
              </a:tr>
              <a:tr h="186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Subsecretaría de Bienes Nacionales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11.678.662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11.966.426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287.764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8.751.207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941072"/>
                  </a:ext>
                </a:extLst>
              </a:tr>
              <a:tr h="186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Regularización de la Propiedad Raíz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3.762.669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3.316.035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-446.634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1.851.581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829494"/>
                  </a:ext>
                </a:extLst>
              </a:tr>
              <a:tr h="186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Administración de Bienes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23.172.085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23.713.003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540.918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17.776.679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14509"/>
                  </a:ext>
                </a:extLst>
              </a:tr>
              <a:tr h="186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Catastro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3.147.697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3.434.910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287.213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2.663.346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866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386224" y="522920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0994045-FE43-4853-8BD0-5A5ED2653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898264"/>
              </p:ext>
            </p:extLst>
          </p:nvPr>
        </p:nvGraphicFramePr>
        <p:xfrm>
          <a:off x="628649" y="1993424"/>
          <a:ext cx="7886701" cy="2891786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165674590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42007089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1168680957"/>
                    </a:ext>
                  </a:extLst>
                </a:gridCol>
                <a:gridCol w="2869883">
                  <a:extLst>
                    <a:ext uri="{9D8B030D-6E8A-4147-A177-3AD203B41FA5}">
                      <a16:colId xmlns:a16="http://schemas.microsoft.com/office/drawing/2014/main" val="496325585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201046137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692310682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506817365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670713390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509748247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893027444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335579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682148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11.678.662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11.966.426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287.764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8.751.207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58717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8.612.876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8.450.613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-162.263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6.552.765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07064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2.595.817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2.384.161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-211.656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1.488.446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04107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450.596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450.585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251.900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2290000,0%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61947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450.596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450.585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251.900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2290000,0%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22810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41720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26503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466.514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498.057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31.543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277.369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91705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50.787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40.530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-10.257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50.700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569891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43.786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47.951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34.574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834690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17.204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68.420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51.216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6889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153.981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148.846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-5.135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144.674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199112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200.756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192.310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-8.446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37.043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81867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179.560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180.560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18056,0%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25951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179.560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180.560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18056,0%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576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386224" y="472514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C607B0D-5325-4253-96E9-5335DC6818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855178"/>
              </p:ext>
            </p:extLst>
          </p:nvPr>
        </p:nvGraphicFramePr>
        <p:xfrm>
          <a:off x="628650" y="1868116"/>
          <a:ext cx="7886700" cy="2407084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3372051729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2361428148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1628834808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1946927823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559243819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99831860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112119783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809700316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145296529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945817780"/>
                    </a:ext>
                  </a:extLst>
                </a:gridCol>
              </a:tblGrid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691316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87077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3.762.669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3.316.035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-446.634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1.851.581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78497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1.483.091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1.452.454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-30.637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1.094.267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18894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1.182.780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632.068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-550.712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186.439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847826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102.828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102.828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51.641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837439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102.828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102.828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51.641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976381"/>
                  </a:ext>
                </a:extLst>
              </a:tr>
              <a:tr h="1725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401.975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541545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401.975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51232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401.975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90392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154.345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733733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154.345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85.072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965344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164318"/>
                  </a:ext>
                </a:extLst>
              </a:tr>
              <a:tr h="164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005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558924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15F6AC6-939C-4891-80F4-F57013FEE4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163959"/>
              </p:ext>
            </p:extLst>
          </p:nvPr>
        </p:nvGraphicFramePr>
        <p:xfrm>
          <a:off x="628650" y="1843062"/>
          <a:ext cx="7886700" cy="3602169"/>
        </p:xfrm>
        <a:graphic>
          <a:graphicData uri="http://schemas.openxmlformats.org/drawingml/2006/table">
            <a:tbl>
              <a:tblPr/>
              <a:tblGrid>
                <a:gridCol w="273844">
                  <a:extLst>
                    <a:ext uri="{9D8B030D-6E8A-4147-A177-3AD203B41FA5}">
                      <a16:colId xmlns:a16="http://schemas.microsoft.com/office/drawing/2014/main" val="228256559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137757602"/>
                    </a:ext>
                  </a:extLst>
                </a:gridCol>
                <a:gridCol w="273844">
                  <a:extLst>
                    <a:ext uri="{9D8B030D-6E8A-4147-A177-3AD203B41FA5}">
                      <a16:colId xmlns:a16="http://schemas.microsoft.com/office/drawing/2014/main" val="675080342"/>
                    </a:ext>
                  </a:extLst>
                </a:gridCol>
                <a:gridCol w="2869882">
                  <a:extLst>
                    <a:ext uri="{9D8B030D-6E8A-4147-A177-3AD203B41FA5}">
                      <a16:colId xmlns:a16="http://schemas.microsoft.com/office/drawing/2014/main" val="1071029653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1182680667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816465339"/>
                    </a:ext>
                  </a:extLst>
                </a:gridCol>
                <a:gridCol w="733901">
                  <a:extLst>
                    <a:ext uri="{9D8B030D-6E8A-4147-A177-3AD203B41FA5}">
                      <a16:colId xmlns:a16="http://schemas.microsoft.com/office/drawing/2014/main" val="2629861667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1775795071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1587751737"/>
                    </a:ext>
                  </a:extLst>
                </a:gridCol>
                <a:gridCol w="668179">
                  <a:extLst>
                    <a:ext uri="{9D8B030D-6E8A-4147-A177-3AD203B41FA5}">
                      <a16:colId xmlns:a16="http://schemas.microsoft.com/office/drawing/2014/main" val="870092700"/>
                    </a:ext>
                  </a:extLst>
                </a:gridCol>
              </a:tblGrid>
              <a:tr h="1692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805287"/>
                  </a:ext>
                </a:extLst>
              </a:tr>
              <a:tr h="2708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449694"/>
                  </a:ext>
                </a:extLst>
              </a:tr>
              <a:tr h="1692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23.172.085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23.713.003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540.918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17.776.679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263721"/>
                  </a:ext>
                </a:extLst>
              </a:tr>
              <a:tr h="169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3.418.181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3.367.719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-50.462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2.506.157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193729"/>
                  </a:ext>
                </a:extLst>
              </a:tr>
              <a:tr h="169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186.130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33.674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81.912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445162"/>
                  </a:ext>
                </a:extLst>
              </a:tr>
              <a:tr h="169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146.569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662951"/>
                  </a:ext>
                </a:extLst>
              </a:tr>
              <a:tr h="169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197.878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146.569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134433"/>
                  </a:ext>
                </a:extLst>
              </a:tr>
              <a:tr h="169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1.152.076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1.152.076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471.243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465793"/>
                  </a:ext>
                </a:extLst>
              </a:tr>
              <a:tr h="169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1.152.076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1.152.076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471.243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658436"/>
                  </a:ext>
                </a:extLst>
              </a:tr>
              <a:tr h="169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y Normalización de Inmuebles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164.658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164.658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94.446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137778"/>
                  </a:ext>
                </a:extLst>
              </a:tr>
              <a:tr h="136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Normalización de la Cartera de Postulaciones a Propiedad Fiscal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245.098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245.098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126.733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862329"/>
                  </a:ext>
                </a:extLst>
              </a:tr>
              <a:tr h="1483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Propiedad Fiscal en relación a los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569.926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196.903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785344"/>
                  </a:ext>
                </a:extLst>
              </a:tr>
              <a:tr h="169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86.833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86.833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49.496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800567"/>
                  </a:ext>
                </a:extLst>
              </a:tr>
              <a:tr h="169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017535"/>
                  </a:ext>
                </a:extLst>
              </a:tr>
              <a:tr h="169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85.561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85.561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762283"/>
                  </a:ext>
                </a:extLst>
              </a:tr>
              <a:tr h="169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5.097.169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5.097.169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3.829.612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046645"/>
                  </a:ext>
                </a:extLst>
              </a:tr>
              <a:tr h="169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5.097.169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5.097.169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3.829.612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456987"/>
                  </a:ext>
                </a:extLst>
              </a:tr>
              <a:tr h="169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550892"/>
                  </a:ext>
                </a:extLst>
              </a:tr>
              <a:tr h="169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286.152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856437"/>
                  </a:ext>
                </a:extLst>
              </a:tr>
              <a:tr h="169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739.497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1122,2%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1122,2%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540478"/>
                  </a:ext>
                </a:extLst>
              </a:tr>
              <a:tr h="1692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65.897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739.497</a:t>
                      </a:r>
                    </a:p>
                  </a:txBody>
                  <a:tcPr marL="8215" marR="8215" marT="821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1122,2%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1122,2%</a:t>
                      </a:r>
                    </a:p>
                  </a:txBody>
                  <a:tcPr marL="8215" marR="8215" marT="821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553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3096</TotalTime>
  <Words>2080</Words>
  <Application>Microsoft Office PowerPoint</Application>
  <PresentationFormat>Presentación en pantalla (4:3)</PresentationFormat>
  <Paragraphs>1003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SEPTIEMBRE DE 2018 PARTIDA 01:  MINISTERIO DE BIENES NACIONALES</vt:lpstr>
      <vt:lpstr>EJECUCIÓN ACUMULADA DE GASTOS A SEPTIEMBRE DE 2018  PARTIDA 14 MINISTERIO DE BIENES NACIONALES</vt:lpstr>
      <vt:lpstr>EJECUCIÓN ACUMULADA DE GASTOS A SEPTIEMBRE DE 2018  PARTIDA 14 MINISTERIO DE BIENES NACIONALES</vt:lpstr>
      <vt:lpstr>EJECUCIÓN ACUMULADA DE GASTOS A SEPTIEMBRE DE 2018  PARTIDA 14 MINISTERIO DE BIENES NACIONALES</vt:lpstr>
      <vt:lpstr>Presentación de PowerPoint</vt:lpstr>
      <vt:lpstr>EJECUCIÓN ACUMULADA DE GASTOS A SEPTIEMBRE DE 2018  PARTIDA 14 RESUMEN POR CAPÍTULOS</vt:lpstr>
      <vt:lpstr>EJECUCIÓN ACUMULADA DE GASTOS A SEPTIEMBRE DE 2018  PARTIDA 14. CAPÍTULO 01. PROGRAMA 01: SUBSECRETARÍA DE BIENES NACIONALES </vt:lpstr>
      <vt:lpstr>EJECUCIÓN ACUMULADA DE GASTOS A SEPTIEMBRE DE 2018  PARTIDA 14. CAPÍTULO 01. PROGRAMA 03: REGULARIZACIÓN DE LA PROPIEDAD RAÍZ</vt:lpstr>
      <vt:lpstr>EJECUCIÓN ACUMULADA DE GASTOS A SEPTIEMBRE DE 2018  PARTIDA 14. CAPÍTULO 01. PROGRAMA 04: ADMINISTRACIÓN DE BIENES</vt:lpstr>
      <vt:lpstr>EJECUCIÓN ACUMULADA DE GASTOS A SEPTIEMBRE DE 2018  PARTIDA 14. CAPÍTULO 01. PROGRAMA 04: ADMINISTRACIÓN DE BIENES</vt:lpstr>
      <vt:lpstr>EJECUCIÓN ACUMULADA DE GASTOS A SEPTIEMBRE DE 2018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190</cp:revision>
  <cp:lastPrinted>2018-06-11T15:48:09Z</cp:lastPrinted>
  <dcterms:created xsi:type="dcterms:W3CDTF">2016-06-23T13:38:47Z</dcterms:created>
  <dcterms:modified xsi:type="dcterms:W3CDTF">2019-01-15T14:38:18Z</dcterms:modified>
</cp:coreProperties>
</file>