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</p:sldMasterIdLst>
  <p:notesMasterIdLst>
    <p:notesMasterId r:id="rId43"/>
  </p:notesMasterIdLst>
  <p:sldIdLst>
    <p:sldId id="257" r:id="rId17"/>
    <p:sldId id="258" r:id="rId18"/>
    <p:sldId id="281" r:id="rId19"/>
    <p:sldId id="282" r:id="rId20"/>
    <p:sldId id="280" r:id="rId21"/>
    <p:sldId id="259" r:id="rId22"/>
    <p:sldId id="260" r:id="rId23"/>
    <p:sldId id="261" r:id="rId24"/>
    <p:sldId id="283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5" autoAdjust="0"/>
    <p:restoredTop sz="94660"/>
  </p:normalViewPr>
  <p:slideViewPr>
    <p:cSldViewPr>
      <p:cViewPr>
        <p:scale>
          <a:sx n="90" d="100"/>
          <a:sy n="90" d="100"/>
        </p:scale>
        <p:origin x="-131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theme" Target="theme/theme1.xml"/><Relationship Id="rId20" Type="http://schemas.openxmlformats.org/officeDocument/2006/relationships/slide" Target="slides/slide4.xml"/><Relationship Id="rId41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14-01-2019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81" name="Picture 5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68" y="-109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32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34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71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6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39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41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44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6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12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13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22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7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84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0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89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22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41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24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7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97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9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44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1.xls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r>
              <a:rPr lang="es-CL" sz="2000" b="1" dirty="0" smtClean="0">
                <a:latin typeface="+mn-lt"/>
              </a:rPr>
              <a:t/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AL MES DE SEPTIEMBRE DE 2018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PARTIDA 13: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MINISTERIO DE AGRICULTURA</a:t>
            </a:r>
            <a:endParaRPr lang="es-CL" sz="20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prstClr val="black"/>
                </a:solidFill>
              </a:rPr>
              <a:t>Valparaíso, </a:t>
            </a:r>
            <a:r>
              <a:rPr lang="es-CL" sz="1200" dirty="0" smtClean="0">
                <a:solidFill>
                  <a:prstClr val="black"/>
                </a:solidFill>
              </a:rPr>
              <a:t>noviembre 2018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1848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764704"/>
            <a:ext cx="626170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648051"/>
            <a:ext cx="715551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700808"/>
            <a:ext cx="715551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23528" y="71947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02: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INVESTIGACIÓN E INNOVACIÓN TECNOLÓGICA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SILVOAGROPECUARIA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742959"/>
              </p:ext>
            </p:extLst>
          </p:nvPr>
        </p:nvGraphicFramePr>
        <p:xfrm>
          <a:off x="323528" y="2057003"/>
          <a:ext cx="828092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7" name="Hoja de cálculo" r:id="rId3" imgW="7562985" imgH="2524035" progId="Excel.Sheet.8">
                  <p:embed/>
                </p:oleObj>
              </mc:Choice>
              <mc:Fallback>
                <p:oleObj name="Hoja de cálculo" r:id="rId3" imgW="7562985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057003"/>
                        <a:ext cx="8280920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792067"/>
            <a:ext cx="7174429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1100" y="1470978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77130" y="68932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02.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OFICINA DE ESTUDIOS Y POLÍTICAS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798652"/>
              </p:ext>
            </p:extLst>
          </p:nvPr>
        </p:nvGraphicFramePr>
        <p:xfrm>
          <a:off x="351100" y="1800969"/>
          <a:ext cx="8325356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1" name="Hoja de cálculo" r:id="rId3" imgW="8020185" imgH="2924085" progId="Excel.Sheet.8">
                  <p:embed/>
                </p:oleObj>
              </mc:Choice>
              <mc:Fallback>
                <p:oleObj name="Hoja de cálculo" r:id="rId3" imgW="80201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100" y="1800969"/>
                        <a:ext cx="8325356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381328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150982"/>
              </p:ext>
            </p:extLst>
          </p:nvPr>
        </p:nvGraphicFramePr>
        <p:xfrm>
          <a:off x="395536" y="1572581"/>
          <a:ext cx="8208912" cy="4736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5" name="Hoja de cálculo" r:id="rId3" imgW="7858057" imgH="5352960" progId="Excel.Sheet.8">
                  <p:embed/>
                </p:oleObj>
              </mc:Choice>
              <mc:Fallback>
                <p:oleObj name="Hoja de cálculo" r:id="rId3" imgW="7858057" imgH="53529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572581"/>
                        <a:ext cx="8208912" cy="4736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692159"/>
              </p:ext>
            </p:extLst>
          </p:nvPr>
        </p:nvGraphicFramePr>
        <p:xfrm>
          <a:off x="395536" y="1664171"/>
          <a:ext cx="8208912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Hoja de cálculo" r:id="rId3" imgW="7858057" imgH="4429125" progId="Excel.Sheet.8">
                  <p:embed/>
                </p:oleObj>
              </mc:Choice>
              <mc:Fallback>
                <p:oleObj name="Hoja de cálculo" r:id="rId3" imgW="7858057" imgH="44291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64171"/>
                        <a:ext cx="8208912" cy="442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853905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SERVICIO AGRÍCOLA Y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976606"/>
              </p:ext>
            </p:extLst>
          </p:nvPr>
        </p:nvGraphicFramePr>
        <p:xfrm>
          <a:off x="395536" y="1628800"/>
          <a:ext cx="8208912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4" name="Hoja de cálculo" r:id="rId3" imgW="7858057" imgH="3981360" progId="Excel.Sheet.8">
                  <p:embed/>
                </p:oleObj>
              </mc:Choice>
              <mc:Fallback>
                <p:oleObj name="Hoja de cálculo" r:id="rId3" imgW="7858057" imgH="39813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08912" cy="398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855963"/>
            <a:ext cx="751489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56792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INSPECCIONES EXPORTACIONES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SILVOAGROPECUARIAS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595317"/>
              </p:ext>
            </p:extLst>
          </p:nvPr>
        </p:nvGraphicFramePr>
        <p:xfrm>
          <a:off x="467544" y="1916832"/>
          <a:ext cx="8136904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0" name="Hoja de cálculo" r:id="rId3" imgW="7858057" imgH="1847940" progId="Excel.Sheet.8">
                  <p:embed/>
                </p:oleObj>
              </mc:Choice>
              <mc:Fallback>
                <p:oleObj name="Hoja de cálculo" r:id="rId3" imgW="7858057" imgH="18479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8136904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04035"/>
            <a:ext cx="713758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DESARROLLO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934836"/>
              </p:ext>
            </p:extLst>
          </p:nvPr>
        </p:nvGraphicFramePr>
        <p:xfrm>
          <a:off x="395536" y="1674862"/>
          <a:ext cx="8208912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3" name="Hoja de cálculo" r:id="rId3" imgW="7858057" imgH="2762340" progId="Excel.Sheet.8">
                  <p:embed/>
                </p:oleObj>
              </mc:Choice>
              <mc:Fallback>
                <p:oleObj name="Hoja de cálculo" r:id="rId3" imgW="7858057" imgH="2762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74862"/>
                        <a:ext cx="8208912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071987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VIGILANCIA Y CONTROL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SILVOAGRÍCOLA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15623"/>
              </p:ext>
            </p:extLst>
          </p:nvPr>
        </p:nvGraphicFramePr>
        <p:xfrm>
          <a:off x="395536" y="1700808"/>
          <a:ext cx="828092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8" name="Hoja de cálculo" r:id="rId3" imgW="7858057" imgH="2305140" progId="Excel.Sheet.8">
                  <p:embed/>
                </p:oleObj>
              </mc:Choice>
              <mc:Fallback>
                <p:oleObj name="Hoja de cálculo" r:id="rId3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280920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742" y="4221088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07: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CONTROLES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FRONTERIZOS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725991"/>
              </p:ext>
            </p:extLst>
          </p:nvPr>
        </p:nvGraphicFramePr>
        <p:xfrm>
          <a:off x="395536" y="1700808"/>
          <a:ext cx="828092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2" name="Hoja de cálculo" r:id="rId3" imgW="7858057" imgH="2457450" progId="Excel.Sheet.8">
                  <p:embed/>
                </p:oleObj>
              </mc:Choice>
              <mc:Fallback>
                <p:oleObj name="Hoja de cálculo" r:id="rId3" imgW="7858057" imgH="2457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280920" cy="245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864075"/>
            <a:ext cx="734481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49757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08: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GESTIÓN Y CONSERVACIÓN DE RECURSOS NATURALES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RENOVABLES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887895"/>
              </p:ext>
            </p:extLst>
          </p:nvPr>
        </p:nvGraphicFramePr>
        <p:xfrm>
          <a:off x="395536" y="1844824"/>
          <a:ext cx="8208912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6" name="Hoja de cálculo" r:id="rId3" imgW="7858057" imgH="2933790" progId="Excel.Sheet.8">
                  <p:embed/>
                </p:oleObj>
              </mc:Choice>
              <mc:Fallback>
                <p:oleObj name="Hoja de cálculo" r:id="rId3" imgW="7858057" imgH="29337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844824"/>
                        <a:ext cx="8208912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4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La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ejecución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del Ministerio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, acumulada al mes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de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septiembre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fue de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$448.033 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millones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, es decir, un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72%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respecto de la ley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vigente.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400" dirty="0" smtClean="0">
                <a:solidFill>
                  <a:prstClr val="black"/>
                </a:solidFill>
                <a:ea typeface="+mn-ea"/>
                <a:cs typeface="+mn-cs"/>
              </a:rPr>
              <a:t>Respecto a las Iniciativas de Inversión, con recursos aprobados por $5.996 se observó un </a:t>
            </a:r>
            <a:r>
              <a:rPr lang="es-MX" sz="1400" dirty="0" smtClean="0">
                <a:solidFill>
                  <a:prstClr val="black"/>
                </a:solidFill>
                <a:ea typeface="+mn-ea"/>
                <a:cs typeface="+mn-cs"/>
              </a:rPr>
              <a:t>35% </a:t>
            </a:r>
            <a:r>
              <a:rPr lang="es-MX" sz="1400" dirty="0" smtClean="0">
                <a:solidFill>
                  <a:prstClr val="black"/>
                </a:solidFill>
                <a:ea typeface="+mn-ea"/>
                <a:cs typeface="+mn-cs"/>
              </a:rPr>
              <a:t>de avance presupuestario 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4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 smtClean="0">
                <a:solidFill>
                  <a:prstClr val="black"/>
                </a:solidFill>
              </a:rPr>
              <a:t>El </a:t>
            </a:r>
            <a:r>
              <a:rPr lang="es-CL" sz="1400" b="1" dirty="0">
                <a:solidFill>
                  <a:prstClr val="black"/>
                </a:solidFill>
              </a:rPr>
              <a:t>INDAP</a:t>
            </a:r>
            <a:r>
              <a:rPr lang="es-CL" sz="1400" dirty="0">
                <a:solidFill>
                  <a:prstClr val="black"/>
                </a:solidFill>
              </a:rPr>
              <a:t>, que concentra </a:t>
            </a:r>
            <a:r>
              <a:rPr lang="es-CL" sz="1400" dirty="0" smtClean="0">
                <a:solidFill>
                  <a:prstClr val="black"/>
                </a:solidFill>
              </a:rPr>
              <a:t>la mayor parte </a:t>
            </a:r>
            <a:r>
              <a:rPr lang="es-CL" sz="1400" dirty="0">
                <a:solidFill>
                  <a:prstClr val="black"/>
                </a:solidFill>
              </a:rPr>
              <a:t>de los recursos ministeriales, presentó </a:t>
            </a:r>
            <a:r>
              <a:rPr lang="es-CL" sz="1400" dirty="0" smtClean="0">
                <a:solidFill>
                  <a:prstClr val="black"/>
                </a:solidFill>
              </a:rPr>
              <a:t>un gasto de </a:t>
            </a:r>
            <a:r>
              <a:rPr lang="es-CL" sz="1400" dirty="0" smtClean="0">
                <a:solidFill>
                  <a:prstClr val="black"/>
                </a:solidFill>
              </a:rPr>
              <a:t>$210.225 </a:t>
            </a:r>
            <a:r>
              <a:rPr lang="es-CL" sz="1400" dirty="0" smtClean="0">
                <a:solidFill>
                  <a:prstClr val="black"/>
                </a:solidFill>
              </a:rPr>
              <a:t>millones, que equivale a un </a:t>
            </a:r>
            <a:r>
              <a:rPr lang="es-CL" sz="1400" dirty="0" smtClean="0">
                <a:solidFill>
                  <a:prstClr val="black"/>
                </a:solidFill>
              </a:rPr>
              <a:t>74% </a:t>
            </a:r>
            <a:r>
              <a:rPr lang="es-CL" sz="1400" dirty="0" smtClean="0">
                <a:solidFill>
                  <a:prstClr val="black"/>
                </a:solidFill>
              </a:rPr>
              <a:t>de avance presupuestario.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 smtClean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 smtClean="0">
                <a:solidFill>
                  <a:prstClr val="black"/>
                </a:solidFill>
              </a:rPr>
              <a:t>Respecto </a:t>
            </a:r>
            <a:r>
              <a:rPr lang="es-CL" sz="1400" dirty="0">
                <a:solidFill>
                  <a:prstClr val="black"/>
                </a:solidFill>
              </a:rPr>
              <a:t>a la deuda flotante, correspondiente a los recursos para cancelar obligaciones contraídas en el ejercicio presupuestario anterior, </a:t>
            </a:r>
            <a:r>
              <a:rPr lang="es-CL" sz="1400" dirty="0" smtClean="0">
                <a:solidFill>
                  <a:prstClr val="black"/>
                </a:solidFill>
              </a:rPr>
              <a:t>se han incluido recursos adicionales por $16.135 millones.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400" dirty="0" smtClean="0">
                <a:solidFill>
                  <a:prstClr val="black"/>
                </a:solidFill>
              </a:rPr>
              <a:t>En </a:t>
            </a:r>
            <a:r>
              <a:rPr lang="es-MX" sz="1400" dirty="0">
                <a:solidFill>
                  <a:prstClr val="black"/>
                </a:solidFill>
              </a:rPr>
              <a:t>cuanto a las </a:t>
            </a:r>
            <a:r>
              <a:rPr lang="es-MX" sz="1400" b="1" dirty="0">
                <a:solidFill>
                  <a:prstClr val="black"/>
                </a:solidFill>
              </a:rPr>
              <a:t>modificaciones presupuestaria</a:t>
            </a:r>
            <a:r>
              <a:rPr lang="es-MX" sz="1400" dirty="0">
                <a:solidFill>
                  <a:prstClr val="black"/>
                </a:solidFill>
              </a:rPr>
              <a:t>, </a:t>
            </a:r>
            <a:r>
              <a:rPr lang="es-MX" sz="1400" dirty="0" smtClean="0">
                <a:solidFill>
                  <a:prstClr val="black"/>
                </a:solidFill>
              </a:rPr>
              <a:t>se destacan los aumentos en el Programa 01 de la Corporación Nacional Forestal, por </a:t>
            </a:r>
            <a:r>
              <a:rPr lang="es-MX" sz="1400" dirty="0" smtClean="0">
                <a:solidFill>
                  <a:prstClr val="black"/>
                </a:solidFill>
              </a:rPr>
              <a:t>$15.264 </a:t>
            </a:r>
            <a:r>
              <a:rPr lang="es-MX" sz="1400" dirty="0" smtClean="0">
                <a:solidFill>
                  <a:prstClr val="black"/>
                </a:solidFill>
              </a:rPr>
              <a:t>millones, en el Programa 01 del Servicio Agrícola y ganadero por $6.129 millones, y en el Instituto de Desarrollo Agropecuario, por $4.539 millones. Se observa además, una disminución en la disponibilidad de recursos para la Oficina de Estudios y Políticas Agrarias por $203 millones.</a:t>
            </a:r>
            <a:endParaRPr lang="es-CL" sz="1600" dirty="0" smtClean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algn="just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3783955"/>
            <a:ext cx="729786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9"/>
            <a:ext cx="77136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09: 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LABORATORIOS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815960"/>
              </p:ext>
            </p:extLst>
          </p:nvPr>
        </p:nvGraphicFramePr>
        <p:xfrm>
          <a:off x="395536" y="1644774"/>
          <a:ext cx="828092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0" name="Hoja de cálculo" r:id="rId3" imgW="7858057" imgH="2000250" progId="Excel.Sheet.8">
                  <p:embed/>
                </p:oleObj>
              </mc:Choice>
              <mc:Fallback>
                <p:oleObj name="Hoja de cálculo" r:id="rId3" imgW="7858057" imgH="20002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44774"/>
                        <a:ext cx="8280920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080099"/>
            <a:ext cx="735361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CORPORACIÓN NACIONAL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700323"/>
              </p:ext>
            </p:extLst>
          </p:nvPr>
        </p:nvGraphicFramePr>
        <p:xfrm>
          <a:off x="395536" y="1628800"/>
          <a:ext cx="8280920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4" name="Hoja de cálculo" r:id="rId3" imgW="7858057" imgH="3371850" progId="Excel.Sheet.8">
                  <p:embed/>
                </p:oleObj>
              </mc:Choice>
              <mc:Fallback>
                <p:oleObj name="Hoja de cálculo" r:id="rId3" imgW="7858057" imgH="33718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80920" cy="337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09120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03: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MANEJO DEL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FUEGO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468865"/>
              </p:ext>
            </p:extLst>
          </p:nvPr>
        </p:nvGraphicFramePr>
        <p:xfrm>
          <a:off x="395536" y="1674862"/>
          <a:ext cx="8208912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8" name="Hoja de cálculo" r:id="rId3" imgW="7858057" imgH="2762340" progId="Excel.Sheet.8">
                  <p:embed/>
                </p:oleObj>
              </mc:Choice>
              <mc:Fallback>
                <p:oleObj name="Hoja de cálculo" r:id="rId3" imgW="7858057" imgH="2762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74862"/>
                        <a:ext cx="8208912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08009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ÁREAS SILVESTRES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PROTEGIDAS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015710"/>
              </p:ext>
            </p:extLst>
          </p:nvPr>
        </p:nvGraphicFramePr>
        <p:xfrm>
          <a:off x="395536" y="1628800"/>
          <a:ext cx="8280920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2" name="Hoja de cálculo" r:id="rId3" imgW="7858057" imgH="3371850" progId="Excel.Sheet.8">
                  <p:embed/>
                </p:oleObj>
              </mc:Choice>
              <mc:Fallback>
                <p:oleObj name="Hoja de cálculo" r:id="rId3" imgW="7858057" imgH="33718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80920" cy="337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36001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GESTIÓN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840372"/>
              </p:ext>
            </p:extLst>
          </p:nvPr>
        </p:nvGraphicFramePr>
        <p:xfrm>
          <a:off x="395536" y="1683246"/>
          <a:ext cx="8208912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7" name="Hoja de cálculo" r:id="rId3" imgW="7858057" imgH="2609760" progId="Excel.Sheet.8">
                  <p:embed/>
                </p:oleObj>
              </mc:Choice>
              <mc:Fallback>
                <p:oleObj name="Hoja de cálculo" r:id="rId3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83246"/>
                        <a:ext cx="8208912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284984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 DE ARBORIZACIÓN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URBANA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633857"/>
              </p:ext>
            </p:extLst>
          </p:nvPr>
        </p:nvGraphicFramePr>
        <p:xfrm>
          <a:off x="395536" y="1628800"/>
          <a:ext cx="8280920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0" name="Hoja de cálculo" r:id="rId3" imgW="7858057" imgH="1552485" progId="Excel.Sheet.8">
                  <p:embed/>
                </p:oleObj>
              </mc:Choice>
              <mc:Fallback>
                <p:oleObj name="Hoja de cálculo" r:id="rId3" imgW="7858057" imgH="15524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80920" cy="155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37624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50043"/>
            <a:ext cx="7488832" cy="3067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67544" y="620712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06.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COMISIÓN NACIONAL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RIEGO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571968"/>
              </p:ext>
            </p:extLst>
          </p:nvPr>
        </p:nvGraphicFramePr>
        <p:xfrm>
          <a:off x="467544" y="1565870"/>
          <a:ext cx="8208912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5" name="Hoja de cálculo" r:id="rId3" imgW="7858057" imgH="4743450" progId="Excel.Sheet.8">
                  <p:embed/>
                </p:oleObj>
              </mc:Choice>
              <mc:Fallback>
                <p:oleObj name="Hoja de cálculo" r:id="rId3" imgW="7858057" imgH="4743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65870"/>
                        <a:ext cx="8208912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SEPTIEMBRE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transferencias corrientes del INDAP, se informa lo que sigue: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118437"/>
              </p:ext>
            </p:extLst>
          </p:nvPr>
        </p:nvGraphicFramePr>
        <p:xfrm>
          <a:off x="1847850" y="2330177"/>
          <a:ext cx="544830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Hoja de cálculo" r:id="rId3" imgW="5448300" imgH="2466885" progId="Excel.Sheet.12">
                  <p:embed/>
                </p:oleObj>
              </mc:Choice>
              <mc:Fallback>
                <p:oleObj name="Hoja de cálculo" r:id="rId3" imgW="5448300" imgH="24668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7850" y="2330177"/>
                        <a:ext cx="5448300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5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transferencias de capital del INDAP, se informa lo que sigue: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270626"/>
              </p:ext>
            </p:extLst>
          </p:nvPr>
        </p:nvGraphicFramePr>
        <p:xfrm>
          <a:off x="1847850" y="2420888"/>
          <a:ext cx="544830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Hoja de cálculo" r:id="rId3" imgW="5448300" imgH="1838235" progId="Excel.Sheet.12">
                  <p:embed/>
                </p:oleObj>
              </mc:Choice>
              <mc:Fallback>
                <p:oleObj name="Hoja de cálculo" r:id="rId3" imgW="5448300" imgH="18382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7850" y="2420888"/>
                        <a:ext cx="544830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31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2017 – 2018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SEPTIEMBRE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78596"/>
            <a:ext cx="4010719" cy="238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61" y="1978596"/>
            <a:ext cx="4010719" cy="238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2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504035"/>
            <a:ext cx="7758063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461492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500544"/>
              </p:ext>
            </p:extLst>
          </p:nvPr>
        </p:nvGraphicFramePr>
        <p:xfrm>
          <a:off x="467544" y="1844824"/>
          <a:ext cx="8208912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6" name="Hoja de cálculo" r:id="rId3" imgW="7410585" imgH="2581185" progId="Excel.Sheet.8">
                  <p:embed/>
                </p:oleObj>
              </mc:Choice>
              <mc:Fallback>
                <p:oleObj name="Hoja de cálculo" r:id="rId3" imgW="7410585" imgH="25811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44824"/>
                        <a:ext cx="8208912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611560" y="5224115"/>
            <a:ext cx="7521792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9372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616054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594534"/>
              </p:ext>
            </p:extLst>
          </p:nvPr>
        </p:nvGraphicFramePr>
        <p:xfrm>
          <a:off x="395535" y="1628800"/>
          <a:ext cx="8280921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Hoja de cálculo" r:id="rId4" imgW="9048885" imgH="3505290" progId="Excel.Sheet.8">
                  <p:embed/>
                </p:oleObj>
              </mc:Choice>
              <mc:Fallback>
                <p:oleObj name="Hoja de cálculo" r:id="rId4" imgW="9048885" imgH="35052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5" y="1628800"/>
                        <a:ext cx="8280921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725144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533500"/>
            <a:ext cx="764164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SUBSECRETARÍA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530272"/>
              </p:ext>
            </p:extLst>
          </p:nvPr>
        </p:nvGraphicFramePr>
        <p:xfrm>
          <a:off x="395536" y="1881361"/>
          <a:ext cx="8208911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name="Hoja de cálculo" r:id="rId3" imgW="7762943" imgH="2771775" progId="Excel.Sheet.8">
                  <p:embed/>
                </p:oleObj>
              </mc:Choice>
              <mc:Fallback>
                <p:oleObj name="Hoja de cálculo" r:id="rId3" imgW="7762943" imgH="27717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881361"/>
                        <a:ext cx="8208911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440139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SUBSECRETARÍA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249330"/>
              </p:ext>
            </p:extLst>
          </p:nvPr>
        </p:nvGraphicFramePr>
        <p:xfrm>
          <a:off x="395536" y="1706091"/>
          <a:ext cx="8280919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0" name="Hoja de cálculo" r:id="rId3" imgW="7762943" imgH="3667035" progId="Excel.Sheet.8">
                  <p:embed/>
                </p:oleObj>
              </mc:Choice>
              <mc:Fallback>
                <p:oleObj name="Hoja de cálculo" r:id="rId3" imgW="7762943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6091"/>
                        <a:ext cx="8280919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8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919</Words>
  <Application>Microsoft Office PowerPoint</Application>
  <PresentationFormat>Presentación en pantalla (4:3)</PresentationFormat>
  <Paragraphs>128</Paragraphs>
  <Slides>26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16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26</vt:i4>
      </vt:variant>
    </vt:vector>
  </HeadingPairs>
  <TitlesOfParts>
    <vt:vector size="45" baseType="lpstr">
      <vt:lpstr>1_Tema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Hoja de cálculo</vt:lpstr>
      <vt:lpstr>Hoja de cálculo de Microsoft Excel 97-2003</vt:lpstr>
      <vt:lpstr>Hoja de cálculo de Microsoft Excel</vt:lpstr>
      <vt:lpstr>EJECUCIÓN ACUMULADA DE GASTOS PRESUPUESTARIOS AL MES DE SEPTIEMBRE DE 2018 PARTIDA 13: MINISTERIO DE AGRICULTURA</vt:lpstr>
      <vt:lpstr>EJECUCIÓN ACUMULADA DE GASTOS A SEPTIEMBRE DE 2018  PARTIDA 13 MINISTERIO DE AGRICULTURA</vt:lpstr>
      <vt:lpstr>Ejecución Presupuestaria de Gastos Acumulada al Mes de SEPTIEMBRE de 2018  Ministerio de Agricultura</vt:lpstr>
      <vt:lpstr>Presentación de PowerPoint</vt:lpstr>
      <vt:lpstr>Presentación de PowerPoint</vt:lpstr>
      <vt:lpstr>EJECUCIÓN ACUMULADA DE GASTOS A SEPTIEMBRE DE 2018  PARTIDA 13 MINISTERIO DE AGRICULTURA</vt:lpstr>
      <vt:lpstr>EJECUCIÓN ACUMULADA DE GASTOS A SEPTIEMBRE DE 2018  PARTIDA 13 RESUMEN POR CAPÍTULOS</vt:lpstr>
      <vt:lpstr>EJECUCIÓN ACUMULADA DE GASTOS A SEPTIEMBRE DE 2018  PARTIDA 13. CAPÍTULO 01. PROGRAMA 01:  SUBSECRETARÍA DE AGRICULTURA</vt:lpstr>
      <vt:lpstr>EJECUCIÓN ACUMULADA DE GASTOS A SEPTIEMBRE DE 2018  PARTIDA 13. CAPÍTULO 01. PROGRAMA 01:  SUBSECRETARÍA DE AGRICULTURA</vt:lpstr>
      <vt:lpstr>EJECUCIÓN ACUMULADA DE GASTOS A SEPTIEMBRE DE 2018  PARTIDA 13. CAPÍTULO 01. PROGRAMA 02:  INVESTIGACIÓN E INNOVACIÓN TECNOLÓGICA SILVOAGROPECUARIA</vt:lpstr>
      <vt:lpstr>EJECUCIÓN ACUMULADA DE GASTOS A SEPTIEMBRE DE 2018  PARTIDA 13. CAPÍTULO 02. PROGRAMA 01:  OFICINA DE ESTUDIOS Y POLÍTICAS AGRARIAS</vt:lpstr>
      <vt:lpstr>EJECUCIÓN ACUMULADA DE GASTOS A SEPTIEMBRE DE 2018  PARTIDA 13. CAPÍTULO 03. PROGRAMA 01:  INSTITUTO DE DESARROLLO AGROPECUARIO</vt:lpstr>
      <vt:lpstr>EJECUCIÓN ACUMULADA DE GASTOS A SEPTIEMBRE DE 2018  PARTIDA 13. CAPÍTULO 03. PROGRAMA 01:  INSTITUTO DE DESARROLLO AGROPECUARIO</vt:lpstr>
      <vt:lpstr>EJECUCIÓN ACUMULADA DE GASTOS A SEPTIEMBRE DE 2018  PARTIDA 13. CAPÍTULO 04. PROGRAMA 01:  SERVICIO AGRÍCOLA Y GANADERO</vt:lpstr>
      <vt:lpstr>EJECUCIÓN ACUMULADA DE GASTOS A SEPTIEMBRE DE 2018  PARTIDA 13. CAPÍTULO 04. PROGRAMA 04:  INSPECCIONES EXPORTACIONES SILVOAGROPECUARIAS</vt:lpstr>
      <vt:lpstr>EJECUCIÓN ACUMULADA DE GASTOS A SEPTIEMBRE DE 2018  PARTIDA 13. CAPÍTULO 04. PROGRAMA 05:  PROGRAMA DESARROLLO GANADERO</vt:lpstr>
      <vt:lpstr>EJECUCIÓN ACUMULADA DE GASTOS A SEPTIEMBRE DE 2018  PARTIDA 13. CAPÍTULO 04. PROGRAMA 06:  VIGILANCIA Y CONTROL SILVOAGRÍCOLA</vt:lpstr>
      <vt:lpstr>EJECUCIÓN ACUMULADA DE GASTOS A SEPTIEMBRE DE 2018  PARTIDA 13. CAPÍTULO 04. PROGRAMA 07:  PROGRAMA DE CONTROLES FRONTERIZOS</vt:lpstr>
      <vt:lpstr>EJECUCIÓN ACUMULADA DE GASTOS A SEPTIEMBRE DE 2018  PARTIDA 13. CAPÍTULO 04. PROGRAMA 08:  PROGRAMA GESTIÓN Y CONSERVACIÓN DE RECURSOS NATURALES RENOVABLES</vt:lpstr>
      <vt:lpstr>EJECUCIÓN ACUMULADA DE GASTOS A SEPTIEMBRE DE 2018  PARTIDA 13. CAPÍTULO 04. PROGRAMA 09:  LABORATORIOS</vt:lpstr>
      <vt:lpstr>EJECUCIÓN ACUMULADA DE GASTOS A SEPTIEMBRE DE 2018  PARTIDA 13. CAPÍTULO 05. PROGRAMA 01:  CORPORACIÓN NACIONAL FORESTAL</vt:lpstr>
      <vt:lpstr>EJECUCIÓN ACUMULADA DE GASTOS A SEPTIEMBRE DE 2018  PARTIDA 13. CAPÍTULO 05. PROGRAMA 03:  PROGRAMA DE MANEJO DEL FUEGO</vt:lpstr>
      <vt:lpstr>EJECUCIÓN ACUMULADA DE GASTOS A SEPTIEMBRE DE 2018  PARTIDA 13. CAPÍTULO 05. PROGRAMA 04:  ÁREAS SILVESTRES PROTEGIDAS</vt:lpstr>
      <vt:lpstr>EJECUCIÓN ACUMULADA DE GASTOS A SEPTIEMBRE DE 2018  PARTIDA 13. CAPÍTULO 05. PROGRAMA 05:  GESTIÓN FORESTAL</vt:lpstr>
      <vt:lpstr>EJECUCIÓN ACUMULADA DE GASTOS A SEPTIEMBRE DE 2018  PARTIDA 13. CAPÍTULO 05. PROGRAMA 06:  PROGRAMA  DE ARBORIZACIÓN URBANA</vt:lpstr>
      <vt:lpstr>EJECUCIÓN ACUMULADA DE GASTOS A SEPTIEMBRE DE 2018  PARTIDA 13. CAPÍTULO 06. PROGRAMA 01:  COMISIÓN NACIONAL DE RIEGO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EDIAZ</cp:lastModifiedBy>
  <cp:revision>77</cp:revision>
  <cp:lastPrinted>2016-08-05T21:17:59Z</cp:lastPrinted>
  <dcterms:created xsi:type="dcterms:W3CDTF">2016-08-05T20:56:34Z</dcterms:created>
  <dcterms:modified xsi:type="dcterms:W3CDTF">2019-01-14T19:20:43Z</dcterms:modified>
</cp:coreProperties>
</file>