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8" r:id="rId4"/>
    <p:sldId id="300" r:id="rId5"/>
    <p:sldId id="301" r:id="rId6"/>
    <p:sldId id="302" r:id="rId7"/>
    <p:sldId id="264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  <p:sldId id="291" r:id="rId20"/>
    <p:sldId id="292" r:id="rId21"/>
    <p:sldId id="293" r:id="rId22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00" d="100"/>
          <a:sy n="100" d="100"/>
        </p:scale>
        <p:origin x="-195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07-01-2019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07-01-2019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07-01-2019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07-01-2019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07-01-2019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07-01-2019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4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5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</a:t>
            </a:r>
            <a:r>
              <a:rPr lang="es-CL" sz="2000" b="1" cap="all" dirty="0" smtClean="0">
                <a:latin typeface="+mn-lt"/>
              </a:rPr>
              <a:t>SEPTIEMBRE </a:t>
            </a:r>
            <a:r>
              <a:rPr lang="es-CL" sz="2000" b="1" cap="all" dirty="0">
                <a:latin typeface="+mn-lt"/>
              </a:rPr>
              <a:t>de </a:t>
            </a:r>
            <a:r>
              <a:rPr lang="es-CL" sz="2000" b="1" cap="all" dirty="0" smtClean="0">
                <a:latin typeface="+mn-lt"/>
              </a:rPr>
              <a:t>2018</a:t>
            </a:r>
            <a:r>
              <a:rPr lang="es-CL" sz="2000" b="1" cap="all" dirty="0">
                <a:latin typeface="+mn-lt"/>
              </a:rPr>
              <a:t/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noviembre 2018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55328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Hoja de cálculo" r:id="rId4" imgW="7581990" imgH="3533762" progId="Excel.Sheet.8">
                  <p:embed/>
                </p:oleObj>
              </mc:Choice>
              <mc:Fallback>
                <p:oleObj name="Hoja de cálculo" r:id="rId4" imgW="7581990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83478"/>
              </p:ext>
            </p:extLst>
          </p:nvPr>
        </p:nvGraphicFramePr>
        <p:xfrm>
          <a:off x="386224" y="1742281"/>
          <a:ext cx="822960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Hoja de cálculo" r:id="rId4" imgW="8039190" imgH="3991001" progId="Excel.Sheet.8">
                  <p:embed/>
                </p:oleObj>
              </mc:Choice>
              <mc:Fallback>
                <p:oleObj name="Hoja de cálculo" r:id="rId4" imgW="8039190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42281"/>
                        <a:ext cx="822960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634325"/>
              </p:ext>
            </p:extLst>
          </p:nvPr>
        </p:nvGraphicFramePr>
        <p:xfrm>
          <a:off x="386224" y="1569340"/>
          <a:ext cx="8290232" cy="481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Hoja de cálculo" r:id="rId4" imgW="7820092" imgH="5210188" progId="Excel.Sheet.8">
                  <p:embed/>
                </p:oleObj>
              </mc:Choice>
              <mc:Fallback>
                <p:oleObj name="Hoja de cálculo" r:id="rId4" imgW="7820092" imgH="521018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569340"/>
                        <a:ext cx="8290232" cy="481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41813"/>
              </p:ext>
            </p:extLst>
          </p:nvPr>
        </p:nvGraphicFramePr>
        <p:xfrm>
          <a:off x="467544" y="1794867"/>
          <a:ext cx="82089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Hoja de cálculo" r:id="rId4" imgW="8496390" imgH="3362430" progId="Excel.Sheet.8">
                  <p:embed/>
                </p:oleObj>
              </mc:Choice>
              <mc:Fallback>
                <p:oleObj name="Hoja de cálculo" r:id="rId4" imgW="8496390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94867"/>
                        <a:ext cx="8208912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33411"/>
              </p:ext>
            </p:extLst>
          </p:nvPr>
        </p:nvGraphicFramePr>
        <p:xfrm>
          <a:off x="467544" y="1788765"/>
          <a:ext cx="814828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Hoja de cálculo" r:id="rId4" imgW="7848779" imgH="3800514" progId="Excel.Sheet.8">
                  <p:embed/>
                </p:oleObj>
              </mc:Choice>
              <mc:Fallback>
                <p:oleObj name="Hoja de cálculo" r:id="rId4" imgW="7848779" imgH="380051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88765"/>
                        <a:ext cx="8148280" cy="380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08: ADMINISTRACIÓN SISTEMA CONCESIONES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225241"/>
              </p:ext>
            </p:extLst>
          </p:nvPr>
        </p:nvGraphicFramePr>
        <p:xfrm>
          <a:off x="467544" y="1743075"/>
          <a:ext cx="8208911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Hoja de cálculo" r:id="rId4" imgW="7953487" imgH="3372008" progId="Excel.Sheet.8">
                  <p:embed/>
                </p:oleObj>
              </mc:Choice>
              <mc:Fallback>
                <p:oleObj name="Hoja de cálculo" r:id="rId4" imgW="7953487" imgH="337200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43075"/>
                        <a:ext cx="8208911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93501"/>
              </p:ext>
            </p:extLst>
          </p:nvPr>
        </p:nvGraphicFramePr>
        <p:xfrm>
          <a:off x="452438" y="1839441"/>
          <a:ext cx="8239125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Hoja de cálculo" r:id="rId4" imgW="8239282" imgH="3533762" progId="Excel.Sheet.8">
                  <p:embed/>
                </p:oleObj>
              </mc:Choice>
              <mc:Fallback>
                <p:oleObj name="Hoja de cálculo" r:id="rId4" imgW="8239282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1839441"/>
                        <a:ext cx="8239125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0809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65352"/>
              </p:ext>
            </p:extLst>
          </p:nvPr>
        </p:nvGraphicFramePr>
        <p:xfrm>
          <a:off x="386224" y="1844824"/>
          <a:ext cx="822959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Hoja de cálculo" r:id="rId4" imgW="7801087" imgH="3086100" progId="Excel.Sheet.8">
                  <p:embed/>
                </p:oleObj>
              </mc:Choice>
              <mc:Fallback>
                <p:oleObj name="Hoja de cálculo" r:id="rId4" imgW="780108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844824"/>
                        <a:ext cx="822959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84065"/>
              </p:ext>
            </p:extLst>
          </p:nvPr>
        </p:nvGraphicFramePr>
        <p:xfrm>
          <a:off x="386224" y="1772816"/>
          <a:ext cx="8290231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Hoja de cálculo" r:id="rId4" imgW="8886892" imgH="3848047" progId="Excel.Sheet.8">
                  <p:embed/>
                </p:oleObj>
              </mc:Choice>
              <mc:Fallback>
                <p:oleObj name="Hoja de cálculo" r:id="rId4" imgW="8886892" imgH="384804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1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4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4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974302"/>
              </p:ext>
            </p:extLst>
          </p:nvPr>
        </p:nvGraphicFramePr>
        <p:xfrm>
          <a:off x="467544" y="1814513"/>
          <a:ext cx="814828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Hoja de cálculo" r:id="rId4" imgW="7734390" imgH="3229054" progId="Excel.Sheet.8">
                  <p:embed/>
                </p:oleObj>
              </mc:Choice>
              <mc:Fallback>
                <p:oleObj name="Hoja de cálculo" r:id="rId4" imgW="7734390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14513"/>
                        <a:ext cx="814828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El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</a:t>
            </a:r>
            <a:r>
              <a:rPr lang="es-CL" sz="1600" b="1" dirty="0" smtClean="0"/>
              <a:t>1.777.7064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66%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las variaciones del presupuesto inicial, la Partida presenta </a:t>
            </a:r>
            <a:r>
              <a:rPr lang="es-CL" sz="1600" dirty="0" smtClean="0"/>
              <a:t>un </a:t>
            </a:r>
            <a:r>
              <a:rPr lang="es-CL" sz="1600" dirty="0"/>
              <a:t>aumento consolidado de </a:t>
            </a:r>
            <a:r>
              <a:rPr lang="es-CL" sz="1600" b="1" dirty="0"/>
              <a:t>$</a:t>
            </a:r>
            <a:r>
              <a:rPr lang="es-CL" sz="1600" b="1" dirty="0" smtClean="0"/>
              <a:t>258.354 </a:t>
            </a:r>
            <a:r>
              <a:rPr lang="es-CL" sz="1600" b="1" dirty="0"/>
              <a:t>millones</a:t>
            </a:r>
            <a:r>
              <a:rPr lang="es-CL" sz="1600" dirty="0"/>
              <a:t>, destacándose los aumentos para el Subtítulo 29 Adquisición de Activos No Financieros por $</a:t>
            </a:r>
            <a:r>
              <a:rPr lang="es-CL" sz="1600" dirty="0" smtClean="0"/>
              <a:t>5.542 </a:t>
            </a:r>
            <a:r>
              <a:rPr lang="es-CL" sz="1600" dirty="0"/>
              <a:t>millones y para el pago de la deuda flotante por $</a:t>
            </a:r>
            <a:r>
              <a:rPr lang="es-CL" sz="1600" dirty="0" smtClean="0"/>
              <a:t>285.108, entre otras variaciones. 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Para los Subtítulo 31 Iniciativas de Inversión, y 33 Transferencias de Capital, se observaron disminuciones en el presupuesto aprobado por el Congreso Nacional, que llegan a $</a:t>
            </a:r>
            <a:r>
              <a:rPr lang="es-CL" sz="1600" dirty="0" smtClean="0"/>
              <a:t>26.057 </a:t>
            </a:r>
            <a:r>
              <a:rPr lang="es-CL" sz="1600" dirty="0" smtClean="0"/>
              <a:t>millones para iniciativas de inversión, y $1.086 millones para las transferencias de capital.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332163"/>
              </p:ext>
            </p:extLst>
          </p:nvPr>
        </p:nvGraphicFramePr>
        <p:xfrm>
          <a:off x="467544" y="1628800"/>
          <a:ext cx="814827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Hoja de cálculo" r:id="rId4" imgW="7724708" imgH="3229054" progId="Excel.Sheet.8">
                  <p:embed/>
                </p:oleObj>
              </mc:Choice>
              <mc:Fallback>
                <p:oleObj name="Hoja de cálculo" r:id="rId4" imgW="7724708" imgH="322905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7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la </a:t>
            </a:r>
            <a:r>
              <a:rPr lang="es-CL" sz="1600" b="1" dirty="0"/>
              <a:t>Dirección de Vialidad</a:t>
            </a:r>
            <a:r>
              <a:rPr lang="es-CL" sz="1600" dirty="0"/>
              <a:t>, con recursos vigentes por </a:t>
            </a:r>
            <a:r>
              <a:rPr lang="es-CL" sz="1600" b="1" dirty="0"/>
              <a:t> </a:t>
            </a:r>
            <a:r>
              <a:rPr lang="es-CL" sz="1600" dirty="0"/>
              <a:t> $</a:t>
            </a:r>
            <a:r>
              <a:rPr lang="es-CL" sz="1600" dirty="0" smtClean="0"/>
              <a:t>1.243.511, alcanzó </a:t>
            </a:r>
            <a:r>
              <a:rPr lang="es-CL" sz="1600" dirty="0"/>
              <a:t>una ejecución de </a:t>
            </a:r>
            <a:r>
              <a:rPr lang="es-CL" sz="1600" b="1" dirty="0" smtClean="0"/>
              <a:t>64%</a:t>
            </a:r>
            <a:r>
              <a:rPr lang="es-CL" sz="1600" dirty="0" smtClean="0"/>
              <a:t> </a:t>
            </a:r>
            <a:r>
              <a:rPr lang="es-CL" sz="1600" dirty="0"/>
              <a:t>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iniciativas de inversión, con recursos vigentes por $</a:t>
            </a:r>
            <a:r>
              <a:rPr lang="es-CL" sz="1600" dirty="0" smtClean="0"/>
              <a:t>1.580.919 </a:t>
            </a:r>
            <a:r>
              <a:rPr lang="es-CL" sz="1600" dirty="0"/>
              <a:t>millones, </a:t>
            </a:r>
            <a:r>
              <a:rPr lang="es-CL" sz="1600" dirty="0" smtClean="0"/>
              <a:t>alcanzó </a:t>
            </a:r>
            <a:r>
              <a:rPr lang="es-CL" sz="1600" dirty="0"/>
              <a:t>un avance presupuestario de un </a:t>
            </a:r>
            <a:r>
              <a:rPr lang="es-CL" sz="1600" dirty="0" smtClean="0"/>
              <a:t>54%, </a:t>
            </a:r>
            <a:r>
              <a:rPr lang="es-CL" sz="1600" dirty="0"/>
              <a:t>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34062"/>
              </p:ext>
            </p:extLst>
          </p:nvPr>
        </p:nvGraphicFramePr>
        <p:xfrm>
          <a:off x="1004888" y="3717032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Hoja de cálculo" r:id="rId3" imgW="7134113" imgH="2143243" progId="Excel.Sheet.12">
                  <p:embed/>
                </p:oleObj>
              </mc:Choice>
              <mc:Fallback>
                <p:oleObj name="Hoja de cálculo" r:id="rId3" imgW="7134113" imgH="2143243" progId="Excel.Sheet.12">
                  <p:embed/>
                  <p:pic>
                    <p:nvPicPr>
                      <p:cNvPr id="0" name="6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717032"/>
                        <a:ext cx="7134225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013176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981200"/>
            <a:ext cx="61023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224115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SEPTIEMBRE DE 2018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971674"/>
            <a:ext cx="6192688" cy="305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22167"/>
              </p:ext>
            </p:extLst>
          </p:nvPr>
        </p:nvGraphicFramePr>
        <p:xfrm>
          <a:off x="386224" y="1772816"/>
          <a:ext cx="822960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Hoja de cálculo" r:id="rId4" imgW="7134113" imgH="2638438" progId="Excel.Sheet.8">
                  <p:embed/>
                </p:oleObj>
              </mc:Choice>
              <mc:Fallback>
                <p:oleObj name="Hoja de cálculo" r:id="rId4" imgW="7134113" imgH="26384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2960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4371"/>
              </p:ext>
            </p:extLst>
          </p:nvPr>
        </p:nvGraphicFramePr>
        <p:xfrm>
          <a:off x="461963" y="1628800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Hoja de cálculo" r:id="rId5" imgW="8219918" imgH="3095678" progId="Excel.Sheet.8">
                  <p:embed/>
                </p:oleObj>
              </mc:Choice>
              <mc:Fallback>
                <p:oleObj name="Hoja de cálculo" r:id="rId5" imgW="8219918" imgH="30956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963" y="1628800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410120"/>
              </p:ext>
            </p:extLst>
          </p:nvPr>
        </p:nvGraphicFramePr>
        <p:xfrm>
          <a:off x="467544" y="1567036"/>
          <a:ext cx="814827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Hoja de cálculo" r:id="rId4" imgW="7839097" imgH="3086100" progId="Excel.Sheet.8">
                  <p:embed/>
                </p:oleObj>
              </mc:Choice>
              <mc:Fallback>
                <p:oleObj name="Hoja de cálculo" r:id="rId4" imgW="7839097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567036"/>
                        <a:ext cx="814827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218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815977"/>
              </p:ext>
            </p:extLst>
          </p:nvPr>
        </p:nvGraphicFramePr>
        <p:xfrm>
          <a:off x="386224" y="1742281"/>
          <a:ext cx="8290232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Hoja de cálculo" r:id="rId4" imgW="8124892" imgH="3991001" progId="Excel.Sheet.8">
                  <p:embed/>
                </p:oleObj>
              </mc:Choice>
              <mc:Fallback>
                <p:oleObj name="Hoja de cálculo" r:id="rId4" imgW="8124892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224" y="1742281"/>
                        <a:ext cx="8290232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716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1_Tema de Office</vt:lpstr>
      <vt:lpstr>Tema de Office</vt:lpstr>
      <vt:lpstr>Imagen de mapa de bits</vt:lpstr>
      <vt:lpstr>Hoja de cálculo de Microsoft Excel</vt:lpstr>
      <vt:lpstr>Hoja de cálculo</vt:lpstr>
      <vt:lpstr>EJECUCIÓN ACUMULADA DE GASTOS PRESUPUESTARIOS al mes de SEPTIEMBRE de 2018 Partida 12: MINISTERIO DE OBRAS PÚBLICAS</vt:lpstr>
      <vt:lpstr>EJECUCIÓN ACUMULADA DE GASTOS A SEPTIEMBRE DE 2018  PARTIDA 12 MINISTERIO DE OBRAS PÚBLICAS</vt:lpstr>
      <vt:lpstr>EJECUCIÓN ACUMULADA DE GASTOS A SEPTIEMBRE DE 2018  PARTIDA 12 MINISTERIO DE OBRAS PÚBLICAS</vt:lpstr>
      <vt:lpstr>Presentación de PowerPoint</vt:lpstr>
      <vt:lpstr>Presentación de PowerPoint</vt:lpstr>
      <vt:lpstr>EJECUCIÓN ACUMULADA DE GASTOS A SEPTIEMBRE DE 2018  PARTIDA 12 MINISTERIO DE OBRAS PÚBLICAS</vt:lpstr>
      <vt:lpstr>EJECUCIÓN ACUMULADA DE GASTOS A SEPTIEMBRE DE 2018  PARTIDA 12 RESUMEN POR CAPÍTULOS</vt:lpstr>
      <vt:lpstr>EJECUCIÓN ACUMULADA DE GASTOS A SEPTIEMBRE DE 2018  PARTIDA 12. CAPÍTULO 01. PROGRAMA 01: SECRETARÍA Y ADMINISTRACIÓN GENERAL</vt:lpstr>
      <vt:lpstr>EJECUCIÓN ACUMULADA DE GASTOS A SEPTIEMBRE DE 2018  PARTIDA 12. CAPÍTULO 02. PROGRAMA 01: ADMINISTRACIÓN Y EJECUCIÓN DE OBRAS PÚBLICAS</vt:lpstr>
      <vt:lpstr>EJECUCIÓN ACUMULADA DE GASTOS A SEPTIEMBRE DE 2018  PARTIDA 12. CAPÍTULO 02. PROGRAMA 02: DIRECCIÓN DE ARQUITECTURA</vt:lpstr>
      <vt:lpstr>EJECUCIÓN ACUMULADA DE GASTOS A SEPTIEMBRE DE 2018  PARTIDA 12. CAPÍTULO 02. PROGRAMA 03: DIRECCIÓN DE OBRAS PÚBLICAS</vt:lpstr>
      <vt:lpstr>EJECUCIÓN ACUMULADA DE GASTOS A SEPTIEMBRE DE 2018  PARTIDA 12. CAPÍTULO 02. PROGRAMA 04: DIRECCIÓN DE VIALIDAD</vt:lpstr>
      <vt:lpstr>EJECUCIÓN ACUMULADA DE GASTOS A SEPTIEMBRE DE 2018  PARTIDA 12. CAPÍTULO 02. PROGRAMA 06: DIRECCIÓN DE OBRAS PORTUARIAS</vt:lpstr>
      <vt:lpstr>EJECUCIÓN ACUMULADA DE GASTOS A SEPTIEMBRE DE 2018  PARTIDA 12. CAPÍTULO 02. PROGRAMA 07: DIRECCIÓN DE AEROPUERTOS</vt:lpstr>
      <vt:lpstr>EJECUCIÓN ACUMULADA DE GASTOS A SEPTIEMBRE DE 2018  PARTIDA 12. CAPÍTULO 02. PROGRAMA 08: ADMINISTRACIÓN SISTEMA CONCESIONES</vt:lpstr>
      <vt:lpstr>EJECUCIÓN ACUMULADA DE GASTOS A SEPTIEMBRE DE 2018  PARTIDA 12. CAPÍTULO 02. PROGRAMA 11: DIRECCIÓN DE PLANEAMIENTO</vt:lpstr>
      <vt:lpstr>EJECUCIÓN ACUMULADA DE GASTOS A SEPTIEMBRE DE 2018  PARTIDA 12. CAPÍTULO 02. PROGRAMA 12: AGUA POTABLE RURAL</vt:lpstr>
      <vt:lpstr>EJECUCIÓN ACUMULADA DE GASTOS A SEPTIEMBRE DE 2018  PARTIDA 12. CAPÍTULO 04. PROGRAMA 01: DIRECCIÓN GENERAL DE AGUAS</vt:lpstr>
      <vt:lpstr>EJECUCIÓN ACUMULADA DE GASTOS A SEPTIEMBRE DE 2018  PARTIDA 12. CAPÍTULO 05. PROGRAMA 01: INSTITUTO NACIONAL DE HIDRÁULICA</vt:lpstr>
      <vt:lpstr>EJECUCIÓN ACUMULADA DE GASTOS A SEPTIEMBRE DE 2018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190</cp:revision>
  <cp:lastPrinted>2018-08-21T18:55:33Z</cp:lastPrinted>
  <dcterms:created xsi:type="dcterms:W3CDTF">2016-06-23T13:38:47Z</dcterms:created>
  <dcterms:modified xsi:type="dcterms:W3CDTF">2019-01-07T19:18:24Z</dcterms:modified>
</cp:coreProperties>
</file>