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0"/>
  </p:notesMasterIdLst>
  <p:handoutMasterIdLst>
    <p:handoutMasterId r:id="rId31"/>
  </p:handoutMasterIdLst>
  <p:sldIdLst>
    <p:sldId id="256" r:id="rId3"/>
    <p:sldId id="298" r:id="rId4"/>
    <p:sldId id="323" r:id="rId5"/>
    <p:sldId id="324" r:id="rId6"/>
    <p:sldId id="264" r:id="rId7"/>
    <p:sldId id="322" r:id="rId8"/>
    <p:sldId id="263" r:id="rId9"/>
    <p:sldId id="302" r:id="rId10"/>
    <p:sldId id="303" r:id="rId11"/>
    <p:sldId id="299" r:id="rId12"/>
    <p:sldId id="300" r:id="rId13"/>
    <p:sldId id="301" r:id="rId14"/>
    <p:sldId id="304" r:id="rId15"/>
    <p:sldId id="305" r:id="rId16"/>
    <p:sldId id="306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18" r:id="rId28"/>
    <p:sldId id="319" r:id="rId29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69" autoAdjust="0"/>
    <p:restoredTop sz="93838" autoAdjust="0"/>
  </p:normalViewPr>
  <p:slideViewPr>
    <p:cSldViewPr>
      <p:cViewPr varScale="1">
        <p:scale>
          <a:sx n="72" d="100"/>
          <a:sy n="72" d="100"/>
        </p:scale>
        <p:origin x="60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Partida'!$W$24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781-4E8C-9CC0-0A9C3040EE39}"/>
                </c:ext>
              </c:extLst>
            </c:dLbl>
            <c:dLbl>
              <c:idx val="4"/>
              <c:layout>
                <c:manualLayout>
                  <c:x val="-1.626016260162611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781-4E8C-9CC0-0A9C3040EE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Partida'!$X$23:$AF$23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'Resumen Partida'!$X$24:$AF$24</c:f>
              <c:numCache>
                <c:formatCode>0.0%</c:formatCode>
                <c:ptCount val="9"/>
                <c:pt idx="0">
                  <c:v>8.7720182717655817E-2</c:v>
                </c:pt>
                <c:pt idx="1">
                  <c:v>7.1190363884634886E-2</c:v>
                </c:pt>
                <c:pt idx="2">
                  <c:v>7.7738151770753064E-2</c:v>
                </c:pt>
                <c:pt idx="3">
                  <c:v>7.0167964716748563E-2</c:v>
                </c:pt>
                <c:pt idx="4">
                  <c:v>8.2045857082983009E-2</c:v>
                </c:pt>
                <c:pt idx="5">
                  <c:v>8.5376114115513338E-2</c:v>
                </c:pt>
                <c:pt idx="6">
                  <c:v>7.3775677913821183E-2</c:v>
                </c:pt>
                <c:pt idx="7">
                  <c:v>7.1294652103734091E-2</c:v>
                </c:pt>
                <c:pt idx="8">
                  <c:v>7.865406584006418E-2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781-4E8C-9CC0-0A9C3040EE39}"/>
            </c:ext>
          </c:extLst>
        </c:ser>
        <c:ser>
          <c:idx val="1"/>
          <c:order val="1"/>
          <c:tx>
            <c:strRef>
              <c:f>'Resumen Partida'!$W$25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26016260162604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781-4E8C-9CC0-0A9C3040EE39}"/>
                </c:ext>
              </c:extLst>
            </c:dLbl>
            <c:dLbl>
              <c:idx val="1"/>
              <c:layout>
                <c:manualLayout>
                  <c:x val="1.6260162601625966E-2"/>
                  <c:y val="4.62962962962958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781-4E8C-9CC0-0A9C3040EE39}"/>
                </c:ext>
              </c:extLst>
            </c:dLbl>
            <c:dLbl>
              <c:idx val="2"/>
              <c:layout>
                <c:manualLayout>
                  <c:x val="1.3550135501355014E-2"/>
                  <c:y val="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781-4E8C-9CC0-0A9C3040EE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Partida'!$X$23:$AF$23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'Resumen Partida'!$X$25:$AF$25</c:f>
              <c:numCache>
                <c:formatCode>0.0%</c:formatCode>
                <c:ptCount val="9"/>
                <c:pt idx="0">
                  <c:v>8.5008162380253091E-2</c:v>
                </c:pt>
                <c:pt idx="1">
                  <c:v>6.9205994337730045E-2</c:v>
                </c:pt>
                <c:pt idx="2">
                  <c:v>7.0760169087169186E-2</c:v>
                </c:pt>
                <c:pt idx="3">
                  <c:v>7.7962053416461674E-2</c:v>
                </c:pt>
                <c:pt idx="4">
                  <c:v>7.7242113714669269E-2</c:v>
                </c:pt>
                <c:pt idx="5">
                  <c:v>8.038865276836904E-2</c:v>
                </c:pt>
                <c:pt idx="6">
                  <c:v>7.0373341482230609E-2</c:v>
                </c:pt>
                <c:pt idx="7">
                  <c:v>0.10442476461336427</c:v>
                </c:pt>
                <c:pt idx="8">
                  <c:v>7.2011709005104646E-2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781-4E8C-9CC0-0A9C3040EE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2622336"/>
        <c:axId val="62636416"/>
      </c:barChart>
      <c:catAx>
        <c:axId val="62622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62636416"/>
        <c:crosses val="autoZero"/>
        <c:auto val="1"/>
        <c:lblAlgn val="ctr"/>
        <c:lblOffset val="100"/>
        <c:noMultiLvlLbl val="0"/>
      </c:catAx>
      <c:valAx>
        <c:axId val="6263641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626223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 Acumulada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'Resumen Partida'!$AJ$24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4.9999999999999996E-2"/>
                  <c:y val="6.31843433099210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A92-4DB8-9697-274DD68FBCC8}"/>
                </c:ext>
              </c:extLst>
            </c:dLbl>
            <c:dLbl>
              <c:idx val="1"/>
              <c:layout>
                <c:manualLayout>
                  <c:x val="-8.3950617283950618E-2"/>
                  <c:y val="-2.02007837889969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A92-4DB8-9697-274DD68FBCC8}"/>
                </c:ext>
              </c:extLst>
            </c:dLbl>
            <c:dLbl>
              <c:idx val="2"/>
              <c:layout>
                <c:manualLayout>
                  <c:x val="-3.8580246913580245E-2"/>
                  <c:y val="-9.67661467846732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A92-4DB8-9697-274DD68FBCC8}"/>
                </c:ext>
              </c:extLst>
            </c:dLbl>
            <c:dLbl>
              <c:idx val="3"/>
              <c:layout>
                <c:manualLayout>
                  <c:x val="-9.0123456790123457E-2"/>
                  <c:y val="9.68302215462212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A92-4DB8-9697-274DD68FBCC8}"/>
                </c:ext>
              </c:extLst>
            </c:dLbl>
            <c:dLbl>
              <c:idx val="4"/>
              <c:layout>
                <c:manualLayout>
                  <c:x val="-6.1111111111111109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A92-4DB8-9697-274DD68FBCC8}"/>
                </c:ext>
              </c:extLst>
            </c:dLbl>
            <c:dLbl>
              <c:idx val="5"/>
              <c:layout>
                <c:manualLayout>
                  <c:x val="-5.9567901234568017E-2"/>
                  <c:y val="-7.85291439633951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A92-4DB8-9697-274DD68FBCC8}"/>
                </c:ext>
              </c:extLst>
            </c:dLbl>
            <c:dLbl>
              <c:idx val="6"/>
              <c:layout>
                <c:manualLayout>
                  <c:x val="-1.0802469135802469E-2"/>
                  <c:y val="-3.0866359269839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D01-4166-95F0-09E0EDA027A3}"/>
                </c:ext>
              </c:extLst>
            </c:dLbl>
            <c:dLbl>
              <c:idx val="8"/>
              <c:layout>
                <c:manualLayout>
                  <c:x val="-1.8518518518518517E-2"/>
                  <c:y val="3.08663592698393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A92-4DB8-9697-274DD68FBC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Partida'!$AK$23:$AS$23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'Resumen Partida'!$AK$24:$AS$24</c:f>
              <c:numCache>
                <c:formatCode>0.0%</c:formatCode>
                <c:ptCount val="9"/>
                <c:pt idx="0">
                  <c:v>8.7720182717655817E-2</c:v>
                </c:pt>
                <c:pt idx="1">
                  <c:v>0.1589105466022907</c:v>
                </c:pt>
                <c:pt idx="2">
                  <c:v>0.23664869837304375</c:v>
                </c:pt>
                <c:pt idx="3">
                  <c:v>0.30681666308979233</c:v>
                </c:pt>
                <c:pt idx="4">
                  <c:v>0.38886252017277534</c:v>
                </c:pt>
                <c:pt idx="5">
                  <c:v>0.47423863428828866</c:v>
                </c:pt>
                <c:pt idx="6">
                  <c:v>0.54801431220210983</c:v>
                </c:pt>
                <c:pt idx="7">
                  <c:v>0.61930896430584392</c:v>
                </c:pt>
                <c:pt idx="8">
                  <c:v>0.6979630301459081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A92-4DB8-9697-274DD68FBCC8}"/>
            </c:ext>
          </c:extLst>
        </c:ser>
        <c:ser>
          <c:idx val="1"/>
          <c:order val="1"/>
          <c:tx>
            <c:strRef>
              <c:f>'Resumen Partida'!$AJ$25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1.2654077962476912E-2"/>
                  <c:y val="2.3006816449891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A92-4DB8-9697-274DD68FBCC8}"/>
                </c:ext>
              </c:extLst>
            </c:dLbl>
            <c:dLbl>
              <c:idx val="1"/>
              <c:layout>
                <c:manualLayout>
                  <c:x val="-3.1790123456790151E-2"/>
                  <c:y val="2.637162522097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A92-4DB8-9697-274DD68FBCC8}"/>
                </c:ext>
              </c:extLst>
            </c:dLbl>
            <c:dLbl>
              <c:idx val="2"/>
              <c:layout>
                <c:manualLayout>
                  <c:x val="5.5555555555555558E-3"/>
                  <c:y val="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A92-4DB8-9697-274DD68FBCC8}"/>
                </c:ext>
              </c:extLst>
            </c:dLbl>
            <c:dLbl>
              <c:idx val="3"/>
              <c:layout>
                <c:manualLayout>
                  <c:x val="-4.3827160493827219E-2"/>
                  <c:y val="5.63963956399997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A92-4DB8-9697-274DD68FBCC8}"/>
                </c:ext>
              </c:extLst>
            </c:dLbl>
            <c:dLbl>
              <c:idx val="4"/>
              <c:layout>
                <c:manualLayout>
                  <c:x val="-8.3333333333333332E-3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A92-4DB8-9697-274DD68FBCC8}"/>
                </c:ext>
              </c:extLst>
            </c:dLbl>
            <c:dLbl>
              <c:idx val="5"/>
              <c:layout>
                <c:manualLayout>
                  <c:x val="-3.271604938271605E-2"/>
                  <c:y val="4.7696147759051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A92-4DB8-9697-274DD68FBCC8}"/>
                </c:ext>
              </c:extLst>
            </c:dLbl>
            <c:dLbl>
              <c:idx val="6"/>
              <c:layout>
                <c:manualLayout>
                  <c:x val="6.1728395061728392E-3"/>
                  <c:y val="1.40301633044723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D01-4166-95F0-09E0EDA027A3}"/>
                </c:ext>
              </c:extLst>
            </c:dLbl>
            <c:dLbl>
              <c:idx val="7"/>
              <c:layout>
                <c:manualLayout>
                  <c:x val="-2.9320987654321101E-2"/>
                  <c:y val="-2.8060326608944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D01-4166-95F0-09E0EDA027A3}"/>
                </c:ext>
              </c:extLst>
            </c:dLbl>
            <c:dLbl>
              <c:idx val="8"/>
              <c:layout>
                <c:manualLayout>
                  <c:x val="-3.7037037037036924E-2"/>
                  <c:y val="-5.6120653217890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A92-4DB8-9697-274DD68FBC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Partida'!$AK$23:$AS$23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'Resumen Partida'!$AK$25:$AS$25</c:f>
              <c:numCache>
                <c:formatCode>0.0%</c:formatCode>
                <c:ptCount val="9"/>
                <c:pt idx="0">
                  <c:v>8.5008162380253091E-2</c:v>
                </c:pt>
                <c:pt idx="1">
                  <c:v>0.15421415671798314</c:v>
                </c:pt>
                <c:pt idx="2">
                  <c:v>0.22497432580515234</c:v>
                </c:pt>
                <c:pt idx="3">
                  <c:v>0.30293637922161398</c:v>
                </c:pt>
                <c:pt idx="4">
                  <c:v>0.38017849293628325</c:v>
                </c:pt>
                <c:pt idx="5">
                  <c:v>0.46056714570465229</c:v>
                </c:pt>
                <c:pt idx="6">
                  <c:v>0.53094048718688291</c:v>
                </c:pt>
                <c:pt idx="7">
                  <c:v>0.63536525180024717</c:v>
                </c:pt>
                <c:pt idx="8">
                  <c:v>0.70737696080535184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1A92-4DB8-9697-274DD68FBC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3322368"/>
        <c:axId val="63344640"/>
      </c:lineChart>
      <c:catAx>
        <c:axId val="633223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63344640"/>
        <c:crosses val="autoZero"/>
        <c:auto val="1"/>
        <c:lblAlgn val="ctr"/>
        <c:lblOffset val="100"/>
        <c:noMultiLvlLbl val="0"/>
      </c:catAx>
      <c:valAx>
        <c:axId val="6334464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800"/>
            </a:pPr>
            <a:endParaRPr lang="es-CL"/>
          </a:p>
        </c:txPr>
        <c:crossAx val="6332236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53374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7097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6463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26750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75054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10690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5874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6328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32967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28707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9798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64135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8907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52490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4201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44318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67149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50775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0197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2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63" name="Picture 215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SEPTIEMBRE 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DEFENSA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noviembre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53" name="Picture 18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89" y="548680"/>
            <a:ext cx="442003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5301208"/>
            <a:ext cx="770485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579456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SEPTIEMBRE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84784"/>
            <a:ext cx="80042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F8A40FE-B55A-43FF-AE80-E014263893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815788"/>
            <a:ext cx="7897724" cy="3485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189" y="6093296"/>
            <a:ext cx="7848872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692696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52419"/>
            <a:ext cx="7848872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ABE1D91-98B3-488F-9356-3A80899FF3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189" y="1717666"/>
            <a:ext cx="7848872" cy="4333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46256" y="6104011"/>
            <a:ext cx="7704856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1" y="579456"/>
            <a:ext cx="770485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19572" y="1268760"/>
            <a:ext cx="77048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BF6F6CB-5DDF-4994-80C0-F50179A6F4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0" y="1477551"/>
            <a:ext cx="7704855" cy="4626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7473" y="5152689"/>
            <a:ext cx="781632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1467" y="8381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1467" y="2111168"/>
            <a:ext cx="7659485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49A954A-A019-4AB8-BA75-222E272BFC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687" y="2493545"/>
            <a:ext cx="8184113" cy="256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6381328"/>
            <a:ext cx="7724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7345" y="569586"/>
            <a:ext cx="792088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07.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DIRECCIÓN GENERAL DEL TERRITORIO MARÍTIMO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3311" y="1497375"/>
            <a:ext cx="7632848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pesos de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0FB602F-6C4C-41A4-954C-423AC86D26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831812"/>
            <a:ext cx="7997868" cy="452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31896" y="6021288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7" y="620688"/>
            <a:ext cx="76328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08. PROGRAMA 01:  DIRECCIÓN DE SANIDAD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24994" y="1580398"/>
            <a:ext cx="7488832" cy="1969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3" name="Marcador de contenido 2">
            <a:extLst>
              <a:ext uri="{FF2B5EF4-FFF2-40B4-BE49-F238E27FC236}">
                <a16:creationId xmlns:a16="http://schemas.microsoft.com/office/drawing/2014/main" id="{231B5DD9-A20C-4816-AF3B-0994094F9F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83566" y="1920631"/>
            <a:ext cx="7632849" cy="388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41070" y="6480473"/>
            <a:ext cx="6840760" cy="241002"/>
          </a:xfrm>
        </p:spPr>
        <p:txBody>
          <a:bodyPr/>
          <a:lstStyle/>
          <a:p>
            <a:r>
              <a:rPr lang="es-CL" sz="10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454926"/>
            <a:ext cx="77048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046019"/>
            <a:ext cx="763284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3" name="Marcador de contenido 2">
            <a:extLst>
              <a:ext uri="{FF2B5EF4-FFF2-40B4-BE49-F238E27FC236}">
                <a16:creationId xmlns:a16="http://schemas.microsoft.com/office/drawing/2014/main" id="{C2018DF3-A813-4C1C-8202-DF227804F4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96703" y="1273690"/>
            <a:ext cx="7719714" cy="520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587727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11560" y="1598619"/>
            <a:ext cx="7704856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2018</a:t>
            </a:r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DED39757-567D-41BB-8C33-08168A9F88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11559" y="1913947"/>
            <a:ext cx="7776866" cy="3898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749056"/>
            <a:ext cx="6979842" cy="3493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7" y="890392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11. PROGRAMA 01: ORGANISMOS DE SALUD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55576" y="1590359"/>
            <a:ext cx="7560841" cy="1603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3E479EE4-40DC-4442-B3D3-5DE0980268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55576" y="1929279"/>
            <a:ext cx="7776864" cy="3710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1" y="6165304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620688"/>
            <a:ext cx="828092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18. PROGRAMA 01: DIRECCIÓN GENERAL DE MOVILIZACIÓN NACIONAL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99591" y="1306612"/>
            <a:ext cx="727280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7B092D03-71CD-4930-8A1F-7DA681D65E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67544" y="1534283"/>
            <a:ext cx="8280920" cy="4631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611560" y="1196752"/>
            <a:ext cx="8004264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CL" sz="1500" dirty="0"/>
          </a:p>
          <a:p>
            <a:pPr marL="285750" indent="-285750" algn="just">
              <a:buFont typeface="+mj-lt"/>
              <a:buAutoNum type="arabicPeriod"/>
            </a:pPr>
            <a:r>
              <a:rPr lang="es-CL" sz="1200" dirty="0"/>
              <a:t>La ejecución presupuestaria del mes de SEPTIEMBRE de la Partida alcanzó a $128.574 millones, equivalente a un 7,2% respecto de la ley inicial de presupuestos. Este porcentaje  es  inferior al  7,9% ejecutado en el mismo mes del año anterior. </a:t>
            </a:r>
          </a:p>
          <a:p>
            <a:pPr marL="285750" indent="-285750" algn="just">
              <a:buFont typeface="+mj-lt"/>
              <a:buAutoNum type="arabicPeriod"/>
            </a:pPr>
            <a:endParaRPr lang="es-CL" sz="1200" dirty="0"/>
          </a:p>
          <a:p>
            <a:pPr marL="285750" indent="-285750" algn="just">
              <a:buFont typeface="+mj-lt"/>
              <a:buAutoNum type="arabicPeriod"/>
            </a:pPr>
            <a:r>
              <a:rPr lang="es-CL" sz="1200" dirty="0"/>
              <a:t>Con ello, el comportamiento de la ejecución acumulada al mes de SEPTIEMBRE, que suma $1.262.994 millones, equivalente a un 70,7% de avance, presenta una trayectoria similar al acumulado en el mismo período del año anterior. Por otra parte, la ejecución en dólares acumuló un gasto de $113.289 miles, equivalente a  59,6%.  </a:t>
            </a:r>
          </a:p>
          <a:p>
            <a:pPr marL="285750" indent="-285750" algn="just">
              <a:buFont typeface="+mj-lt"/>
              <a:buAutoNum type="arabicPeriod"/>
            </a:pPr>
            <a:endParaRPr lang="es-CL" sz="1200" dirty="0"/>
          </a:p>
          <a:p>
            <a:pPr marL="285750" indent="-285750" algn="just">
              <a:buFont typeface="+mj-lt"/>
              <a:buAutoNum type="arabicPeriod"/>
            </a:pPr>
            <a:r>
              <a:rPr lang="es-CL" sz="1200" dirty="0"/>
              <a:t>En el mes de SEPTIEMBRE, la modificación presupuestaria observada da cuenta de una rebaja en la autorización de gastos por un total de $272 millones, que rebaja la autorización de gastos para los Subtítulos: “21 Gastos en Personal” por $3.484 millones, “22 Bienes y Servicios de Consumo” por $17.846 millones, “24 Transferencias Corrientes” por $283 millones y “29 Adquisición de Activos No Financieros” por $3.219 millones, y un incremento del “34 Servicio a la Deuda” por $23.401 millones, que normalmente provienen de operaciones de años anteriores y “23 Prestaciones de Seguridad Social” en $746.989 millones.</a:t>
            </a:r>
          </a:p>
          <a:p>
            <a:pPr marL="285750" indent="-285750" algn="just">
              <a:buFont typeface="+mj-lt"/>
              <a:buAutoNum type="arabicPeriod"/>
            </a:pPr>
            <a:endParaRPr lang="es-CL" sz="1200" dirty="0"/>
          </a:p>
          <a:p>
            <a:pPr marL="285750" indent="-285750" algn="just">
              <a:buFont typeface="+mj-lt"/>
              <a:buAutoNum type="arabicPeriod"/>
            </a:pPr>
            <a:r>
              <a:rPr lang="es-CL" sz="1200" dirty="0"/>
              <a:t>La rebaja presupuestaria afectó en mayor medida a los siguientes programas presupuestarios: Armada de Chile por $4.240 millones, Dirección General de Territorio Marítimo $2.043 millones, Dirección de Sanidad $2.366 millones, Fuerza Aérea de Chile $520 millones. E incrementos en : Ejército de Chile  por  $848 millones, Organismos de Salud del Ejército por $2.305 millones, Dirección de Sanidad en $2.937 millones, Organismos de Salud de la FACH en $1.080 millones, Dirección General de Aeronáutica Civil en $457 millones. </a:t>
            </a:r>
            <a:endParaRPr lang="es-CL" sz="15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8012" y="5706836"/>
            <a:ext cx="7200800" cy="30661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764704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19. PROGRAMA 01: INSTITUTO GEOGRÁFICO MILITAR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78012" y="1783749"/>
            <a:ext cx="784887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00B28C50-CB84-440A-96F8-EC9C41EAE9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4785" y="2069720"/>
            <a:ext cx="7954428" cy="3613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6017" y="558924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017" y="764704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20. PROGRAMA 01: SERVICIO HIDROGRÁFICO Y OCEANOGRÁFICO DE LA ARMADA DE CHILE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83318" y="1901545"/>
            <a:ext cx="806678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C2B70B9F-7895-4487-8CA5-00B2C6B111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06016" y="2173968"/>
            <a:ext cx="8210799" cy="337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88015" y="6468059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7166" y="53178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21. PROGRAMA 01: DIRECCIÓN GENERAL DE AERONÁUTICA CIVIL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99591" y="1137597"/>
            <a:ext cx="7560841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C0D0744A-BAC7-49B1-91CC-D01BD1CE9B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07166" y="1365267"/>
            <a:ext cx="8179634" cy="5102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1189" y="5673561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856" y="676033"/>
            <a:ext cx="799477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22. PROGRAMA 01: SERVICIO AEROFOTOGRAMÉTRICO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62829" y="1693053"/>
            <a:ext cx="7994775" cy="2949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50E8783F-EFD3-49B4-A9B9-49AE66D8E0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90843" y="2027948"/>
            <a:ext cx="8014999" cy="3567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6021288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661337"/>
            <a:ext cx="806678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23. PROGRAMA 01: SUBSECRETARÍA PARA LAS FUERZAS ARMADAS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466202"/>
            <a:ext cx="7994775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CA2298A7-70D2-44A8-AEF7-7983BB9DE6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39550" y="1723418"/>
            <a:ext cx="8066783" cy="4279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6356" y="551723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694" y="795973"/>
            <a:ext cx="80327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24. PROGRAMA 01: SUBSECRETARÍA DE DEFENSA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03674" y="1916832"/>
            <a:ext cx="7994775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53359732-0359-4EEA-BA08-5EFD323103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65694" y="2238515"/>
            <a:ext cx="8032755" cy="3249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623731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27583" y="522838"/>
            <a:ext cx="7488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4" y="1257437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12" name="Marcador de contenido 11">
            <a:extLst>
              <a:ext uri="{FF2B5EF4-FFF2-40B4-BE49-F238E27FC236}">
                <a16:creationId xmlns:a16="http://schemas.microsoft.com/office/drawing/2014/main" id="{5773600F-D380-45F8-BCE5-9998045E92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23399" y="1600200"/>
            <a:ext cx="7488833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51723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8409" y="692696"/>
            <a:ext cx="82296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08409" y="1916832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2018</a:t>
            </a:r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AF5E71A2-D1DA-47E5-9EF3-AF9A52186D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08409" y="2235939"/>
            <a:ext cx="8229601" cy="3254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5262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4 Gráfico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305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824633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1 Gráfico" title="Ejecución Mensual Acumulada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253116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4969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1052736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7" y="5877272"/>
            <a:ext cx="7632848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6" y="1911996"/>
            <a:ext cx="7632848" cy="3337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DB13586B-9B15-4D33-AC17-B2E14B8803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2348697"/>
            <a:ext cx="7632848" cy="3363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949950"/>
            <a:ext cx="734481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9" y="4653136"/>
            <a:ext cx="7344816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900305"/>
            <a:ext cx="734481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2018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8F58D0C-6DED-4714-8ADB-0B0785A507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2357147"/>
            <a:ext cx="7344816" cy="2127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620688"/>
            <a:ext cx="770674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0419" y="5661248"/>
            <a:ext cx="762198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68183" y="1387369"/>
            <a:ext cx="7748233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DEA5B20-81D4-4723-83F6-9674B212B6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73" y="1755432"/>
            <a:ext cx="7748234" cy="3843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3469" y="6412458"/>
            <a:ext cx="7623360" cy="293117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5" y="476142"/>
            <a:ext cx="769536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5" y="103645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79F786B-216C-476F-8A67-A20CA1528E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601" y="1263843"/>
            <a:ext cx="8173656" cy="5148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7686" y="6165304"/>
            <a:ext cx="786024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620688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412776"/>
            <a:ext cx="7860248" cy="25883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88A3376-5EEA-4B70-950F-BEDED91767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770" y="1761707"/>
            <a:ext cx="7860249" cy="4403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3168</TotalTime>
  <Words>1083</Words>
  <Application>Microsoft Office PowerPoint</Application>
  <PresentationFormat>Presentación en pantalla (4:3)</PresentationFormat>
  <Paragraphs>154</Paragraphs>
  <Slides>27</Slides>
  <Notes>20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4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PRESUPUESTARIA DE GASTOS ACUMULADA SEPTIEMBRE 2018 PARTIDA 11: MINISTERIO DE DEFENSA NACIONAL</vt:lpstr>
      <vt:lpstr>EJECUCIÓN ACUMULADADE GASTOS A SEPTIEMBRE DE 2018  PARTIDA 11 MINISTERIO DE DEFENSA NACIONAL</vt:lpstr>
      <vt:lpstr>COMPORTAMIENTO DE LA EJECUCIÓN MENSUAL DE GASTOS A SEPTIEMBRE DE 2018  PARTIDA 11 MINISTERIO DE DEFENSA NACIONAL</vt:lpstr>
      <vt:lpstr>COMPORTAMIENTO DE LA EJECUCIÓN ACUMULADA DE GASTOS A SEPTIEMBRE DE 2018  PARTIDA 11 MINISTERIO DE DEFENSA NACIONAL</vt:lpstr>
      <vt:lpstr>EJECUCIÓN ACUMULADA DE GASTOS A SEPTIEMBRE 2018  PARTIDA 11 MINISTERIO DE DEFENSA NACIONAL</vt:lpstr>
      <vt:lpstr>EJECUCIÓN ACUMULADA DE GASTOS A SEPTIEMBRE 2018  PARTIDA 11 MINISTERIO DE DEFENSA NACIONAL</vt:lpstr>
      <vt:lpstr>EJECUCIÓN ACUMULADA DE GASTOS A SEPTIEMBRE 2018  PARTIDA 11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275</cp:revision>
  <cp:lastPrinted>2016-07-14T20:27:16Z</cp:lastPrinted>
  <dcterms:created xsi:type="dcterms:W3CDTF">2016-06-23T13:38:47Z</dcterms:created>
  <dcterms:modified xsi:type="dcterms:W3CDTF">2019-01-17T17:24:55Z</dcterms:modified>
</cp:coreProperties>
</file>