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20"/>
  </p:notesMasterIdLst>
  <p:handoutMasterIdLst>
    <p:handoutMasterId r:id="rId21"/>
  </p:handoutMasterIdLst>
  <p:sldIdLst>
    <p:sldId id="256" r:id="rId3"/>
    <p:sldId id="298" r:id="rId4"/>
    <p:sldId id="299" r:id="rId5"/>
    <p:sldId id="303" r:id="rId6"/>
    <p:sldId id="304" r:id="rId7"/>
    <p:sldId id="264" r:id="rId8"/>
    <p:sldId id="263" r:id="rId9"/>
    <p:sldId id="265" r:id="rId10"/>
    <p:sldId id="300" r:id="rId11"/>
    <p:sldId id="268" r:id="rId12"/>
    <p:sldId id="269" r:id="rId13"/>
    <p:sldId id="271" r:id="rId14"/>
    <p:sldId id="273" r:id="rId15"/>
    <p:sldId id="302" r:id="rId16"/>
    <p:sldId id="274" r:id="rId17"/>
    <p:sldId id="275" r:id="rId18"/>
    <p:sldId id="276" r:id="rId19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49">
          <p15:clr>
            <a:srgbClr val="A4A3A4"/>
          </p15:clr>
        </p15:guide>
        <p15:guide id="2" pos="222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84" y="3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18-01-2019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18-01-2019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55" tIns="46427" rIns="92855" bIns="46427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55" tIns="46427" rIns="92855" bIns="46427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7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18-01-2019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18-01-2019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18-01-2019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18-01-2019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18-01-2019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18-01-2019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18-01-2019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18-01-2019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18-01-2019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18-01-2019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18-01-2019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18-01-2019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18-01-2019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18-01-2019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18-01-2019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18-01-2019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18-01-2019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18-01-2019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18-01-2019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18-01-2019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18-01-2019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18-01-2019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18-01-2019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40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18-01-2019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2230" name="Picture 182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9750" y="11704"/>
            <a:ext cx="352425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ACUMULADA DE GASTOS PRESUPUESTARIOS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AL MES DE SEPTIEMBRE DE 2018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10: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MINISTERIO DE JUSTICIA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noviembre 2018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pic>
        <p:nvPicPr>
          <p:cNvPr id="7320" name="Picture 15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7" y="528486"/>
            <a:ext cx="4891663" cy="9562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7" y="5440139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1012" y="692696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10. CAPÍTULO 02. PROGRAMA 01: SERVICIO REGISTRO CIVIL E IDENTIFICACIÓN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5AB60A9E-EEA5-421B-8F31-EFDC58EBBC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7808" y="1803516"/>
            <a:ext cx="8157125" cy="3514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83950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22009" y="5085184"/>
            <a:ext cx="8406135" cy="365125"/>
          </a:xfrm>
        </p:spPr>
        <p:txBody>
          <a:bodyPr/>
          <a:lstStyle/>
          <a:p>
            <a:r>
              <a:rPr lang="es-CL" sz="1100" b="1" dirty="0"/>
              <a:t>Fuente</a:t>
            </a:r>
            <a:r>
              <a:rPr lang="es-CL" sz="110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329458"/>
            <a:ext cx="8229600" cy="35452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6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10. CAPÍTULO 03. PROGRAMA 01:  SERVICIO MÉDICO LEGAL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FA5C969B-4C1E-43A7-A5EA-0E87AEFE5B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2009" y="1678423"/>
            <a:ext cx="8229971" cy="3381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75422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6" y="5080099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395949"/>
            <a:ext cx="8229600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6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10. CAPÍTULO 04. PROGRAMA 01:  GENDARMERÍA DE CHILE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FDACC74A-3346-4A7D-ABF0-13FD53EEC81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3036" y="1683981"/>
            <a:ext cx="8178449" cy="32395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11253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6" y="6448251"/>
            <a:ext cx="8406135" cy="221109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533500"/>
            <a:ext cx="8229600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05026" y="620688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10. CAPÍTULO 04. PROGRAMA 02:  PROGRAMA DE REHABILITACIÓN Y REINSERCIÓN SOCIAL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8FF8653D-323E-4D35-8EAC-9011D91B774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6" y="1864391"/>
            <a:ext cx="8236976" cy="4493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18978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86224" y="3933056"/>
            <a:ext cx="8406135" cy="216024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14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340768"/>
            <a:ext cx="8229600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6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10. CAPÍTULO 06. PROGRAMA 01:  SUBSECRETARÍA DE DERECHOS HUMANOS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E2CC2311-5E06-4853-B65C-73A85214D0D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8" y="1679201"/>
            <a:ext cx="8201486" cy="2143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82633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69945" y="4365104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15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95536" y="1394936"/>
            <a:ext cx="8229600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6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10. CAPÍTULO 07. PROGRAMA 01:  SERVICIO NACIONAL DE MENORES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EF31C761-6544-4014-83BF-3800F35C412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7461" y="1700378"/>
            <a:ext cx="8229600" cy="26289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61946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6" y="4504035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16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689162"/>
            <a:ext cx="8229600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05026" y="620688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10. CAPÍTULO 07. PROGRAMA 02:  PROGRAMA DE ADMINISTRACIÓN DIRECTA Y PROYECTOS NACIONALES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876E6C03-C395-4A29-AC1C-B1FF581F19D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300" y="2076550"/>
            <a:ext cx="8153400" cy="23059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44797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81999" y="5800179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66571" y="1258632"/>
            <a:ext cx="8229600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6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10. CAPÍTULO 09. PROGRAMA 01:  DEFENSORÍA PENAL PÚBLICA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E63F9A92-E4F1-4904-B19D-326709FD647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6224" y="1613380"/>
            <a:ext cx="8208912" cy="4143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05493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525658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spcBef>
                <a:spcPts val="0"/>
              </a:spcBef>
            </a:pP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algn="just">
              <a:spcBef>
                <a:spcPts val="0"/>
              </a:spcBef>
            </a:pPr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es-CL" sz="1200" dirty="0"/>
              <a:t>La</a:t>
            </a:r>
            <a:r>
              <a:rPr lang="es-CL" sz="1200" b="1" dirty="0"/>
              <a:t> ejecución acumulada al mes de SEPTIEMBRE de 2018</a:t>
            </a:r>
            <a:r>
              <a:rPr lang="es-CL" sz="1200" dirty="0"/>
              <a:t> de la Partida 10 Ministerio de Justicia y Derechos Humanos, finalizó en $896.164 millones, </a:t>
            </a:r>
            <a:r>
              <a:rPr lang="es-CL" sz="1200" b="1" dirty="0"/>
              <a:t>equivalentes a un 74,7% del Presupuesto Vigente.</a:t>
            </a:r>
          </a:p>
          <a:p>
            <a:pPr marL="342900" indent="-342900" algn="just">
              <a:buFont typeface="+mj-lt"/>
              <a:buAutoNum type="arabicPeriod"/>
            </a:pPr>
            <a:endParaRPr lang="es-CL" sz="1200" b="1" dirty="0"/>
          </a:p>
          <a:p>
            <a:pPr marL="342900" indent="-342900" algn="just">
              <a:buFont typeface="+mj-lt"/>
              <a:buAutoNum type="arabicPeriod"/>
            </a:pPr>
            <a:r>
              <a:rPr lang="es-CL" sz="1200" dirty="0"/>
              <a:t>En la </a:t>
            </a:r>
            <a:r>
              <a:rPr lang="es-CL" sz="1200" b="1" dirty="0"/>
              <a:t>Deuda Flotante</a:t>
            </a:r>
            <a:r>
              <a:rPr lang="es-CL" sz="1200" dirty="0"/>
              <a:t>, que corresponden a obligaciones contraídas en el ejercicio presupuestario anterior, se observa un aumento de recursos por $7.828 millones</a:t>
            </a:r>
            <a:r>
              <a:rPr lang="es-CL" sz="1200" b="1" dirty="0"/>
              <a:t>, con una ejecución presupuestaria de un 100%.</a:t>
            </a:r>
          </a:p>
          <a:p>
            <a:pPr marL="342900" indent="-342900" algn="just">
              <a:buFont typeface="+mj-lt"/>
              <a:buAutoNum type="arabicPeriod"/>
            </a:pPr>
            <a:endParaRPr lang="es-CL" sz="1200" b="1" dirty="0"/>
          </a:p>
          <a:p>
            <a:pPr marL="342900" indent="-342900" algn="just">
              <a:buFont typeface="+mj-lt"/>
              <a:buAutoNum type="arabicPeriod"/>
            </a:pPr>
            <a:r>
              <a:rPr lang="es-CL" sz="1200" dirty="0"/>
              <a:t>En </a:t>
            </a:r>
            <a:r>
              <a:rPr lang="es-CL" sz="1200" b="1" dirty="0"/>
              <a:t>Gendarmería de Chile</a:t>
            </a:r>
            <a:r>
              <a:rPr lang="es-CL" sz="1200" dirty="0"/>
              <a:t>, </a:t>
            </a:r>
            <a:r>
              <a:rPr lang="es-ES" sz="1200" dirty="0"/>
              <a:t>las iniciativas de inversión, que inicialmente presentaron recursos por $3.476 millones, compuesto $488 millones del Fondo de Emergencia y por $2.988 millones </a:t>
            </a:r>
            <a:r>
              <a:rPr lang="es-CL" sz="1200" dirty="0"/>
              <a:t>para la ejecución e implementación de Redes contra incendio en unidades penales del país (Iniciativas de Inversión ejecutadas en el programa GENCHI); </a:t>
            </a:r>
            <a:r>
              <a:rPr lang="es-CL" sz="1200" b="1" dirty="0"/>
              <a:t>ejecutaron un 28,5% de su disponibilidad, con un gasto total de $656 millones.</a:t>
            </a:r>
            <a:r>
              <a:rPr lang="es-CL" sz="1200" dirty="0"/>
              <a:t> Se observa además, un descuento de $1.171 millones de los recursos aprobados en la Ley de Presupuesto.</a:t>
            </a:r>
          </a:p>
          <a:p>
            <a:pPr marL="342900" indent="-342900" algn="just">
              <a:buFont typeface="+mj-lt"/>
              <a:buAutoNum type="arabicPeriod"/>
            </a:pPr>
            <a:endParaRPr lang="es-CL" sz="1200" b="1" dirty="0"/>
          </a:p>
          <a:p>
            <a:pPr marL="342900" indent="-342900" algn="just">
              <a:buFont typeface="+mj-lt"/>
              <a:buAutoNum type="arabicPeriod"/>
            </a:pPr>
            <a:r>
              <a:rPr lang="es-CL" sz="1200" dirty="0"/>
              <a:t>En el </a:t>
            </a:r>
            <a:r>
              <a:rPr lang="es-CL" sz="1200" b="1" dirty="0"/>
              <a:t>Registro Civil</a:t>
            </a:r>
            <a:r>
              <a:rPr lang="es-CL" sz="1200" dirty="0"/>
              <a:t>, </a:t>
            </a:r>
            <a:r>
              <a:rPr lang="es-ES" sz="1200" dirty="0"/>
              <a:t>las iniciativas de inversión incluyen originalmente la </a:t>
            </a:r>
            <a:r>
              <a:rPr lang="es-CL" sz="1200" dirty="0"/>
              <a:t>construcción de la Oficina de Servicio del Registro Civil De Linares ($160 millones); la reposición Oficina de Curicó ($ 159 millones); la reposición Oficina de </a:t>
            </a:r>
            <a:r>
              <a:rPr lang="es-CL" sz="1200" dirty="0" err="1"/>
              <a:t>Mulchén</a:t>
            </a:r>
            <a:r>
              <a:rPr lang="es-CL" sz="1200" dirty="0"/>
              <a:t> ($108 millones); la reposición de La Dirección Regional del Maule y Oficina de Talca ($615 millones); y la reposición Oficina de </a:t>
            </a:r>
            <a:r>
              <a:rPr lang="es-CL" sz="1200" dirty="0" err="1"/>
              <a:t>Pelluhue</a:t>
            </a:r>
            <a:r>
              <a:rPr lang="es-CL" sz="1200" dirty="0"/>
              <a:t> (Ex - </a:t>
            </a:r>
            <a:r>
              <a:rPr lang="es-CL" sz="1200" dirty="0" err="1"/>
              <a:t>Curanipe</a:t>
            </a:r>
            <a:r>
              <a:rPr lang="es-CL" sz="1200" dirty="0"/>
              <a:t>) ($11 millones). Al mes de SEPTIEMBRE, se le han adicionado recursos por $1.081 millones</a:t>
            </a:r>
            <a:r>
              <a:rPr lang="es-ES" sz="1200" dirty="0"/>
              <a:t>,  </a:t>
            </a:r>
            <a:r>
              <a:rPr lang="es-ES" sz="1200" b="1" dirty="0"/>
              <a:t>ejecutando en un 50% sus recursos. </a:t>
            </a:r>
          </a:p>
          <a:p>
            <a:pPr algn="just">
              <a:spcBef>
                <a:spcPts val="0"/>
              </a:spcBef>
            </a:pPr>
            <a:endParaRPr lang="es-ES" sz="1600" dirty="0"/>
          </a:p>
          <a:p>
            <a:pPr marL="342900" indent="-342900" algn="just">
              <a:spcBef>
                <a:spcPts val="0"/>
              </a:spcBef>
              <a:buFont typeface="+mj-lt"/>
              <a:buAutoNum type="arabicPeriod"/>
            </a:pPr>
            <a:endParaRPr lang="es-CL" sz="1600" dirty="0"/>
          </a:p>
          <a:p>
            <a:pPr marL="342900" indent="-342900" algn="just">
              <a:spcBef>
                <a:spcPts val="0"/>
              </a:spcBef>
              <a:buFont typeface="+mj-lt"/>
              <a:buAutoNum type="arabicPeriod"/>
            </a:pPr>
            <a:endParaRPr lang="es-CL" sz="1600" dirty="0"/>
          </a:p>
          <a:p>
            <a:pPr marL="342900" indent="-342900" algn="just">
              <a:spcBef>
                <a:spcPts val="0"/>
              </a:spcBef>
              <a:buFont typeface="+mj-lt"/>
              <a:buAutoNum type="arabicPeriod"/>
            </a:pPr>
            <a:endParaRPr lang="es-CL" sz="1600" dirty="0"/>
          </a:p>
          <a:p>
            <a:pPr marL="342900" indent="-342900" algn="just">
              <a:spcBef>
                <a:spcPts val="0"/>
              </a:spcBef>
              <a:buFont typeface="+mj-lt"/>
              <a:buAutoNum type="arabicPeriod"/>
            </a:pPr>
            <a:endParaRPr lang="es-CL" sz="1600" dirty="0"/>
          </a:p>
          <a:p>
            <a:pPr marL="342900" indent="-342900" algn="just">
              <a:spcBef>
                <a:spcPts val="0"/>
              </a:spcBef>
              <a:buFont typeface="+mj-lt"/>
              <a:buAutoNum type="arabicPeriod"/>
            </a:pPr>
            <a:endParaRPr lang="es-ES" sz="1600" dirty="0"/>
          </a:p>
          <a:p>
            <a:pPr marL="342900" indent="-342900" algn="just">
              <a:spcBef>
                <a:spcPts val="0"/>
              </a:spcBef>
              <a:buFont typeface="+mj-lt"/>
              <a:buAutoNum type="arabicPeriod"/>
            </a:pPr>
            <a:endParaRPr lang="es-CL" sz="1600" dirty="0">
              <a:latin typeface="+mn-lt"/>
            </a:endParaRP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10 MINISTERIO DE JUSTICIA</a:t>
            </a:r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89654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spcBef>
                <a:spcPts val="0"/>
              </a:spcBef>
              <a:buFont typeface="+mj-lt"/>
              <a:buAutoNum type="arabicPeriod" startAt="5"/>
            </a:pPr>
            <a:endParaRPr lang="es-CL" sz="1600" b="1" dirty="0"/>
          </a:p>
          <a:p>
            <a:pPr marL="342900" indent="-342900" algn="just">
              <a:spcBef>
                <a:spcPts val="0"/>
              </a:spcBef>
              <a:buFont typeface="+mj-lt"/>
              <a:buAutoNum type="arabicPeriod" startAt="5"/>
            </a:pPr>
            <a:r>
              <a:rPr lang="es-ES" sz="1200" dirty="0"/>
              <a:t>En el </a:t>
            </a:r>
            <a:r>
              <a:rPr lang="es-ES" sz="1200" b="1" dirty="0"/>
              <a:t>Servicio Nacional de Menores</a:t>
            </a:r>
            <a:r>
              <a:rPr lang="es-ES" sz="1200" dirty="0"/>
              <a:t>, las iniciativas de inversión incluyen el Fondo de Emergencia ($221 millones) y la </a:t>
            </a:r>
            <a:r>
              <a:rPr lang="es-CL" sz="1200" dirty="0"/>
              <a:t>Etapa 2018 del Programa de Mejoramiento y Normalización de los Centros de Administración Directa </a:t>
            </a:r>
            <a:r>
              <a:rPr lang="es-ES" sz="1200" dirty="0"/>
              <a:t>($792 millones). </a:t>
            </a:r>
            <a:r>
              <a:rPr lang="es-CL" sz="1200" b="1" dirty="0"/>
              <a:t>Su </a:t>
            </a:r>
            <a:r>
              <a:rPr lang="es-ES" sz="1200" b="1" dirty="0"/>
              <a:t>ejecución alcanzó un 20%.</a:t>
            </a:r>
          </a:p>
          <a:p>
            <a:pPr marL="342900" indent="-342900" algn="just">
              <a:spcBef>
                <a:spcPts val="0"/>
              </a:spcBef>
              <a:buFont typeface="+mj-lt"/>
              <a:buAutoNum type="arabicPeriod" startAt="5"/>
            </a:pPr>
            <a:endParaRPr lang="es-CL" sz="1200" b="1" dirty="0"/>
          </a:p>
          <a:p>
            <a:pPr marL="342900" indent="-342900" algn="just">
              <a:spcBef>
                <a:spcPts val="0"/>
              </a:spcBef>
              <a:buFont typeface="+mj-lt"/>
              <a:buAutoNum type="arabicPeriod" startAt="5"/>
            </a:pPr>
            <a:r>
              <a:rPr lang="es-CL" sz="1200" dirty="0"/>
              <a:t>En la </a:t>
            </a:r>
            <a:r>
              <a:rPr lang="es-CL" sz="1200" b="1" dirty="0"/>
              <a:t>Subsecretaría de Justicia</a:t>
            </a:r>
            <a:r>
              <a:rPr lang="es-CL" sz="1200" dirty="0"/>
              <a:t>, </a:t>
            </a:r>
            <a:r>
              <a:rPr lang="es-ES" sz="1200" dirty="0"/>
              <a:t>las </a:t>
            </a:r>
            <a:r>
              <a:rPr lang="es-ES" sz="1200" b="1" dirty="0"/>
              <a:t>“Iniciativas de Inversión”</a:t>
            </a:r>
            <a:r>
              <a:rPr lang="es-ES" sz="1200" dirty="0"/>
              <a:t>, que contemplan recursos para proyectos en cárceles ($28.461 millones), centros de menores ($5.312 millones), para el Servicio Médico Legal ($2.228 millones) y para proyectos de la Subsecretaría ($1.402 millones), </a:t>
            </a:r>
            <a:r>
              <a:rPr lang="es-ES" sz="1200" b="1" dirty="0"/>
              <a:t>mostró un avance de 33%, con un gasto total de $11.213 millones</a:t>
            </a:r>
            <a:r>
              <a:rPr lang="es-CL" sz="1200" dirty="0"/>
              <a:t>. Es importante mencionar que a este presupuesto se le han descontado recursos por $3.416 millones.</a:t>
            </a:r>
          </a:p>
          <a:p>
            <a:pPr marL="342900" indent="-342900" algn="just">
              <a:spcBef>
                <a:spcPts val="0"/>
              </a:spcBef>
              <a:buFont typeface="+mj-lt"/>
              <a:buAutoNum type="arabicPeriod" startAt="5"/>
            </a:pPr>
            <a:endParaRPr lang="es-CL" sz="1200" dirty="0"/>
          </a:p>
          <a:p>
            <a:pPr marL="342900" indent="-342900" algn="just">
              <a:spcBef>
                <a:spcPts val="0"/>
              </a:spcBef>
              <a:buFont typeface="+mj-lt"/>
              <a:buAutoNum type="arabicPeriod" startAt="5"/>
            </a:pPr>
            <a:r>
              <a:rPr lang="es-ES" sz="1200" dirty="0"/>
              <a:t>En los </a:t>
            </a:r>
            <a:r>
              <a:rPr lang="es-ES" sz="1200" b="1" dirty="0"/>
              <a:t>Programas de Rehabilitación y Reinserción Social,</a:t>
            </a:r>
            <a:r>
              <a:rPr lang="es-ES" sz="1200" dirty="0"/>
              <a:t> se contemplaron 9 asignaciones programáticas que </a:t>
            </a:r>
            <a:r>
              <a:rPr lang="es-ES" sz="1200" b="1" dirty="0"/>
              <a:t>totalizaron un gasto de $5.062 millones (50,5% de avance presupuestario).</a:t>
            </a:r>
          </a:p>
          <a:p>
            <a:pPr marL="342900" indent="-342900" algn="just">
              <a:spcBef>
                <a:spcPts val="0"/>
              </a:spcBef>
              <a:buFont typeface="+mj-lt"/>
              <a:buAutoNum type="arabicPeriod" startAt="5"/>
            </a:pPr>
            <a:endParaRPr lang="es-ES" sz="1200" b="1" dirty="0"/>
          </a:p>
          <a:p>
            <a:pPr marL="342900" indent="-342900" algn="just">
              <a:spcBef>
                <a:spcPts val="0"/>
              </a:spcBef>
              <a:buFont typeface="+mj-lt"/>
              <a:buAutoNum type="arabicPeriod" startAt="5"/>
            </a:pPr>
            <a:r>
              <a:rPr lang="es-CL" sz="1200" dirty="0"/>
              <a:t>El </a:t>
            </a:r>
            <a:r>
              <a:rPr lang="es-CL" sz="1200" b="1" dirty="0"/>
              <a:t>Sistema Nacional de Mediación</a:t>
            </a:r>
            <a:r>
              <a:rPr lang="es-CL" sz="1200" dirty="0"/>
              <a:t> contempla dos asignaciones programáticas: el Programa de Licitaciones Sistema Nacional de Mediación, con una ejecución del 60% ($6.402 millones)  y la asignación Auditorías Externas Sistema Nacional de Mediación, un 32,8% de avance con un gasto total de $39 millones. </a:t>
            </a:r>
          </a:p>
          <a:p>
            <a:pPr marL="342900" indent="-342900" algn="just">
              <a:spcBef>
                <a:spcPts val="0"/>
              </a:spcBef>
              <a:buFont typeface="+mj-lt"/>
              <a:buAutoNum type="arabicPeriod" startAt="5"/>
            </a:pPr>
            <a:endParaRPr lang="es-CL" sz="1200" dirty="0"/>
          </a:p>
          <a:p>
            <a:pPr marL="342900" indent="-342900" algn="just">
              <a:spcBef>
                <a:spcPts val="0"/>
              </a:spcBef>
              <a:buFont typeface="+mj-lt"/>
              <a:buAutoNum type="arabicPeriod" startAt="5"/>
            </a:pPr>
            <a:r>
              <a:rPr lang="es-CL" sz="1200" dirty="0"/>
              <a:t>En el </a:t>
            </a:r>
            <a:r>
              <a:rPr lang="es-CL" sz="1200" b="1" dirty="0"/>
              <a:t>Servicio Nacional de Menores</a:t>
            </a:r>
            <a:r>
              <a:rPr lang="es-CL" sz="1200" dirty="0"/>
              <a:t>, la “Subvención Proyectos Área Protección a Menores”, ejecutó un gasto total de $131.917 millones (74%) y la “Subvención Proyectos Área Justicia Juvenil”, ejecutó un total de $14.213 millones (59% de ejecución presupuestaria respecto al presupuesto vigente a SEPTIEMBRE de 2018). </a:t>
            </a:r>
          </a:p>
          <a:p>
            <a:pPr marL="342900" indent="-342900" algn="just">
              <a:spcBef>
                <a:spcPts val="0"/>
              </a:spcBef>
              <a:buFont typeface="+mj-lt"/>
              <a:buAutoNum type="arabicPeriod" startAt="5"/>
            </a:pPr>
            <a:endParaRPr lang="es-ES" sz="1600" dirty="0"/>
          </a:p>
          <a:p>
            <a:pPr marL="342900" indent="-342900" algn="just">
              <a:spcBef>
                <a:spcPts val="0"/>
              </a:spcBef>
              <a:buFont typeface="+mj-lt"/>
              <a:buAutoNum type="arabicPeriod" startAt="6"/>
            </a:pPr>
            <a:endParaRPr lang="es-CL" sz="1600" b="1" dirty="0"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10 MINISTERIO DE JUSTICIA</a:t>
            </a:r>
          </a:p>
        </p:txBody>
      </p:sp>
    </p:spTree>
    <p:extLst>
      <p:ext uri="{BB962C8B-B14F-4D97-AF65-F5344CB8AC3E}">
        <p14:creationId xmlns:p14="http://schemas.microsoft.com/office/powerpoint/2010/main" val="28829766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89654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 algn="just">
              <a:spcBef>
                <a:spcPts val="0"/>
              </a:spcBef>
              <a:buFont typeface="+mj-lt"/>
              <a:buAutoNum type="arabicPeriod" startAt="9"/>
            </a:pPr>
            <a:endParaRPr lang="es-CL" sz="1600" dirty="0"/>
          </a:p>
          <a:p>
            <a:pPr marL="342900" indent="-342900" algn="just">
              <a:spcBef>
                <a:spcPts val="0"/>
              </a:spcBef>
              <a:buFont typeface="+mj-lt"/>
              <a:buAutoNum type="arabicPeriod" startAt="9"/>
            </a:pPr>
            <a:endParaRPr lang="es-CL" sz="1600" dirty="0"/>
          </a:p>
          <a:p>
            <a:pPr marL="342900" indent="-342900" algn="just">
              <a:spcBef>
                <a:spcPts val="0"/>
              </a:spcBef>
              <a:buFont typeface="+mj-lt"/>
              <a:buAutoNum type="arabicPeriod" startAt="9"/>
            </a:pPr>
            <a:endParaRPr lang="es-CL" sz="1600" b="1" dirty="0"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SEPTIEMBRE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10 MINISTERIO DE JUSTICIA</a:t>
            </a:r>
          </a:p>
        </p:txBody>
      </p:sp>
      <p:sp>
        <p:nvSpPr>
          <p:cNvPr id="8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86224" y="5368131"/>
            <a:ext cx="8406135" cy="365125"/>
          </a:xfrm>
        </p:spPr>
        <p:txBody>
          <a:bodyPr/>
          <a:lstStyle/>
          <a:p>
            <a:pPr algn="ctr"/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D67A3613-3C15-47D5-820F-DCC588E4B11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0117" y="1891570"/>
            <a:ext cx="5598348" cy="3322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35787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89654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 algn="just">
              <a:spcBef>
                <a:spcPts val="0"/>
              </a:spcBef>
              <a:buFont typeface="+mj-lt"/>
              <a:buAutoNum type="arabicPeriod" startAt="9"/>
            </a:pPr>
            <a:endParaRPr lang="es-CL" sz="1600" dirty="0"/>
          </a:p>
          <a:p>
            <a:pPr marL="342900" indent="-342900" algn="just">
              <a:spcBef>
                <a:spcPts val="0"/>
              </a:spcBef>
              <a:buFont typeface="+mj-lt"/>
              <a:buAutoNum type="arabicPeriod" startAt="9"/>
            </a:pPr>
            <a:endParaRPr lang="es-CL" sz="1600" dirty="0"/>
          </a:p>
          <a:p>
            <a:pPr marL="342900" indent="-342900" algn="just">
              <a:spcBef>
                <a:spcPts val="0"/>
              </a:spcBef>
              <a:buFont typeface="+mj-lt"/>
              <a:buAutoNum type="arabicPeriod" startAt="9"/>
            </a:pPr>
            <a:endParaRPr lang="es-CL" sz="1600" b="1" dirty="0"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SEPTIEMBRE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10 MINISTERIO DE JUSTICIA</a:t>
            </a:r>
          </a:p>
        </p:txBody>
      </p:sp>
      <p:sp>
        <p:nvSpPr>
          <p:cNvPr id="8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86224" y="5368131"/>
            <a:ext cx="8406135" cy="365125"/>
          </a:xfrm>
        </p:spPr>
        <p:txBody>
          <a:bodyPr/>
          <a:lstStyle/>
          <a:p>
            <a:pPr algn="ctr"/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BB3F2C86-5806-40AB-A84C-BA5772184D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79712" y="1891570"/>
            <a:ext cx="5476909" cy="3282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63420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86224" y="4288011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10 MINISTERIO DE JUSTICIA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F4ED45DC-2C36-440B-8493-9C6A2B625C3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4640" y="1749407"/>
            <a:ext cx="8211184" cy="2466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414337" y="4216003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317476"/>
            <a:ext cx="8229600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10 RESUMEN POR CAPÍTULOS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F5A32550-7EB6-4BE1-8C65-7410F705DA9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4337" y="1692557"/>
            <a:ext cx="8272463" cy="2447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67544" y="6376243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373906" y="1268760"/>
            <a:ext cx="8229600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14338" y="579456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10. CAPÍTULO 01. PROGRAMA 01:  SECRETARÍA Y ADMINISTRACIÓN GENERAL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83F5F722-4CE3-428C-8E75-73998E690A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8" y="1627998"/>
            <a:ext cx="8229600" cy="46235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6" y="3068960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95535" y="1617154"/>
            <a:ext cx="8229600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395535" y="692696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10. CAPÍTULO 01. PROGRAMA 02:  PROGRAMA DE CONCESIONES DEL MINISTERIO DE JUSTICIA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57F2C37A-E1E1-49E1-B572-50EB790378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4965" y="2015622"/>
            <a:ext cx="8210798" cy="996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8167331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2774</TotalTime>
  <Words>952</Words>
  <Application>Microsoft Office PowerPoint</Application>
  <PresentationFormat>Presentación en pantalla (4:3)</PresentationFormat>
  <Paragraphs>88</Paragraphs>
  <Slides>17</Slides>
  <Notes>1</Notes>
  <HiddenSlides>0</HiddenSlides>
  <MMClips>0</MMClips>
  <ScaleCrop>false</ScaleCrop>
  <HeadingPairs>
    <vt:vector size="8" baseType="variant">
      <vt:variant>
        <vt:lpstr>Fuentes usadas</vt:lpstr>
      </vt:variant>
      <vt:variant>
        <vt:i4>4</vt:i4>
      </vt:variant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24" baseType="lpstr">
      <vt:lpstr>Andalus</vt:lpstr>
      <vt:lpstr>Arial</vt:lpstr>
      <vt:lpstr>Calibri</vt:lpstr>
      <vt:lpstr>Times New Roman</vt:lpstr>
      <vt:lpstr>1_Tema de Office</vt:lpstr>
      <vt:lpstr>Tema de Office</vt:lpstr>
      <vt:lpstr>Imagen de mapa de bits</vt:lpstr>
      <vt:lpstr>EJECUCIÓN ACUMULADA DE GASTOS PRESUPUESTARIOS AL MES DE SEPTIEMBRE DE 2018 PARTIDA 10: MINISTERIO DE JUSTICIA</vt:lpstr>
      <vt:lpstr>EJECUCIÓN ACUMULADA DE GASTOS A SEPTIEMBRE DE 2018  PARTIDA 10 MINISTERIO DE JUSTICIA</vt:lpstr>
      <vt:lpstr>EJECUCIÓN ACUMULADA DE GASTOS A SEPTIEMBRE DE 2018  PARTIDA 10 MINISTERIO DE JUSTICIA</vt:lpstr>
      <vt:lpstr>Presentación de PowerPoint</vt:lpstr>
      <vt:lpstr>Presentación de PowerPoint</vt:lpstr>
      <vt:lpstr>EJECUCIÓN ACUMULADA DE GASTOS A SEPTIEMBRE DE 2018  PARTIDA 10 MINISTERIO DE JUSTICIA</vt:lpstr>
      <vt:lpstr>EJECUCIÓN ACUMULADA DE GASTOS A SEPTIEMBRE DE 2018  PARTIDA 10 RESUMEN POR CAPÍTULOS</vt:lpstr>
      <vt:lpstr>EJECUCIÓN ACUMULADA DE GASTOS A SEPTIEMBRE DE 2018  PARTIDA 10. CAPÍTULO 01. PROGRAMA 01:  SECRETARÍA Y ADMINISTRACIÓN GENERAL</vt:lpstr>
      <vt:lpstr>EJECUCIÓN ACUMULADA DE GASTOS A SEPTIEMBRE DE 2018  PARTIDA 10. CAPÍTULO 01. PROGRAMA 02:  PROGRAMA DE CONCESIONES DEL MINISTERIO DE JUSTICIA</vt:lpstr>
      <vt:lpstr>EJECUCIÓN ACUMULADA DE GASTOS A SEPTIEMBRE DE 2018  PARTIDA 10. CAPÍTULO 02. PROGRAMA 01: SERVICIO REGISTRO CIVIL E IDENTIFICACIÓN</vt:lpstr>
      <vt:lpstr>EJECUCIÓN ACUMULADA DE GASTOS A SEPTIEMBRE DE 2018  PARTIDA 10. CAPÍTULO 03. PROGRAMA 01:  SERVICIO MÉDICO LEGAL</vt:lpstr>
      <vt:lpstr>EJECUCIÓN ACUMULADA DE GASTOS A SEPTIEMBRE DE 2018  PARTIDA 10. CAPÍTULO 04. PROGRAMA 01:  GENDARMERÍA DE CHILE</vt:lpstr>
      <vt:lpstr>EJECUCIÓN ACUMULADA DE GASTOS A SEPTIEMBRE DE 2018  PARTIDA 10. CAPÍTULO 04. PROGRAMA 02:  PROGRAMA DE REHABILITACIÓN Y REINSERCIÓN SOCIAL</vt:lpstr>
      <vt:lpstr>EJECUCIÓN ACUMULADA DE GASTOS A SEPTIEMBRE DE 2018  PARTIDA 10. CAPÍTULO 06. PROGRAMA 01:  SUBSECRETARÍA DE DERECHOS HUMANOS</vt:lpstr>
      <vt:lpstr>EJECUCIÓN ACUMULADA DE GASTOS A SEPTIEMBRE DE 2018  PARTIDA 10. CAPÍTULO 07. PROGRAMA 01:  SERVICIO NACIONAL DE MENORES</vt:lpstr>
      <vt:lpstr>EJECUCIÓN ACUMULADA DE GASTOS A SEPTIEMBRE DE 2018  PARTIDA 10. CAPÍTULO 07. PROGRAMA 02:  PROGRAMA DE ADMINISTRACIÓN DIRECTA Y PROYECTOS NACIONALES</vt:lpstr>
      <vt:lpstr>EJECUCIÓN ACUMULADA DE GASTOS A SEPTIEMBRE DE 2018  PARTIDA 10. CAPÍTULO 09. PROGRAMA 01:  DEFENSORÍA PENAL PÚBLICA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Presupuesto</cp:lastModifiedBy>
  <cp:revision>203</cp:revision>
  <cp:lastPrinted>2016-10-20T14:15:11Z</cp:lastPrinted>
  <dcterms:created xsi:type="dcterms:W3CDTF">2016-06-23T13:38:47Z</dcterms:created>
  <dcterms:modified xsi:type="dcterms:W3CDTF">2019-01-18T19:14:30Z</dcterms:modified>
</cp:coreProperties>
</file>