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0"/>
  </p:notesMasterIdLst>
  <p:handoutMasterIdLst>
    <p:handoutMasterId r:id="rId61"/>
  </p:handoutMasterIdLst>
  <p:sldIdLst>
    <p:sldId id="256" r:id="rId3"/>
    <p:sldId id="298" r:id="rId4"/>
    <p:sldId id="339" r:id="rId5"/>
    <p:sldId id="299" r:id="rId6"/>
    <p:sldId id="264" r:id="rId7"/>
    <p:sldId id="263" r:id="rId8"/>
    <p:sldId id="330" r:id="rId9"/>
    <p:sldId id="347" r:id="rId10"/>
    <p:sldId id="265" r:id="rId11"/>
    <p:sldId id="331" r:id="rId12"/>
    <p:sldId id="268" r:id="rId13"/>
    <p:sldId id="271" r:id="rId14"/>
    <p:sldId id="301" r:id="rId15"/>
    <p:sldId id="302" r:id="rId16"/>
    <p:sldId id="304" r:id="rId17"/>
    <p:sldId id="306" r:id="rId18"/>
    <p:sldId id="307" r:id="rId19"/>
    <p:sldId id="332" r:id="rId20"/>
    <p:sldId id="333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40" r:id="rId30"/>
    <p:sldId id="345" r:id="rId31"/>
    <p:sldId id="341" r:id="rId32"/>
    <p:sldId id="342" r:id="rId33"/>
    <p:sldId id="315" r:id="rId34"/>
    <p:sldId id="335" r:id="rId35"/>
    <p:sldId id="316" r:id="rId36"/>
    <p:sldId id="336" r:id="rId37"/>
    <p:sldId id="317" r:id="rId38"/>
    <p:sldId id="318" r:id="rId39"/>
    <p:sldId id="337" r:id="rId40"/>
    <p:sldId id="319" r:id="rId41"/>
    <p:sldId id="338" r:id="rId42"/>
    <p:sldId id="320" r:id="rId43"/>
    <p:sldId id="321" r:id="rId44"/>
    <p:sldId id="322" r:id="rId45"/>
    <p:sldId id="343" r:id="rId46"/>
    <p:sldId id="346" r:id="rId47"/>
    <p:sldId id="344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48" r:id="rId56"/>
    <p:sldId id="349" r:id="rId57"/>
    <p:sldId id="350" r:id="rId58"/>
    <p:sldId id="351" r:id="rId5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659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7A7C0F3-1A35-447F-9E8B-7DDD62028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72" y="1870791"/>
            <a:ext cx="8088212" cy="268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 PROGRAMA DE INFRAESTRUCTURA EDUCACIONAL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F60B77-BA1A-42B1-9CA5-C9E17005A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276" y="1772816"/>
            <a:ext cx="7995448" cy="13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4CA6D8F-64C5-4203-AC4D-BFD4CC24A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009" y="1910375"/>
            <a:ext cx="8129127" cy="399368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749C77BC-F3B8-4B0D-AD7E-26A851D5E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45" y="1890471"/>
            <a:ext cx="8427368" cy="401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2F0489-6927-4AE0-A083-06E53E439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18" y="1876666"/>
            <a:ext cx="7886702" cy="376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6" y="569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C2AFE2-DF32-406A-9818-57EABEBAC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29324"/>
              </p:ext>
            </p:extLst>
          </p:nvPr>
        </p:nvGraphicFramePr>
        <p:xfrm>
          <a:off x="628649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97151094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428288155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5769688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8998079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368701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0658727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023598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605179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137697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3184000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61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522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0856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90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23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F26FC5-9472-4E68-9985-8901FCA1B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41" y="1856829"/>
            <a:ext cx="7921022" cy="294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3329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5262" y="44589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774736-00B6-482F-BE7C-B6C485A75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05100"/>
              </p:ext>
            </p:extLst>
          </p:nvPr>
        </p:nvGraphicFramePr>
        <p:xfrm>
          <a:off x="709358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96062243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34335006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82619661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30404277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786851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114503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861084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59215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468756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0117540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9934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127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973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688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1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6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4E0208A-B8FD-4519-960E-12D9F74A8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42" y="1891754"/>
            <a:ext cx="7810316" cy="303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ACD907D-CD47-474C-92B1-44A75C9ED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1918532"/>
            <a:ext cx="7776866" cy="39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3405E9C-A1CC-4A30-B6A4-442CA817B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92" y="1988840"/>
            <a:ext cx="7886702" cy="165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48657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Del presupuesto aprobado al Ministerio de Educación (</a:t>
            </a:r>
            <a:r>
              <a:rPr lang="es-CL" sz="1400" b="1" dirty="0"/>
              <a:t>$11.062.790 millones)</a:t>
            </a:r>
            <a:r>
              <a:rPr lang="es-CL" sz="1400" dirty="0"/>
              <a:t> un 84% se destina a transferencias corrientes, recursos que al mes de SEPTIEMBRE registraron erogaciones </a:t>
            </a:r>
            <a:r>
              <a:rPr lang="es-CL" sz="1400"/>
              <a:t>del 67,1% </a:t>
            </a:r>
            <a:r>
              <a:rPr lang="es-CL" sz="1400" dirty="0"/>
              <a:t>calculado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SEPTIEMBRE ascendió a </a:t>
            </a:r>
            <a:r>
              <a:rPr lang="es-CL" sz="1400" b="1" dirty="0"/>
              <a:t>$783.710 millones</a:t>
            </a:r>
            <a:r>
              <a:rPr lang="es-CL" sz="1400" dirty="0"/>
              <a:t>, es decir, un 7</a:t>
            </a:r>
            <a:r>
              <a:rPr lang="es-CL" sz="1400" b="1" dirty="0"/>
              <a:t>,1%</a:t>
            </a:r>
            <a:r>
              <a:rPr lang="es-CL" sz="1400" dirty="0"/>
              <a:t> respecto de la ley inicial, que comparado a igual mes de 2017, significó un gasto inferior en 0,5 puntos porcentuales.  Respecto a la ejecución presupuestaria acumulada, el Ministerio en su conjunto acumuló una erogación de 64,9% respecto del presupuesto inicial y un 64,2% del presupuesto vigente. La diferencia se explica por el incremento consolidado de $110.640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En cuanto a los programas, un 83% del presupuesto vigente, se concentra en la Subsecretaría de Educación y en la Junta Nacional de Auxilio Escolar y Becas, que al mes de SEPTIEMBRE alcanzaron niveles de ejecución del 63,4% y 71,4%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Sin considerar los recién creados Servicios de Educación Huasco y Costa Araucanía, el programa “Mejoramiento de la Calidad de la Educación” es el que presenta la menor tasa de gasto con un 26,5%, mientras que los programas “Programa de Infraestructura Educacional”, “Apoyo y Supervisión de Establecimientos Educacionales Subvencionados”, “Fortalecimiento de la Educación Escolar Pública” Y “Consejo Nacional de la Cultura y las Artes” presentan una ejecución del 100%.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7ADE4A4-8C0E-4252-849C-5710AEA61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829503"/>
            <a:ext cx="7886703" cy="16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B4E99C6-6485-4ADF-8681-985A1C00C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28" y="1772816"/>
            <a:ext cx="7831943" cy="438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86EF28-100B-45F5-A612-2636DA6E0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84" y="1863727"/>
            <a:ext cx="7910231" cy="382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494032-9E0C-4BEE-BDA5-AE9382332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46" y="1910375"/>
            <a:ext cx="7886702" cy="307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35FCF0-F329-4B9C-B3C3-BBDA7F583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895" y="1994698"/>
            <a:ext cx="7886702" cy="21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0206A7-4A3C-4556-AD4E-27B36CD60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46" y="1861659"/>
            <a:ext cx="7886703" cy="25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E6CACD-B294-4AD2-B381-44B80D746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96" y="1861659"/>
            <a:ext cx="7984134" cy="298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F381B23-627C-4962-BD17-B8AB6BB0A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06" y="1861659"/>
            <a:ext cx="7875788" cy="27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216316B-71B1-465F-AEE3-B9A4C91E7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35" y="1861659"/>
            <a:ext cx="7882930" cy="310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550AEDF-7D27-414F-8FB3-5F46B271C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11" y="1861659"/>
            <a:ext cx="8077056" cy="292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 los aumentos al presupuesto inicial, la Partida presenta al mes de SEPTIEMBRE un aumento consolidado del </a:t>
            </a:r>
            <a:r>
              <a:rPr lang="es-CL" sz="1400" b="1" dirty="0"/>
              <a:t>$110.640 millones</a:t>
            </a:r>
            <a:r>
              <a:rPr lang="es-CL" sz="1400" dirty="0"/>
              <a:t>.  Destacando por su volumen los incrementos registrados en el subtítulo 23 Prestaciones de Seguridad Social, por $6.173 millones (bonificación por retiro) y subtítulo 34 Servicio de la Deuda por $246.001 millones, destinados al pago de las obligaciones devengadas al 31 de diciembre de 2017 (deuda flotante), existiendo a la fecha decretos de modificación presupuestaria pendientes de tramitación.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En cuanto a las reducciones al presupuesto inicial, existen modificaciones por </a:t>
            </a:r>
            <a:r>
              <a:rPr lang="es-CL" sz="1400" b="1" dirty="0"/>
              <a:t>$150.485 </a:t>
            </a:r>
            <a:r>
              <a:rPr lang="es-CL" sz="1400" dirty="0"/>
              <a:t>millones derivadas principalmente de la creación del presupuesto de las Subsecretaría de las Culturas, y las Artes; y, Subsecretaría del Patrimonio Cultural ($134.776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RED DE BIBLIOTECAS PÚBLICAS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D54F29-4708-432E-B3BC-FFC4959E1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84" y="1861659"/>
            <a:ext cx="7886702" cy="242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CONSEJO DE MONUMENTOS NACIONALES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AEFCA9-6FC4-41B2-8B05-15EFA9E35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920" y="1856426"/>
            <a:ext cx="7886703" cy="191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E805546-ACF5-40C1-81C2-8E86BF1D98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18" y="1892404"/>
            <a:ext cx="7766164" cy="42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2DA748-37F8-474D-B138-85E38C829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80" y="1988840"/>
            <a:ext cx="7902484" cy="271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0FA9D2-A4B9-4413-8EC3-4E9278262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66" y="1861659"/>
            <a:ext cx="7886704" cy="408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84A6FFF-8A29-41BE-99D2-9A7E7BD89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68" y="1910375"/>
            <a:ext cx="7886702" cy="20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BFE255F-525C-4F47-B7B9-622E746A7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81555"/>
            <a:ext cx="7886702" cy="278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8F16501-504B-43C2-AE22-BD1D9F1A8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481" y="1882298"/>
            <a:ext cx="7924574" cy="366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5B39A0-7771-497B-9503-2601352D7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62" y="1998050"/>
            <a:ext cx="7886702" cy="167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82649D0-9EF9-4C0E-8225-D897224C9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09" y="1868116"/>
            <a:ext cx="7906581" cy="356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D8006CD-F5A8-4D83-9CDF-8FE2D1494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05" y="1791259"/>
            <a:ext cx="3959695" cy="249562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0FA0494-3101-4EA3-80D3-988CC6A29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1259"/>
            <a:ext cx="395969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B2C6D6-527F-4FA5-9CD6-232504A2B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843451"/>
            <a:ext cx="7886703" cy="364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724B494-367E-4554-9693-FC0DFCA1F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74940"/>
            <a:ext cx="7886702" cy="399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D9567B0-7DCE-4774-8003-C1C8E25F5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43" y="1868315"/>
            <a:ext cx="7886703" cy="224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A29F7B9-1D32-405B-9EE1-AC0F65AF5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21" y="1738048"/>
            <a:ext cx="8018422" cy="338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86ED2A-5971-4218-8E23-7EB452464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68116"/>
            <a:ext cx="7886702" cy="422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282A93-F701-4035-A1EE-56CCFE718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20" y="1772816"/>
            <a:ext cx="7878560" cy="41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40526" y="70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96810D-B263-41CA-B70F-4106C47C2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35134"/>
            <a:ext cx="7886702" cy="222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90BA38B-E02F-45EC-930F-F98887B8A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1" y="1877806"/>
            <a:ext cx="7886703" cy="240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093FBD0-365C-4492-B887-B706CE0DA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56" y="1777836"/>
            <a:ext cx="8168008" cy="451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B8940F9-4835-4942-90D7-EFBDEAF3A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13" y="2018956"/>
            <a:ext cx="7896174" cy="92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2BB776D-FA39-4433-8932-8E5D76784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1727010"/>
            <a:ext cx="7886698" cy="258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3A554A-038B-4697-B5F2-26A7BCD90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39475"/>
            <a:ext cx="7886702" cy="243791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6D6C04B-73D6-49E7-9ACC-D9BAAF2DB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49" y="1939474"/>
            <a:ext cx="7886703" cy="243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29526B0-208A-45B7-9814-1AAAC8F98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2" y="2054534"/>
            <a:ext cx="7886702" cy="223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8CD608-113D-4CE1-B6FE-A48F9F0FC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08" y="1940124"/>
            <a:ext cx="7906256" cy="190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1FF7ED-AFF1-45FF-B1B5-678DA338E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51" y="2018956"/>
            <a:ext cx="7886703" cy="212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3E6747-E809-4C7C-A39C-B1DEF22FD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96" y="2018956"/>
            <a:ext cx="7886703" cy="128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BE87333-6044-41F1-A694-228CD13F7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994291"/>
            <a:ext cx="7886703" cy="153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6330E2-D801-4CF6-B6C8-F3F707D47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2053561"/>
            <a:ext cx="7886703" cy="108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D94000-460F-452F-B84A-885517728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21" y="1940124"/>
            <a:ext cx="7886703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35699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E5A759-2D0D-4EEB-B982-C5F9AE02A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915972"/>
            <a:ext cx="7886700" cy="3026056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E25AF0E-ED91-4ECB-B6CF-215BCF854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8" y="1898485"/>
            <a:ext cx="8272462" cy="30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C51332-67C9-4D40-9DAE-4038715DC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662" y="1685304"/>
            <a:ext cx="7898675" cy="314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891BA70-567C-433C-B8DB-5B2A77355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682870"/>
            <a:ext cx="7886700" cy="35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7775DA1-3C67-498C-9A45-59881A7FB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24" y="1857163"/>
            <a:ext cx="8067524" cy="406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5021</TotalTime>
  <Words>1401</Words>
  <Application>Microsoft Office PowerPoint</Application>
  <PresentationFormat>Presentación en pantalla (4:3)</PresentationFormat>
  <Paragraphs>274</Paragraphs>
  <Slides>57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09: MINISTERIO DE EDUCACIÓN</vt:lpstr>
      <vt:lpstr>EJECUCIÓN ACUMULADA DE GASTOS A SEPTIEMBRE DE 2018  PARTIDA 09 MINISTERIO DE EDUCACIÓN</vt:lpstr>
      <vt:lpstr>EJECUCIÓN ACUMULADA DE GASTOS A SEPTIEMBRE DE 2018  PARTIDA 09 MINISTERIO DE EDUCACIÓN</vt:lpstr>
      <vt:lpstr>Presentación de PowerPoint</vt:lpstr>
      <vt:lpstr>EJECUCIÓN ACUMULADA DE GASTOS A SEPTIEMBRE DE 2018  PARTIDA 09 MINISTERIO DE EDUCACIÓN</vt:lpstr>
      <vt:lpstr>EJECUCIÓN ACUMULADA DE GASTOS A SEPTIEMBRE DE 2018  PARTIDA 09 RESUMEN POR CAPÍTULOS</vt:lpstr>
      <vt:lpstr>EJECUCIÓN ACUMULADA DE GASTOS A SEPTIEMBRE DE 2018  PARTIDA 09 RESUMEN POR CAPÍTULOS</vt:lpstr>
      <vt:lpstr>EJECUCIÓN ACUMULADA DE GASTOS A SEPTIEMBRE DE 2018  PARTIDA 09 RESUMEN POR CAPÍTULOS</vt:lpstr>
      <vt:lpstr>EJECUCIÓN ACUMULADA DE GASTOS A SEPTIEMBRE DE 2018  PARTIDA 09. CAPÍTULO 01. PROGRAMA 01:  SUBSECRETARÍA DE EDUCACIÓN</vt:lpstr>
      <vt:lpstr>EJECUCIÓN ACUMULADA DE GASTOS A SEPTIEMBRE DE 2018  PARTIDA 09. CAPÍTULO 01. PROGRAMA 01:  SUBSECRETARÍA DE EDUCACIÓN</vt:lpstr>
      <vt:lpstr>EJECUCIÓN ACUMULADA DE GASTOS A SEPTIEMBRE DE 2018  PARTIDA 09. CAPÍTULO 01. PROGRAMA 02:  PROGRAMA DE INFRAESTRUCTURA EDUCACIONAL</vt:lpstr>
      <vt:lpstr>EJECUCIÓN ACUMULADA DE GASTOS A SEPTIEMBRE DE 2018  PARTIDA 09. CAPÍTULO 01. PROGRAMA 03:  MEJORAMIENTO DE LA CALIDAD DE LA EDUCACIÓN</vt:lpstr>
      <vt:lpstr>EJECUCIÓN ACUMULADA DE GASTOS A SEPTIEMBRE DE 2018  PARTIDA 09. CAPÍTULO 01. PROGRAMA 04: DESARROLLO CURRICULAR Y EVALUACIÓN</vt:lpstr>
      <vt:lpstr>EJECUCIÓN ACUMULADA DE GASTOS A SEPTIEMBRE DE 2018  PARTIDA 09. CAPÍTULO 01. PROGRAMA 08: APOYO Y SUPERVISIÓN DE ESTABLECIMIENTOS EDUCACIONALES SUBVENCIONADOS</vt:lpstr>
      <vt:lpstr>EJECUCIÓN ACUMULADA DE GASTOS A SEPTIEMBRE DE 2018  PARTIDA 09. CAPÍTULO 01. PROGRAMA 11: RECURSOS EDUCATIVOS</vt:lpstr>
      <vt:lpstr>EJECUCIÓN ACUMULADA DE GASTOS A SEPTIEMBRE DE 2018  PARTIDA 09. CAPÍTULO 01. PROGRAMA 12: FORTALECIMIENTO DE LA EDUCACIÓN ESCOLAR PÚBLICA</vt:lpstr>
      <vt:lpstr>EJECUCIÓN ACUMULADA DE GASTOS A SEPTIEMBRE DE 2018  PARTIDA 09. CAPÍTULO 01. PROGRAMA 20: SUBVENCIONES A LOS ESTABLECIMIENTOS EDUCACIONALES</vt:lpstr>
      <vt:lpstr>EJECUCIÓN ACUMULADA DE GASTOS A SEPTIEMBRE DE 2018  PARTIDA 09. CAPÍTULO 01. PROGRAMA 20: SUBVENCIONES A LOS ESTABLECIMIENTOS EDUCACIONALES</vt:lpstr>
      <vt:lpstr>EJECUCIÓN ACUMULADA DE GASTOS A SEPTIEMBRE DE 2018  PARTIDA 09. CAPÍTULO 01. PROGRAMA 20: SUBVENCIONES A LOS ESTABLECIMIENTOS EDUCACIONALES</vt:lpstr>
      <vt:lpstr>EJECUCIÓN ACUMULADA DE GASTOS A SEPTIEMBRE DE 2018  PARTIDA 09. CAPÍTULO 01. PROGRAMA 21: GESTIÓN DE SUBVENCIONES A ESTABLECIMIENTOS EDUCACIONALES</vt:lpstr>
      <vt:lpstr>EJECUCIÓN ACUMULADA DE GASTOS A SEPTIEMBRE DE 2018  PARTIDA 09. CAPÍTULO 01. PROGRAMA 29: FORTALECIMIENTO DE LA EDUCACIÓN SUPERIOR PÚBLICA</vt:lpstr>
      <vt:lpstr>EJECUCIÓN ACUMULADA DE GASTOS A SEPTIEMBRE DE 2018  PARTIDA 09. CAPÍTULO 01. PROGRAMA 30: EDUCACIÓN SUPERIOR</vt:lpstr>
      <vt:lpstr>EJECUCIÓN ACUMULADA DE GASTOS A SEPTIEMBRE DE 2018  PARTIDA 09. CAPÍTULO 01. PROGRAMA 30: EDUCACIÓN SUPERIOR</vt:lpstr>
      <vt:lpstr>EJECUCIÓN ACUMULADA DE GASTOS A SEPTIEMBRE DE 2018  PARTIDA 09. CAPÍTULO 01. PROGRAMA 31: GASTOS DE OPERACIÓN DE EDUCACIÓN SUPERIOR</vt:lpstr>
      <vt:lpstr>EJECUCIÓN ACUMULADA DE GASTOS A SEPTIEMBRE DE 2018  PARTIDA 09. CAPÍTULO 02. PROGRAMA 01: SUPERINTENDENCIA DE EDUCACIÓN</vt:lpstr>
      <vt:lpstr>EJECUCIÓN ACUMULADA DE GASTOS A SEPTIEMBRE DE 2018  PARTIDA 09. CAPÍTULO 03. PROGRAMA 01: AGENCIA DE CALIDAD DE LA EDUCACIÓN</vt:lpstr>
      <vt:lpstr>EJECUCIÓN ACUMULADA DE GASTOS A SEPTIEMBRE DE 2018  PARTIDA 09. CAPÍTULO 04. PROGRAMA 01: SUBSECRETARÍA DE EDUCACIÓN PARVULARIA</vt:lpstr>
      <vt:lpstr>EJECUCIÓN ACUMULADA DE GASTOS A SEPTIEMBRE DE 2018  PARTIDA 09. CAPÍTULO 05. PROGRAMA 01: DIRECCIÓN DE BIBLIOTECAS, ARCHIVOS Y MUSEOS</vt:lpstr>
      <vt:lpstr>EJECUCIÓN ACUMULADA DE GASTOS A SEPTIEMBRE DE 2018  PARTIDA 09. CAPÍTULO 05. PROGRAMA 01: DIRECCIÓN DE BIBLIOTECAS, ARCHIVOS Y MUSEOS</vt:lpstr>
      <vt:lpstr>EJECUCIÓN ACUMULADA DE GASTOS A SEPTIEMBRE DE 2018  PARTIDA 09. CAPÍTULO 05. PROGRAMA 02: RED DE BIBLIOTECAS PÚBLICAS</vt:lpstr>
      <vt:lpstr>EJECUCIÓN ACUMULADA DE GASTOS A SEPTIEMBRE DE 2018  PARTIDA 09. CAPÍTULO 05. PROGRAMA 03: CONSEJO DE MONUMENTOS NACIONALES</vt:lpstr>
      <vt:lpstr>EJECUCIÓN ACUMULADA DE GASTOS A SEPTIEMBRE DE 2018  PARTIDA 09. CAPÍTULO 08. PROGRAMA 01: COMISIÓN NACIONAL DE INVESTIGACIÓN CIENTÍFICA Y TECNOLÓGICA</vt:lpstr>
      <vt:lpstr>EJECUCIÓN ACUMULADA DE GASTOS A SEPTIEMBRE DE 2018  PARTIDA 09. CAPÍTULO 08. PROGRAMA 01: COMISIÓN NACIONAL DE INVESTIGACIÓN CIENTÍFICA Y TECNOLÓGICA</vt:lpstr>
      <vt:lpstr>EJECUCIÓN ACUMULADA DE GASTOS A SEPTIEMBRE DE 2018  PARTIDA 09. CAPÍTULO 09. PROGRAMA 01: JUNTA NACIONAL DE AUXILIO ESCOLAR Y BECAS</vt:lpstr>
      <vt:lpstr>EJECUCIÓN ACUMULADA DE GASTOS A SEPTIEMBRE DE 2018  PARTIDA 09. CAPÍTULO 09. PROGRAMA 01: JUNTA NACIONAL DE AUXILIO ESCOLAR Y BECAS</vt:lpstr>
      <vt:lpstr>EJECUCIÓN ACUMULADA DE GASTOS A SEPTIEMBRE DE 2018  PARTIDA 09. CAPÍTULO 09. PROGRAMA 02: SALUD ESCOLAR</vt:lpstr>
      <vt:lpstr>EJECUCIÓN ACUMULADA DE GASTOS A SEPTIEMBRE DE 2018  PARTIDA 09. CAPÍTULO 09. PROGRAMA 03: BECAS Y ASISTENCIALIDAD ESTUDIANTIL</vt:lpstr>
      <vt:lpstr>EJECUCIÓN ACUMULADA DE GASTOS A SEPTIEMBRE DE 2018  PARTIDA 09. CAPÍTULO 09. PROGRAMA 03: BECAS Y ASISTENCIALIDAD ESTUDIANTIL</vt:lpstr>
      <vt:lpstr>EJECUCIÓN ACUMULADA DE GASTOS A SEPTIEMBRE DE 2018  PARTIDA 09. CAPÍTULO 11. PROGRAMA 01: JUNTA NACIONAL DE JARDINES INFANTILES</vt:lpstr>
      <vt:lpstr>EJECUCIÓN ACUMULADA DE GASTOS A SEPTIEMBRE DE 2018  PARTIDA 09. CAPÍTULO 11. PROGRAMA 01: JUNTA NACIONAL DE JARDINES INFANTILES</vt:lpstr>
      <vt:lpstr>EJECUCIÓN ACUMULADA DE GASTOS A SEPTIEMBRE DE 2018  PARTIDA 09. CAPÍTULO 11. PROGRAMA 02: PROGRAMAS ALTERNATIVOS DE ENSEÑANZA PRE-ESCOLAR</vt:lpstr>
      <vt:lpstr>EJECUCIÓN ACUMULADA DE GASTOS A SEPTIEMBRE DE 2018  PARTIDA 09. CAPÍTULO 13. PROGRAMA 01: CONSEJO DE RECTORES</vt:lpstr>
      <vt:lpstr>EJECUCIÓN ACUMULADA DE GASTOS A SEPTIEMBRE DE 2018  PARTIDA 09. CAPÍTULO 15. PROGRAMA 01: CONSEJO NACIONAL DE EDUCACIÓN</vt:lpstr>
      <vt:lpstr>EJECUCIÓN ACUMULADA DE GASTOS A SEPTIEMBRE DE 2018  PARTIDA 09. CAPÍTULO 16. PROGRAMA 01: CONSEJO NACIONAL DE LA CULTURA Y LAS ARTES</vt:lpstr>
      <vt:lpstr>EJECUCIÓN ACUMULADA DE GASTOS A SEPTIEMBRE DE 2018  PARTIDA 09. CAPÍTULO 16. PROGRAMA 01: CONSEJO NACIONAL DE LA CULTURA Y LAS ARTES</vt:lpstr>
      <vt:lpstr>EJECUCIÓN ACUMULADA DE GASTOS A SEPTIEMBRE DE 2018  PARTIDA 09. CAPÍTULO 16. PROGRAMA 02: FONDOS CULTURALES Y ARTÍSTICOS</vt:lpstr>
      <vt:lpstr>EJECUCIÓN ACUMULADA DE GASTOS A SEPTIEMBRE DE 2018  PARTIDA 09. CAPÍTULO 17. PROGRAMA 01: DIRECCIÓN DE EDUCACIÓN PÚBLICA</vt:lpstr>
      <vt:lpstr>EJECUCIÓN ACUMULADA DE GASTOS A SEPTIEMBRE DE 2018  PARTIDA 09. CAPÍTULO 17. PROGRAMA 02: FORTALECIMIENTO DE LA EDUCACIÓN ESCOLAR PÚBLICA</vt:lpstr>
      <vt:lpstr>EJECUCIÓN ACUMULADA DE GASTOS A SEPTIEMBRE DE 2018  PARTIDA 09. CAPÍTULO 17. PROGRAMA 03: APOYO A LA IMPLEMENTACIÓN DE LOS SERVICIOS LOCALES DE EDUCACIÓN</vt:lpstr>
      <vt:lpstr>EJECUCIÓN ACUMULADA DE GASTOS A SEPTIEMBRE DE 2018  PARTIDA 09. CAPÍTULO 18. PROGRAMA 01: SERVICIO LOCAL DE EDUCACIÓN BARRANCAS, GASTOS ADMINISTRATIVOS</vt:lpstr>
      <vt:lpstr>EJECUCIÓN ACUMULADA DE GASTOS A SEPTIEMBRE DE 2018  PARTIDA 09. CAPÍTULO 18. PROGRAMA 02: SERVICIO LOCAL DE EDUCACIÓN BARRANCAS, SERVICIO EDUCATIVO</vt:lpstr>
      <vt:lpstr>EJECUCIÓN ACUMULADA DE GASTOS A SEPTIEMBRE DE 2018  PARTIDA 09. CAPÍTULO 19. PROGRAMA 01: SERVICIO LOCAL DE EDUCACIÓN PUERTO CORDILLERA, GASTOS ADMINISTRATIVOS</vt:lpstr>
      <vt:lpstr>EJECUCIÓN ACUMULADA DE GASTOS A SEPTIEMBRE DE 2018  PARTIDA 09. CAPÍTULO 19. PROGRAMA 02: SERVICIO LOCAL DE EDUCACIÓN PUERTO CORDILLERA, SERVICIO EDUCATIVO</vt:lpstr>
      <vt:lpstr>EJECUCIÓN ACUMULADA DE GASTOS A SEPTIEMBRE DE 2018  PARTIDA 09. CAPÍTULO 21. PROGRAMA 01: SERVICIO LOCAL DE EDUCACIÓN HUASCO, GASTOS ADMINISTRATIVOS</vt:lpstr>
      <vt:lpstr>EJECUCIÓN ACUMULADA DE GASTOS A SEPTIEMBRE DE 2018  PARTIDA 09. CAPÍTULO 21. PROGRAMA 02: SERVICIO LOCAL DE EDUCACIÓN HUASCO, SERVICIO EDUCATIVO</vt:lpstr>
      <vt:lpstr>EJECUCIÓN ACUMULADA DE GASTOS A SEPTIEMBRE DE 2018  PARTIDA 09. CAPÍTULO 22. PROGRAMA 01: SERVICIO LOCAL DE EDUCACIÓN COSTA ARAUCANÍA, GASTOS ADMINISTRATIVOS</vt:lpstr>
      <vt:lpstr>EJECUCIÓN ACUMULADA DE GASTOS A SEPTIEMBRE DE 2018  PARTIDA 09. CAPÍTULO 22. PROGRAMA 02: SERVICIO LOCAL DE EDUCACIÓN COSTA ARAUCANÍA, SERVICIO EDUCATIVO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267</cp:revision>
  <cp:lastPrinted>2018-08-03T21:42:16Z</cp:lastPrinted>
  <dcterms:created xsi:type="dcterms:W3CDTF">2016-06-23T13:38:47Z</dcterms:created>
  <dcterms:modified xsi:type="dcterms:W3CDTF">2019-01-17T12:45:28Z</dcterms:modified>
</cp:coreProperties>
</file>