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6"/>
  </p:notesMasterIdLst>
  <p:handoutMasterIdLst>
    <p:handoutMasterId r:id="rId27"/>
  </p:handoutMasterIdLst>
  <p:sldIdLst>
    <p:sldId id="256" r:id="rId3"/>
    <p:sldId id="298" r:id="rId4"/>
    <p:sldId id="299" r:id="rId5"/>
    <p:sldId id="300" r:id="rId6"/>
    <p:sldId id="264" r:id="rId7"/>
    <p:sldId id="263" r:id="rId8"/>
    <p:sldId id="265" r:id="rId9"/>
    <p:sldId id="267" r:id="rId10"/>
    <p:sldId id="268" r:id="rId11"/>
    <p:sldId id="269" r:id="rId12"/>
    <p:sldId id="301" r:id="rId13"/>
    <p:sldId id="271" r:id="rId14"/>
    <p:sldId id="273" r:id="rId15"/>
    <p:sldId id="274" r:id="rId16"/>
    <p:sldId id="275" r:id="rId17"/>
    <p:sldId id="276" r:id="rId18"/>
    <p:sldId id="277" r:id="rId19"/>
    <p:sldId id="278" r:id="rId20"/>
    <p:sldId id="272" r:id="rId21"/>
    <p:sldId id="280" r:id="rId22"/>
    <p:sldId id="281" r:id="rId23"/>
    <p:sldId id="282" r:id="rId24"/>
    <p:sldId id="302" r:id="rId25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78" y="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2732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08-01-2019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08-01-2019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08-01-2019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08-01-2019</a:t>
            </a:fld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20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B187A0EF-876F-4945-B76C-89C0FEE128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SEPTIEMBRE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HACIENDA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/>
              <a:t>noviembre 2018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09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08: PROGRAMA DE MODERNIZACIÓN SECTOR PÚBLICO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39C46397-8DB0-4C48-9637-DE1EE539CE42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5DAD50C-E6D1-4043-9CE4-288E638972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394" y="1799929"/>
            <a:ext cx="7755038" cy="359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09: PROGRAMA EXPORTACIÓN DE SERVICIOS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D5E3303-E20D-4B71-88A6-B042C8F309C9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2692B9D-87A6-4DDE-8E0D-48B8899556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123" y="1772816"/>
            <a:ext cx="7803317" cy="2727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681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02. PROGRAMA 01: DIRECCIÓN DE PRESUPUESTOS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8438548-A589-4D71-9EED-6189CA70F8F6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8B485A3-7BDA-40A2-9B19-F269B57D82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680" y="1772816"/>
            <a:ext cx="7896639" cy="2727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14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03. PROGRAMA 01: SERVICIO DE IMPUESTOS INTERNOS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135E330-19F7-46C9-86B2-DF507B316C30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5845166-4181-46B3-B351-0BF18E6C5D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176" y="1779964"/>
            <a:ext cx="8043894" cy="4285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5640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04. PROGRAMA 01: SERVICIO NACIONAL DE ADUANAS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58DEC1E-675C-4D0A-8965-38693FA4CA47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23E1523-F5C0-4F3E-BD24-ED82062E0D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772816"/>
            <a:ext cx="7886700" cy="28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05. PROGRAMA 01: SERVICIO DE TESORERÍAS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07BE44A-86BF-4133-8415-B52EDE28BF97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3A760E8-5B35-4CC3-BC46-28E389EBD0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105" y="1844824"/>
            <a:ext cx="7903790" cy="2494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07. PROGRAMA 01: DIRECCIÓN DE COMPRAS Y CONTRATACIÓN PÚBLICA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C670212C-126B-4DFB-B9D2-7F8F16DF3FE4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2B97056-5E56-422F-B9D6-144326B10C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785" y="1844824"/>
            <a:ext cx="7912430" cy="2753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707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08. PROGRAMA 01: SUPERINTENDENCIA DE VALORES Y SEGUROS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4511F441-F909-4C37-8201-B289E700F9D1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3EADF53-2541-466D-9754-4330B49740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501642"/>
              </p:ext>
            </p:extLst>
          </p:nvPr>
        </p:nvGraphicFramePr>
        <p:xfrm>
          <a:off x="628650" y="1932414"/>
          <a:ext cx="7886699" cy="2723695"/>
        </p:xfrm>
        <a:graphic>
          <a:graphicData uri="http://schemas.openxmlformats.org/drawingml/2006/table">
            <a:tbl>
              <a:tblPr/>
              <a:tblGrid>
                <a:gridCol w="273464">
                  <a:extLst>
                    <a:ext uri="{9D8B030D-6E8A-4147-A177-3AD203B41FA5}">
                      <a16:colId xmlns:a16="http://schemas.microsoft.com/office/drawing/2014/main" val="1504963088"/>
                    </a:ext>
                  </a:extLst>
                </a:gridCol>
                <a:gridCol w="273464">
                  <a:extLst>
                    <a:ext uri="{9D8B030D-6E8A-4147-A177-3AD203B41FA5}">
                      <a16:colId xmlns:a16="http://schemas.microsoft.com/office/drawing/2014/main" val="1316522301"/>
                    </a:ext>
                  </a:extLst>
                </a:gridCol>
                <a:gridCol w="273464">
                  <a:extLst>
                    <a:ext uri="{9D8B030D-6E8A-4147-A177-3AD203B41FA5}">
                      <a16:colId xmlns:a16="http://schemas.microsoft.com/office/drawing/2014/main" val="3099374897"/>
                    </a:ext>
                  </a:extLst>
                </a:gridCol>
                <a:gridCol w="2876841">
                  <a:extLst>
                    <a:ext uri="{9D8B030D-6E8A-4147-A177-3AD203B41FA5}">
                      <a16:colId xmlns:a16="http://schemas.microsoft.com/office/drawing/2014/main" val="1236915212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3896344091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2791383054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3568087309"/>
                    </a:ext>
                  </a:extLst>
                </a:gridCol>
                <a:gridCol w="656313">
                  <a:extLst>
                    <a:ext uri="{9D8B030D-6E8A-4147-A177-3AD203B41FA5}">
                      <a16:colId xmlns:a16="http://schemas.microsoft.com/office/drawing/2014/main" val="1816595817"/>
                    </a:ext>
                  </a:extLst>
                </a:gridCol>
                <a:gridCol w="667252">
                  <a:extLst>
                    <a:ext uri="{9D8B030D-6E8A-4147-A177-3AD203B41FA5}">
                      <a16:colId xmlns:a16="http://schemas.microsoft.com/office/drawing/2014/main" val="1686136694"/>
                    </a:ext>
                  </a:extLst>
                </a:gridCol>
                <a:gridCol w="667252">
                  <a:extLst>
                    <a:ext uri="{9D8B030D-6E8A-4147-A177-3AD203B41FA5}">
                      <a16:colId xmlns:a16="http://schemas.microsoft.com/office/drawing/2014/main" val="2982813548"/>
                    </a:ext>
                  </a:extLst>
                </a:gridCol>
              </a:tblGrid>
              <a:tr h="1640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6143636"/>
                  </a:ext>
                </a:extLst>
              </a:tr>
              <a:tr h="2625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689985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18.059.563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-18.059.563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1772393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15.022.291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-15.022.291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345270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2.802.713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-2.802.713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805811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41.512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-41.512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72916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1.425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-1.425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1926160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Supervisores de Seguros de América Latina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1.425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-1.425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429031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40.087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-40.087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647943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Internacional de Comisiones de Valores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16.817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-16.817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322266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Internacional de Supervisores de Seguros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23.270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-23.270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539249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20.110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-20.110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163001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20.110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-20.110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775561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172.937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-172.937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5562065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108.543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-108.543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1035423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64.394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-64.394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4929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56792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75203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11. PROGRAMA 01: SUPERINTENDENCIA DE BANCOS E INSTITUCIONES FINANCIERAS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E599D60-E59C-4D6B-8265-3D148008D967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82E9277-4644-4613-9392-73535D7804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219" y="1881903"/>
            <a:ext cx="7899561" cy="326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15. PROGRAMA 01: DIRECCIÓN NACIONAL DEL SERVICIO CIVIL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74A1242-E646-4D8C-B02F-9856D7F1EE5B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FA8F0F6-5565-46F9-988E-35C72C0519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609" y="1833983"/>
            <a:ext cx="7713823" cy="1905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3924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La ejecución del Ministerio en SEPTIEMBRE ascendió a </a:t>
            </a:r>
            <a:r>
              <a:rPr lang="es-CL" sz="1400" b="1" dirty="0">
                <a:latin typeface="+mn-lt"/>
              </a:rPr>
              <a:t>$81.632 millones</a:t>
            </a:r>
            <a:r>
              <a:rPr lang="es-CL" sz="1400" dirty="0">
                <a:latin typeface="+mn-lt"/>
              </a:rPr>
              <a:t>, equivalente a un gasto de </a:t>
            </a:r>
            <a:r>
              <a:rPr lang="es-CL" sz="1400" b="1" dirty="0">
                <a:latin typeface="+mn-lt"/>
              </a:rPr>
              <a:t>16,3%</a:t>
            </a:r>
            <a:r>
              <a:rPr lang="es-CL" sz="1400" dirty="0">
                <a:latin typeface="+mn-lt"/>
              </a:rPr>
              <a:t> respecto al presupuesto inicial, erogación mayor ( 0,7 puntos porcentuales) a la registrada a igual mes del año 2017 (15,6%), de igual forma mayor </a:t>
            </a:r>
            <a:r>
              <a:rPr lang="es-CL" sz="1400">
                <a:latin typeface="+mn-lt"/>
              </a:rPr>
              <a:t>en 3,3 </a:t>
            </a:r>
            <a:r>
              <a:rPr lang="es-CL" sz="1400" dirty="0">
                <a:latin typeface="+mn-lt"/>
              </a:rPr>
              <a:t>puntos porcentuales respecto al gasto acumulado a igual periodo del ejercicio presupuestario anterior.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A nivel consolidado, el presupuesto vigente considera modificaciones por </a:t>
            </a:r>
            <a:r>
              <a:rPr lang="es-CL" sz="1400" b="1" dirty="0">
                <a:latin typeface="+mn-lt"/>
              </a:rPr>
              <a:t>$4.132 millones</a:t>
            </a:r>
            <a:r>
              <a:rPr lang="es-CL" sz="1400" dirty="0">
                <a:latin typeface="+mn-lt"/>
              </a:rPr>
              <a:t>, incrementando principalmente los subtítulos 34 “servicio de la deuda” ($13.788 millones); 29 “adquisición de activos no financieros” ($872 millones);  y, el subtítulo 23 “prestaciones de seguridad social” ($3.486 millones); mientras que los subtítulos que presentan reducciones son el 21 “gastos en personal” ($8.039 millones); 22”bienes y servicios de consumo” ($5.482 millones); y, 24 “transferencias corrientes” ($867 millones)</a:t>
            </a:r>
            <a:r>
              <a:rPr lang="es-CL" sz="1400" b="1" dirty="0">
                <a:latin typeface="+mn-lt"/>
              </a:rPr>
              <a:t>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Respecto a los subtítulos, a la fecha, el mayor gasto se registra en los subtítulo 23 “prestaciones de seguridad social” con una ejecución de </a:t>
            </a:r>
            <a:r>
              <a:rPr lang="es-CL" sz="1400" b="1" dirty="0">
                <a:latin typeface="+mn-lt"/>
              </a:rPr>
              <a:t>309,3% </a:t>
            </a:r>
            <a:r>
              <a:rPr lang="es-CL" sz="1400" dirty="0">
                <a:latin typeface="+mn-lt"/>
              </a:rPr>
              <a:t>explicada por la aplicación de la ley de Incentivo al Retiro; y, el subtítulo 26 “otros gastos corrientes” con una ejecución de </a:t>
            </a:r>
            <a:r>
              <a:rPr lang="es-CL" sz="1400" b="1" dirty="0">
                <a:latin typeface="+mn-lt"/>
              </a:rPr>
              <a:t>154,4%</a:t>
            </a:r>
            <a:r>
              <a:rPr lang="es-CL" sz="1400" b="1" i="1" dirty="0">
                <a:latin typeface="+mn-lt"/>
              </a:rPr>
              <a:t>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En cuanto a los Programas, el 75,3% del presupuesto inicial, se concentra en el </a:t>
            </a:r>
            <a:r>
              <a:rPr lang="es-CL" sz="1400" b="1" dirty="0"/>
              <a:t>Servicio de Impuestos Internos</a:t>
            </a:r>
            <a:r>
              <a:rPr lang="es-CL" sz="1400" dirty="0"/>
              <a:t> (36,9%), </a:t>
            </a:r>
            <a:r>
              <a:rPr lang="es-CL" sz="1400" b="1" dirty="0"/>
              <a:t>Servicio Nacional de Aduanas </a:t>
            </a:r>
            <a:r>
              <a:rPr lang="es-CL" sz="1400" dirty="0"/>
              <a:t>(14%), el </a:t>
            </a:r>
            <a:r>
              <a:rPr lang="es-CL" sz="1400" b="1" dirty="0"/>
              <a:t>Servicio de Tesorería </a:t>
            </a:r>
            <a:r>
              <a:rPr lang="es-CL" sz="1400" dirty="0"/>
              <a:t>(10,8%) y la </a:t>
            </a:r>
            <a:r>
              <a:rPr lang="es-CL" sz="1400" b="1" dirty="0"/>
              <a:t>Superintendencia de Bancos e Instituciones Financiera </a:t>
            </a:r>
            <a:r>
              <a:rPr lang="es-CL" sz="1400" dirty="0"/>
              <a:t>(13,5%), los que al mes de SEPTIEMBRE alcanzaron niveles de ejecución de </a:t>
            </a:r>
            <a:r>
              <a:rPr lang="es-CL" sz="1400" b="1" dirty="0"/>
              <a:t>94,2%, 85,4%, 102,4% y 85,6% </a:t>
            </a:r>
            <a:r>
              <a:rPr lang="es-CL" sz="1400" dirty="0"/>
              <a:t>respectivamente, calculados respecto al presupuesto vigente.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108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16. PROGRAMA 01: UNIDAD DE ANÁLISIS FINANCIERO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47A3F32F-6957-4D84-B2A5-6F024F79943A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6E48868-01A0-45D5-A52C-3F8611C899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244" y="1736202"/>
            <a:ext cx="7831783" cy="2376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270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17. PROGRAMA 01: SUPERINTENDENCIA DE CASINOS DE JUEGO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C84729A6-DBB6-4E0D-8B9D-4BC59C9223A8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8E013E5-279C-4424-A257-F0BE720BAD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965347"/>
            <a:ext cx="7704856" cy="2008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30. PROGRAMA 01: CONSEJO DE DEFENSA DEL ESTADO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51070D2A-A0D0-4262-AE69-06E68431B9DF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E0EE76C-110A-404D-9F06-42E4EFD975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572" y="1925833"/>
            <a:ext cx="7704856" cy="166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31. PROGRAMA 01: COMISIÓN PARA EL MERCADO FINANCIERO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5DCAFF2-849E-49D3-AB93-6FEB82D9448E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7434358-DF0A-429A-92FB-DA393AE23D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523" y="1874729"/>
            <a:ext cx="7818954" cy="3478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400" dirty="0"/>
              <a:t>El </a:t>
            </a:r>
            <a:r>
              <a:rPr lang="es-CL" sz="1400" b="1" dirty="0"/>
              <a:t>Servicio de Tesorería</a:t>
            </a:r>
            <a:r>
              <a:rPr lang="es-CL" sz="1400" dirty="0"/>
              <a:t> es el que presenta el mayor avance con un 102,4%, explicado principalmente por el mayor gasto en “gastos en personal” que a la fecha observa una ejecución de $43.673 equivalente a un 114,6%, gasto que representa el 80% de la erogación efectuada a la fecha.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400" dirty="0"/>
              <a:t>Finalmente, el </a:t>
            </a:r>
            <a:r>
              <a:rPr lang="es-CL" sz="1400" b="1" dirty="0"/>
              <a:t>Programa de Modernización Sector Público </a:t>
            </a:r>
            <a:r>
              <a:rPr lang="es-CL" sz="1400" dirty="0"/>
              <a:t>es el que presenta la erogación menor con un 42,8%, debido al bajo nivel de ejecución en las transferencias corrientes (40,2%) que representan el 84% de los recursos contemplado en el programa.</a:t>
            </a:r>
            <a:endParaRPr lang="es-CL" sz="14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SEPTIEMBRE DE 2018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FF782F4F-C030-4837-A465-6DF0EEEC8AF1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2ADD08F-EF17-4FA4-8EE4-04CC7BDA54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882101"/>
            <a:ext cx="4032449" cy="2386733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6044A708-84B1-4A9D-84C4-39FD004C2F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882100"/>
            <a:ext cx="3744416" cy="2386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556792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72D6C307-A790-4E6C-AB67-3B139981C49F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F613A7D-BED6-49DE-B02E-6E252626BF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872" y="2024023"/>
            <a:ext cx="7932256" cy="2747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RESUMEN POR CAPÍTULOS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DD0397D6-1638-44E5-BB49-A6BA55D446B3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D0CE4C1-316B-4312-9259-D4A9408D42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492" y="1747839"/>
            <a:ext cx="7987173" cy="3502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01: SECRETARÍA Y ADMINISTRACIÓN GENERAL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11DC5D53-1C9D-4BF9-87DC-D543F32F5576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D6ABD31-C0BA-4E1A-91BA-5AE6FAE0BD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872" y="1744748"/>
            <a:ext cx="7932256" cy="3635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06: UNIDAD ADMINISTRADORA DE LOS TRIBUNALES TRIBUTARIOS Y ADUANERO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EAE1B629-D15B-4090-8AF0-9E550AF4FEF0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23DC7A9-5C5D-40EE-8526-C07D043DDE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073" y="1849594"/>
            <a:ext cx="7896012" cy="1626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07: SISTEMA INTEGRADO DE COMERCIO EXTERIOR (SICEX)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E15E69C9-1321-4459-B05D-CB42E8432479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36468B6-56BD-4327-8F99-70A6152017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847" y="1821257"/>
            <a:ext cx="7738305" cy="1980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3601</TotalTime>
  <Words>1251</Words>
  <Application>Microsoft Office PowerPoint</Application>
  <PresentationFormat>Presentación en pantalla (4:3)</PresentationFormat>
  <Paragraphs>253</Paragraphs>
  <Slides>23</Slides>
  <Notes>2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30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SEPTIEMBRE DE 2018 PARTIDA 08: MINISTERIO DE HACIENDA</vt:lpstr>
      <vt:lpstr>EJECUCIÓN ACUMULADA DE GASTOS A SEPTIEMBRE DE 2018  PARTIDA 08 MINISTERIO DE HACIENDA</vt:lpstr>
      <vt:lpstr>EJECUCIÓN ACUMULADA DE GASTOS A SEPTIEMBRE DE 2018  PARTIDA 08 MINISTERIO DE HACIENDA</vt:lpstr>
      <vt:lpstr>Presentación de PowerPoint</vt:lpstr>
      <vt:lpstr>EJECUCIÓN ACUMULADA DE GASTOS A SEPTIEMBRE DE 2018  PARTIDA 08 MINISTERIO DE HACIENDA</vt:lpstr>
      <vt:lpstr>EJECUCIÓN ACUMULADA DE GASTOS A SEPTIEMBRE DE 2018  PARTIDA 08 RESUMEN POR CAPÍTULOS</vt:lpstr>
      <vt:lpstr>EJECUCIÓN ACUMULADA DE GASTOS A SEPTIEMBRE DE 2018  PARTIDA 08. CAPÍTULO 01. PROGRAMA 01: SECRETARÍA Y ADMINISTRACIÓN GENERAL</vt:lpstr>
      <vt:lpstr>EJECUCIÓN ACUMULADA DE GASTOS A SEPTIEMBRE DE 2018  PARTIDA 08. CAPÍTULO 01. PROGRAMA 06: UNIDAD ADMINISTRADORA DE LOS TRIBUNALES TRIBUTARIOS Y ADUANERO</vt:lpstr>
      <vt:lpstr>EJECUCIÓN ACUMULADA DE GASTOS A SEPTIEMBRE DE 2018  PARTIDA 08. CAPÍTULO 01. PROGRAMA 07: SISTEMA INTEGRADO DE COMERCIO EXTERIOR (SICEX)</vt:lpstr>
      <vt:lpstr>EJECUCIÓN ACUMULADA DE GASTOS A SEPTIEMBRE DE 2018  PARTIDA 08. CAPÍTULO 01. PROGRAMA 08: PROGRAMA DE MODERNIZACIÓN SECTOR PÚBLICO</vt:lpstr>
      <vt:lpstr>EJECUCIÓN ACUMULADA DE GASTOS A SEPTIEMBRE DE 2018  PARTIDA 08. CAPÍTULO 01. PROGRAMA 09: PROGRAMA EXPORTACIÓN DE SERVICIOS</vt:lpstr>
      <vt:lpstr>EJECUCIÓN ACUMULADA DE GASTOS A SEPTIEMBRE DE 2018  PARTIDA 08. CAPÍTULO 02. PROGRAMA 01: DIRECCIÓN DE PRESUPUESTOS</vt:lpstr>
      <vt:lpstr>EJECUCIÓN ACUMULADA DE GASTOS A SEPTIEMBRE DE 2018  PARTIDA 08. CAPÍTULO 03. PROGRAMA 01: SERVICIO DE IMPUESTOS INTERNOS</vt:lpstr>
      <vt:lpstr>EJECUCIÓN ACUMULADA DE GASTOS A SEPTIEMBRE DE 2018  PARTIDA 08. CAPÍTULO 04. PROGRAMA 01: SERVICIO NACIONAL DE ADUANAS</vt:lpstr>
      <vt:lpstr>EJECUCIÓN ACUMULADA DE GASTOS A SEPTIEMBRE DE 2018  PARTIDA 08. CAPÍTULO 05. PROGRAMA 01: SERVICIO DE TESORERÍAS</vt:lpstr>
      <vt:lpstr>EJECUCIÓN ACUMULADA DE GASTOS A SEPTIEMBRE DE 2018  PARTIDA 08. CAPÍTULO 07. PROGRAMA 01: DIRECCIÓN DE COMPRAS Y CONTRATACIÓN PÚBLICA</vt:lpstr>
      <vt:lpstr>EJECUCIÓN ACUMULADA DE GASTOS A SEPTIEMBRE DE 2018  PARTIDA 08. CAPÍTULO 08. PROGRAMA 01: SUPERINTENDENCIA DE VALORES Y SEGUROS</vt:lpstr>
      <vt:lpstr>EJECUCIÓN ACUMULADA DE GASTOS A SEPTIEMBRE DE 2018  PARTIDA 08. CAPÍTULO 11. PROGRAMA 01: SUPERINTENDENCIA DE BANCOS E INSTITUCIONES FINANCIERAS</vt:lpstr>
      <vt:lpstr>EJECUCIÓN ACUMULADA DE GASTOS A SEPTIEMBRE DE 2018  PARTIDA 08. CAPÍTULO 15. PROGRAMA 01: DIRECCIÓN NACIONAL DEL SERVICIO CIVIL</vt:lpstr>
      <vt:lpstr>EJECUCIÓN ACUMULADA DE GASTOS A SEPTIEMBRE DE 2018  PARTIDA 08. CAPÍTULO 16. PROGRAMA 01: UNIDAD DE ANÁLISIS FINANCIERO</vt:lpstr>
      <vt:lpstr>EJECUCIÓN ACUMULADA DE GASTOS A SEPTIEMBRE DE 2018  PARTIDA 08. CAPÍTULO 17. PROGRAMA 01: SUPERINTENDENCIA DE CASINOS DE JUEGO</vt:lpstr>
      <vt:lpstr>EJECUCIÓN ACUMULADA DE GASTOS A SEPTIEMBRE DE 2018  PARTIDA 08. CAPÍTULO 30. PROGRAMA 01: CONSEJO DE DEFENSA DEL ESTADO</vt:lpstr>
      <vt:lpstr>EJECUCIÓN ACUMULADA DE GASTOS A SEPTIEMBRE DE 2018  PARTIDA 08. CAPÍTULO 31. PROGRAMA 01: COMISIÓN PARA EL MERCADO FINANCIERO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246</cp:revision>
  <cp:lastPrinted>2018-09-06T17:37:29Z</cp:lastPrinted>
  <dcterms:created xsi:type="dcterms:W3CDTF">2016-06-23T13:38:47Z</dcterms:created>
  <dcterms:modified xsi:type="dcterms:W3CDTF">2019-01-08T18:12:16Z</dcterms:modified>
</cp:coreProperties>
</file>