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5"/>
  </p:notesMasterIdLst>
  <p:handoutMasterIdLst>
    <p:handoutMasterId r:id="rId36"/>
  </p:handoutMasterIdLst>
  <p:sldIdLst>
    <p:sldId id="256" r:id="rId3"/>
    <p:sldId id="298" r:id="rId4"/>
    <p:sldId id="299" r:id="rId5"/>
    <p:sldId id="300" r:id="rId6"/>
    <p:sldId id="264" r:id="rId7"/>
    <p:sldId id="263" r:id="rId8"/>
    <p:sldId id="265" r:id="rId9"/>
    <p:sldId id="307" r:id="rId10"/>
    <p:sldId id="267" r:id="rId11"/>
    <p:sldId id="308" r:id="rId12"/>
    <p:sldId id="268" r:id="rId13"/>
    <p:sldId id="269" r:id="rId14"/>
    <p:sldId id="271" r:id="rId15"/>
    <p:sldId id="273" r:id="rId16"/>
    <p:sldId id="303" r:id="rId17"/>
    <p:sldId id="274" r:id="rId18"/>
    <p:sldId id="275" r:id="rId19"/>
    <p:sldId id="309" r:id="rId20"/>
    <p:sldId id="310" r:id="rId21"/>
    <p:sldId id="311" r:id="rId22"/>
    <p:sldId id="276" r:id="rId23"/>
    <p:sldId id="312" r:id="rId24"/>
    <p:sldId id="304" r:id="rId25"/>
    <p:sldId id="277" r:id="rId26"/>
    <p:sldId id="278" r:id="rId27"/>
    <p:sldId id="305" r:id="rId28"/>
    <p:sldId id="272" r:id="rId29"/>
    <p:sldId id="280" r:id="rId30"/>
    <p:sldId id="281" r:id="rId31"/>
    <p:sldId id="282" r:id="rId32"/>
    <p:sldId id="302" r:id="rId33"/>
    <p:sldId id="306" r:id="rId3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03-01-2019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03-01-2019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8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SEPTIEMBRE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07: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ECONOMÍA, FOMENTO Y TURISMO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28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E429385E-BC96-4CDD-8F25-19D5B4F8E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62068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07: PROGRAMA FONDO DE INNOVACIÓN PARA LA COMPETITIVIDAD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0E47E99-2A78-4E89-AD35-8467981CEC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260199"/>
              </p:ext>
            </p:extLst>
          </p:nvPr>
        </p:nvGraphicFramePr>
        <p:xfrm>
          <a:off x="628649" y="1988840"/>
          <a:ext cx="7886701" cy="2376260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75022571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93027335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563371416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77690888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53397727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24168705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152002693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65035981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73453182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676331005"/>
                    </a:ext>
                  </a:extLst>
                </a:gridCol>
              </a:tblGrid>
              <a:tr h="1747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742516"/>
                  </a:ext>
                </a:extLst>
              </a:tr>
              <a:tr h="2795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629139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CORFO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8.425.581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8.425.581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7.800.000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32319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Tecnológicos - CORFO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12.766.518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12.766.518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854539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Consorcios Tecnológicos - Comité Innova Chile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1.099.872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1.099.872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1.072.000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149803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Excelencia - CORFO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2.889.443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2.889.443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853.900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823370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Consorcios Tecnológicos - CORFO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2.759.704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2.759.704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730100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118223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5879938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351416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975502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075184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5145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77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34EBE63E-C751-4A07-B48D-5EC34D6CB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08: SECRETARÍA EJECUTIVA CONSEJO NACIONAL DE INNOVACIÓN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2794226-D1C2-4DDD-9B18-CAA18E08CB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716014"/>
              </p:ext>
            </p:extLst>
          </p:nvPr>
        </p:nvGraphicFramePr>
        <p:xfrm>
          <a:off x="628649" y="1961186"/>
          <a:ext cx="7886701" cy="146781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09473478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67361301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10020077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63860186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02792802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42332474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875486992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76529508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26732921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997248562"/>
                    </a:ext>
                  </a:extLst>
                </a:gridCol>
              </a:tblGrid>
              <a:tr h="1931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8140821"/>
                  </a:ext>
                </a:extLst>
              </a:tr>
              <a:tr h="3090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69277"/>
                  </a:ext>
                </a:extLst>
              </a:tr>
              <a:tr h="1931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962.537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-37.463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560.007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310272"/>
                  </a:ext>
                </a:extLst>
              </a:tr>
              <a:tr h="193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677.440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643.568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433.957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953405"/>
                  </a:ext>
                </a:extLst>
              </a:tr>
              <a:tr h="193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322.560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-35.328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050230"/>
                  </a:ext>
                </a:extLst>
              </a:tr>
              <a:tr h="193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942086"/>
                  </a:ext>
                </a:extLst>
              </a:tr>
              <a:tr h="193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660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D93E535-61C1-4232-B437-2713633A2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11: PROGRAMA INICIATIVA CIENTÍFICA MILLENIUM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BBF90E8-5747-4DAF-B6D9-1F1EB1A1C6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203550"/>
              </p:ext>
            </p:extLst>
          </p:nvPr>
        </p:nvGraphicFramePr>
        <p:xfrm>
          <a:off x="628649" y="1916832"/>
          <a:ext cx="7886701" cy="2376260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5320315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09873351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921974699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80224440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54575630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19623994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670842520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87874631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47671479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299668853"/>
                    </a:ext>
                  </a:extLst>
                </a:gridCol>
              </a:tblGrid>
              <a:tr h="1747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636222"/>
                  </a:ext>
                </a:extLst>
              </a:tr>
              <a:tr h="2795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635034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12.098.958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12.068.775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-30.183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6.751.599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822972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405.969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386.539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-19.430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293.561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111853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173.247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-18.167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019203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6.379.258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709316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6.379.258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277941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Millenium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6.379.258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602546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6331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839192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608691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82990"/>
                  </a:ext>
                </a:extLst>
              </a:tr>
              <a:tr h="17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414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BEACC92F-0CA9-4A1A-AEE2-4AF4056C6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940" y="5733256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02. PROGRAMA 01: SERVICIO NACIONAL DEL CONSUMIDOR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79F0F0C-F0A9-495B-9A71-5CD5A3AFF5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21568"/>
              </p:ext>
            </p:extLst>
          </p:nvPr>
        </p:nvGraphicFramePr>
        <p:xfrm>
          <a:off x="628650" y="1879090"/>
          <a:ext cx="7886699" cy="3566141"/>
        </p:xfrm>
        <a:graphic>
          <a:graphicData uri="http://schemas.openxmlformats.org/drawingml/2006/table">
            <a:tbl>
              <a:tblPr/>
              <a:tblGrid>
                <a:gridCol w="288996">
                  <a:extLst>
                    <a:ext uri="{9D8B030D-6E8A-4147-A177-3AD203B41FA5}">
                      <a16:colId xmlns:a16="http://schemas.microsoft.com/office/drawing/2014/main" val="2829055144"/>
                    </a:ext>
                  </a:extLst>
                </a:gridCol>
                <a:gridCol w="288996">
                  <a:extLst>
                    <a:ext uri="{9D8B030D-6E8A-4147-A177-3AD203B41FA5}">
                      <a16:colId xmlns:a16="http://schemas.microsoft.com/office/drawing/2014/main" val="1885219951"/>
                    </a:ext>
                  </a:extLst>
                </a:gridCol>
                <a:gridCol w="288996">
                  <a:extLst>
                    <a:ext uri="{9D8B030D-6E8A-4147-A177-3AD203B41FA5}">
                      <a16:colId xmlns:a16="http://schemas.microsoft.com/office/drawing/2014/main" val="1911718015"/>
                    </a:ext>
                  </a:extLst>
                </a:gridCol>
                <a:gridCol w="2592293">
                  <a:extLst>
                    <a:ext uri="{9D8B030D-6E8A-4147-A177-3AD203B41FA5}">
                      <a16:colId xmlns:a16="http://schemas.microsoft.com/office/drawing/2014/main" val="1055140263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656888979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1405353260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2817716198"/>
                    </a:ext>
                  </a:extLst>
                </a:gridCol>
                <a:gridCol w="693591">
                  <a:extLst>
                    <a:ext uri="{9D8B030D-6E8A-4147-A177-3AD203B41FA5}">
                      <a16:colId xmlns:a16="http://schemas.microsoft.com/office/drawing/2014/main" val="890138822"/>
                    </a:ext>
                  </a:extLst>
                </a:gridCol>
                <a:gridCol w="705150">
                  <a:extLst>
                    <a:ext uri="{9D8B030D-6E8A-4147-A177-3AD203B41FA5}">
                      <a16:colId xmlns:a16="http://schemas.microsoft.com/office/drawing/2014/main" val="2235983293"/>
                    </a:ext>
                  </a:extLst>
                </a:gridCol>
                <a:gridCol w="705150">
                  <a:extLst>
                    <a:ext uri="{9D8B030D-6E8A-4147-A177-3AD203B41FA5}">
                      <a16:colId xmlns:a16="http://schemas.microsoft.com/office/drawing/2014/main" val="3486357991"/>
                    </a:ext>
                  </a:extLst>
                </a:gridCol>
              </a:tblGrid>
              <a:tr h="1819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704245"/>
                  </a:ext>
                </a:extLst>
              </a:tr>
              <a:tr h="2911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165447"/>
                  </a:ext>
                </a:extLst>
              </a:tr>
              <a:tr h="1819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11.405.056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11.353.920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-51.136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8.799.433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964799"/>
                  </a:ext>
                </a:extLst>
              </a:tr>
              <a:tr h="181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6.680.727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6.689.644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5.598.340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43281"/>
                  </a:ext>
                </a:extLst>
              </a:tr>
              <a:tr h="181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2.921.816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2.673.015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-248.801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1.549.978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836442"/>
                  </a:ext>
                </a:extLst>
              </a:tr>
              <a:tr h="181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243233"/>
                  </a:ext>
                </a:extLst>
              </a:tr>
              <a:tr h="181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854480"/>
                  </a:ext>
                </a:extLst>
              </a:tr>
              <a:tr h="181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1.659.438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1.847.878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188.440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866.765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476277"/>
                  </a:ext>
                </a:extLst>
              </a:tr>
              <a:tr h="181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414.566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879425"/>
                  </a:ext>
                </a:extLst>
              </a:tr>
              <a:tr h="181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Aplicación Ley N°19.955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414.566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002291"/>
                  </a:ext>
                </a:extLst>
              </a:tr>
              <a:tr h="181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1.242.841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1.431.281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188.440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452.199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336326"/>
                  </a:ext>
                </a:extLst>
              </a:tr>
              <a:tr h="181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Educación Financiera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620.766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620.766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211.825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209550"/>
                  </a:ext>
                </a:extLst>
              </a:tr>
              <a:tr h="181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622.075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810.515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188.440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240.374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852"/>
                  </a:ext>
                </a:extLst>
              </a:tr>
              <a:tr h="181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143.065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143.373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37.074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69001"/>
                  </a:ext>
                </a:extLst>
              </a:tr>
              <a:tr h="181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10.278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10.278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835419"/>
                  </a:ext>
                </a:extLst>
              </a:tr>
              <a:tr h="181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12.681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01642"/>
                  </a:ext>
                </a:extLst>
              </a:tr>
              <a:tr h="181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130.384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118.082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-12.302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20.470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117789"/>
                  </a:ext>
                </a:extLst>
              </a:tr>
              <a:tr h="181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747.276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961658"/>
                  </a:ext>
                </a:extLst>
              </a:tr>
              <a:tr h="181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747.276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267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115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3B648104-7AC3-417D-A72A-F9FD1834A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424" y="566124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01: SUBSECRETARÍA DE PESCA Y ACUICULTURA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7FC26E3-0E5F-4579-B343-D5112C3213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526053"/>
              </p:ext>
            </p:extLst>
          </p:nvPr>
        </p:nvGraphicFramePr>
        <p:xfrm>
          <a:off x="628649" y="1866495"/>
          <a:ext cx="7886701" cy="346477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1728145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00635982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774043637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09652326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4534932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18028120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856757159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99509139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5402878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15329970"/>
                    </a:ext>
                  </a:extLst>
                </a:gridCol>
              </a:tblGrid>
              <a:tr h="1767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6721484"/>
                  </a:ext>
                </a:extLst>
              </a:tr>
              <a:tr h="2828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159600"/>
                  </a:ext>
                </a:extLst>
              </a:tr>
              <a:tr h="1767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36.401.193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35.917.636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-483.557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24.629.534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55482"/>
                  </a:ext>
                </a:extLst>
              </a:tr>
              <a:tr h="176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5.725.616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5.669.782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-55.834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4.364.533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106160"/>
                  </a:ext>
                </a:extLst>
              </a:tr>
              <a:tr h="176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2.652.184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2.292.687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-359.497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1.323.159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60551"/>
                  </a:ext>
                </a:extLst>
              </a:tr>
              <a:tr h="176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27.575.605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27.575.605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18.822.558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353019"/>
                  </a:ext>
                </a:extLst>
              </a:tr>
              <a:tr h="176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1.295.789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1.295.789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1.071.599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844073"/>
                  </a:ext>
                </a:extLst>
              </a:tr>
              <a:tr h="176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 Actividades Pesca Artesanal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382031"/>
                  </a:ext>
                </a:extLst>
              </a:tr>
              <a:tr h="176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Operacional Plataforma Científica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1.278.125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1.278.125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1.070.429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264480"/>
                  </a:ext>
                </a:extLst>
              </a:tr>
              <a:tr h="176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22.636.362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22.636.362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16.766.889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717620"/>
                  </a:ext>
                </a:extLst>
              </a:tr>
              <a:tr h="176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Administración Pesquero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5.108.502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5.108.502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265541"/>
                  </a:ext>
                </a:extLst>
              </a:tr>
              <a:tr h="176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Economia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13.966.889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394102"/>
                  </a:ext>
                </a:extLst>
              </a:tr>
              <a:tr h="176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3.643.454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3.643.454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984.070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731155"/>
                  </a:ext>
                </a:extLst>
              </a:tr>
              <a:tr h="176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Investigación Pesquera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3.545.454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3.545.454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949.814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143917"/>
                  </a:ext>
                </a:extLst>
              </a:tr>
              <a:tr h="176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Comités Científicos Técnicos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734915"/>
                  </a:ext>
                </a:extLst>
              </a:tr>
              <a:tr h="176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447.788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379.562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-68.226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119.284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769962"/>
                  </a:ext>
                </a:extLst>
              </a:tr>
              <a:tr h="176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336375"/>
                  </a:ext>
                </a:extLst>
              </a:tr>
              <a:tr h="176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-45.297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928374"/>
                  </a:ext>
                </a:extLst>
              </a:tr>
              <a:tr h="176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222.039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199.402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-22.637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300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115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02: FONDO DE ADMINISTRACIÓN PESQUERO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3B648104-7AC3-417D-A72A-F9FD1834A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509" y="3933056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844CC29-B021-42FF-99B7-D07CAB74B7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479029"/>
              </p:ext>
            </p:extLst>
          </p:nvPr>
        </p:nvGraphicFramePr>
        <p:xfrm>
          <a:off x="601895" y="1866495"/>
          <a:ext cx="7886701" cy="1778532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28834054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46590237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745102260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5489330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24071476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34319917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928085626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55633664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5394826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490687854"/>
                    </a:ext>
                  </a:extLst>
                </a:gridCol>
              </a:tblGrid>
              <a:tr h="1743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913720"/>
                  </a:ext>
                </a:extLst>
              </a:tr>
              <a:tr h="2789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814608"/>
                  </a:ext>
                </a:extLst>
              </a:tr>
              <a:tr h="1743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10.120.291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9.775.793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-344.498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4.787.575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046998"/>
                  </a:ext>
                </a:extLst>
              </a:tr>
              <a:tr h="174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317.248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311.929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219.458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158975"/>
                  </a:ext>
                </a:extLst>
              </a:tr>
              <a:tr h="174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99.543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67.371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733220"/>
                  </a:ext>
                </a:extLst>
              </a:tr>
              <a:tr h="174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9.703.500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9.371.796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4.500.746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73175"/>
                  </a:ext>
                </a:extLst>
              </a:tr>
              <a:tr h="174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9.703.500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9.371.796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4.500.746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917565"/>
                  </a:ext>
                </a:extLst>
              </a:tr>
              <a:tr h="278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Art. 173 del Decreto N° 430, de 1992, Ministerio de Economía, Fomento y Turismo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8.882.700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8.550.996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4.351.260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256054"/>
                  </a:ext>
                </a:extLst>
              </a:tr>
              <a:tr h="174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Repoblamiento de Algas Art.12 Ley N° 20.925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149.486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692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5079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5640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3B196A00-E769-4643-97AB-06BA874CE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04. PROGRAMA 01: SERVICIO NACIONAL DE PESCA Y ACUICULTURA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DAD6BB8-79E6-496E-8C08-0DA5CAE50A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4809"/>
              </p:ext>
            </p:extLst>
          </p:nvPr>
        </p:nvGraphicFramePr>
        <p:xfrm>
          <a:off x="628649" y="1911743"/>
          <a:ext cx="7886701" cy="4310817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62519784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48081345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294545860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82957283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62463123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54252464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855177033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11489496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85428911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815482428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914093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94923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38.290.370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40.380.431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2.090.061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24.379.914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168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19.797.754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19.899.762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15.369.379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40216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7.016.960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6.465.338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-551.622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3.493.818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6526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689.352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689.342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674.867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6748670,0%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99614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4519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689.342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689.342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674.867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87538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1.145.404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7742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1.145.404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524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FIE-Programa para la Gestión Sanitaria en la Acuicultura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1.094.007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710515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FIE-Sistema Integrado de Gestión Sanitaria y Ambiental de la Acuicultura con Enfoque Eco-Sistémico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51.397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37799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188.917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188.917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188.917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44559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188.917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188.917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188.917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7466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485.655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426.806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-58.849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83901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7857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146.141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-19.349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73925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90.460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-14.421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43794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246.148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219.986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-26.162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37908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6569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1.544.503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6990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1.544.503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84082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la Pesca Artesanal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1.544.503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14875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4680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968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4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B1EF815E-F521-4C86-8A94-27BDD2EF0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619E0E9-051D-4EC5-B95F-C74B16F74C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701432"/>
              </p:ext>
            </p:extLst>
          </p:nvPr>
        </p:nvGraphicFramePr>
        <p:xfrm>
          <a:off x="628649" y="1935039"/>
          <a:ext cx="7886701" cy="421209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58883647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79617802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086604846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72702284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52647474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79738334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966767639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07832678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03644308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554906323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230561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2565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978.673.711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1.013.959.205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35.285.494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526.088.068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4089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24.744.112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24.539.176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-204.936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19.115.369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43721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11.207.128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11.008.904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-198.224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7.641.631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3435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1.449.781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14497810,0%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54304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658.201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6582010,0%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6582010,0%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14290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791.580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74601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223.541.459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222.685.042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-856.417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133.787.459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87029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114.825.373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111.712.545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-3.112.828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54.113.286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24572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1.390.647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1.330.647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580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Promoción de Inversiones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8.994.714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6.122.914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-2.871.800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2.118.343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80647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para la Competitividad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3.384.774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3.384.774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1.421.238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9489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Territorial y de Redes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3.135.826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3.245.826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1.176.391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9415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Colaboración (Lota)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7301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Fomento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5.516.072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7.227.098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1.711.026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2.588.958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29490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Productivo Agropecuario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4.282.273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4.282.273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1.319.943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6786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Estratégicos de Desarrollo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5.615.372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5.215.372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2.880.763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31231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393.784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393.784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393.784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6109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Fomento Pesquero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619.523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619.523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5076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Corporaciones Regionales de Desarrollo Productivo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0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Intereses Créditos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4.595.798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4.595.798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2.889.293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74057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Emprendimiento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29.815.755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29.371.150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-444.605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18.267.703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8109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 Tecnológica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45.596.228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44.046.355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-1.549.873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19.609.530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0016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Competitividad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1.435.587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1.828.011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392.424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758.849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921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4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FD68F364-E36B-457D-9348-A909065C0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C63CF0D-A5E5-4950-A6A1-22BA11D905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858923"/>
              </p:ext>
            </p:extLst>
          </p:nvPr>
        </p:nvGraphicFramePr>
        <p:xfrm>
          <a:off x="628649" y="1935039"/>
          <a:ext cx="7886701" cy="404756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8788404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16311953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562727258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7021853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19489783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78449110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114568880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79740026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19416878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008072048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7769708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4223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34.144.198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31.777.393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-2.366.805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28.405.946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94587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SERCOTEC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31.438.978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29.457.233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-1.981.745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26.180.896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6804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INNOVA CHILE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2.610.110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2.225.050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-385.060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2.225.050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44456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95.110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3239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73.223.138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77.846.354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4.623.216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50.555.874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09389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Fondo Cobertura de Riesgos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32.335.591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41.729.275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9.393.684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34.517.845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8658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Primas Comité Seguros del Agro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6.094.007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6.094.007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2.017.696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67339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Agencia de Fomento de la Producción Sustentable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1.032.632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782.840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-249.792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409.222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3085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Sistema de Empresas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1.772.504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1.772.504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972.538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35038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Desarrollo de la Industria de Energía Solar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720.842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720.842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458.106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668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Innovación en el Sector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3.246.935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3.246.935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948.592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74220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Antofagasta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3.932.253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3.932.253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2.066.428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52744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Biobío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8.190.737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8.190.737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4.158.149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35714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Los Ríos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4.081.152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4.081.152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1.890.267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22347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Minería No Metálica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1.196.388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532.352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6475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Financiamiento y Derecho Educacional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232.830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22278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Industrias Inteligentes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1.171.993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1.171.993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493.306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2416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Desarrollo y Fomento Indígena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1.522.789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1.522.789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685.967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02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Escritorio Empresa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3.182.723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2.789.039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-393.684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1.172.576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5253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la Araucanía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2.162.579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-2.162.579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7224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O´Higgins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1.177.855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-1.177.855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209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del Maule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786.558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-786.558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053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63851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3 de 4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28C7ED0A-67E4-4D1C-854B-008234947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1FF529A-51F1-4039-9029-24EF2ED4BE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969302"/>
              </p:ext>
            </p:extLst>
          </p:nvPr>
        </p:nvGraphicFramePr>
        <p:xfrm>
          <a:off x="628649" y="1935039"/>
          <a:ext cx="7886701" cy="3981747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79970645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59923361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989345638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20242284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63808266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8019845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489251467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83009702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97470728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865529236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489325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21827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700.280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2468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SpA.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700.280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8922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7398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8377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24.602.493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25.048.697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446.204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13.041.091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8187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2.085.858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2.084.996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5.283.408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9540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22.516.635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22.963.701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447.066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7.757.683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8705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126.347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631735,0%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631735,0%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3254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4574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126.153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1261530,0%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1261530,0%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7537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1.822.254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1.612.940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-209.314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784.115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6581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91.729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-18.525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73.175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7333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-7.165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4415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143.640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113.972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41159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1.516.604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1.361.988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-154.616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580.232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4955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572.503.171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608.006.726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35.503.555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312.442.536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7985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276.277.231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311.780.786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35.503.555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291.524.887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88064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296.225.940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296.225.940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20.917.649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349321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Concesionaria de Servicios Sanitarios  S.A. (ECONSSA)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30.461.940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30.461.940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18.827.549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37611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S.A.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97.500.000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0911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SACOR SpA.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168.264.000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168.264.000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2.090.100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051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633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6085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Para el año 2018 la Partida presenta un presupuesto aprobado de $1.323.593 millones, de los cuales un 74,1% se destina a transferencias corrientes y adquisición de activos financieros, con una participación de un 30,8% y 43,2% respectivamente, los que al mes de SEPTIEMBRE registraron erogaciones del 54,9% y 51,4%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ejecución del Ministerio del mes de SEPTIEMBRE ascendió a $73.072 millones, es decir, un 5,5% respecto de la ley inicial, presentando un gasto inferior en 7,9 puntos porcentuales al registrado a igual mes del año 2017.  De esta manera la ejecución acumulada al tercer trimestre de 2018 alcanzó los $731.905 millones, equivalente a un 55,3% del presupuesto aprobado por el Congreso Nacional.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Respecto a los aumentos y disminuciones al presupuesto inicial, la Partida presenta al mes de SEPTIEMBRE un incremento consolidado de $38.162 millones.  Afectando la mayoría de los subtítulos, destacando el incremento registrado en “adquisición de activos financieros” por un monto de $35.504 millones por el accionar propio de CORFO.  Asimismo, el subtítulo 22 bienes y servicios de consumo experimenta la disminución más importante por un monto de $3.511 millones, equivalente a una disminución de 7,4%</a:t>
            </a:r>
            <a:r>
              <a:rPr lang="es-CL" sz="1400" dirty="0">
                <a:latin typeface="+mn-lt"/>
              </a:rPr>
              <a:t>. 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4 de 4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17AAA36-A280-4AAF-8A39-75237F0BD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497" y="486916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8AC9D21-FAD2-4FEA-946B-07BDF739AD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59733"/>
              </p:ext>
            </p:extLst>
          </p:nvPr>
        </p:nvGraphicFramePr>
        <p:xfrm>
          <a:off x="628649" y="1938215"/>
          <a:ext cx="7886701" cy="256674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28569118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44761572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82285450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38054267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15684188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37320650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395514426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22927533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774052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167753119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9982667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3020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34.615.973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70784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34.615.973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550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Postgrado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4.438.476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4.438.476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39565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Refinanciamiento Créditos PYMES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62.897.024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62.897.024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21.456.031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8890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y Sociedades de Inversión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46.165.932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46.165.932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13.159.942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5010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5.472.209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5.472.209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2.604.282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2194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2.296.482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09294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2.296.482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04096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3225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SpA.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18932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1.279.423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1.277.424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479.484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68244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1.004.617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1.003.047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288.262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17084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274.806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274.377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191.222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78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86047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98E301E4-AD6C-4164-9F44-510408409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01: INSTITUTO NACIONAL DE ESTADÍSTICAS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B72BDC6-63F8-40E2-BD77-D078D437E4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636450"/>
              </p:ext>
            </p:extLst>
          </p:nvPr>
        </p:nvGraphicFramePr>
        <p:xfrm>
          <a:off x="628649" y="1935036"/>
          <a:ext cx="7886701" cy="371849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402508659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56278963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771648502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25776551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9334013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06579462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318102664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27535894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65123211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842382466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7127268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50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40.364.617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41.723.304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1.358.687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31.822.893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49349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23.433.676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23.274.656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-159.020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17.312.902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4581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1.618.081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1.499.109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-118.972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1.301.241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63590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686.307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686.297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1.092.899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10928990,0%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86945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686.307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686.297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1.092.899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10928990,0%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80298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13.436.820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13.262.820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10.359.713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14590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13.436.820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13.262.820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10.359.713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2234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Estadísticas Contínuas Intercensales Agrícolas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352.797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352.797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137.766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2180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Índice de Costo al Transporte Terrestre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308.729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308.729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307.074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20039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 Encuesta Longitudinal de Empresas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214.758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8647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Estadísticas Económicas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4.695.278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4.695.278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4.474.962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7596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Infraestructura Estadística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1.468.074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1.468.074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1.455.494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6804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Estadísticas de Hogares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2.604.840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2.604.840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2.151.730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1101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Producción con Convenios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203.372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429.372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201.847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3414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 de Modernización Institucional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582.482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582.482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574.471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83121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Nacional de Innovación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155.248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71986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73165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Nacional Urbana de Seguridad Ciudadana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105.383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46390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338.088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66971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Población General-SENDA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242.892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997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DD63D1A-DB4C-4A5E-AC74-7B7D71B72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4653136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01: INSTITUTO NACIONAL DE ESTADÍSTICAS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F2D30ED-E5CF-40C1-AB17-A08732ED94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756857"/>
              </p:ext>
            </p:extLst>
          </p:nvPr>
        </p:nvGraphicFramePr>
        <p:xfrm>
          <a:off x="628649" y="1935036"/>
          <a:ext cx="7886701" cy="256674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74705413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38249326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317786186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28591742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67511882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25879001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902036415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419583441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01682183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062889832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690827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1971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675260,0%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9985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7336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20810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3672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0557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1.876.020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1.786.407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-89.613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437.796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4834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3466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1.016.448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591.082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-425.366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2663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97988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216.902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216.902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5627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789.118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708.668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-80.450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336.892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1855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1.146.221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3867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1.146.221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157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1185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0901FF7D-42F3-4528-A0F1-68E5E1CCD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171" y="4293096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02: PROGRAMA CENSOS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2324490-D05F-46DA-988A-E7DA991C1A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838445"/>
              </p:ext>
            </p:extLst>
          </p:nvPr>
        </p:nvGraphicFramePr>
        <p:xfrm>
          <a:off x="628649" y="1935036"/>
          <a:ext cx="7886701" cy="207314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48303564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66357604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195439710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85766085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95997726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13054480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843184637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2344784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30241848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41642819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0305131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41264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1.820.064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2.267.068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1.349.730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5448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819.973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796.264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-23.709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552.041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66285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178.027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170.905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-7.122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56040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179.835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3958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179.835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35624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VIII Censo Agropecuario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179.835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84139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7790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9214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478.075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478.075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475.901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3145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478.075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478.075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475.901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6974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092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707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807029EC-B165-47B3-AD17-3D78A9848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4365104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08: FISCALÍA NACIONAL ECONÓMICA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B40E124-9E8E-4201-A07E-588B330DCA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227540"/>
              </p:ext>
            </p:extLst>
          </p:nvPr>
        </p:nvGraphicFramePr>
        <p:xfrm>
          <a:off x="628649" y="1954154"/>
          <a:ext cx="7886701" cy="207314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70368516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29044531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110237099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97381957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4171180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69828369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823958384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85377143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3218959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640524245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199515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49758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6.981.152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6.826.704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-154.448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4.770.290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8474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5.447.202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5.286.887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-160.315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3.942.914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5105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1.354.064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1.370.995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803.967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0650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65929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71509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127.757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116.693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488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07310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6837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1782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121.255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-12.362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041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CFB9F89C-935E-40A4-8088-77B10E806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7928" y="566124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01: SERVICIO NACIONAL DE TURISMO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D34FB99-A51C-4511-A139-534B55DF76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669591"/>
              </p:ext>
            </p:extLst>
          </p:nvPr>
        </p:nvGraphicFramePr>
        <p:xfrm>
          <a:off x="628649" y="1910759"/>
          <a:ext cx="7886701" cy="355395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92136881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86254641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934016585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422102070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63604529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96581325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518474133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82820611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10216477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217324939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87490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1275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20.001.618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20.079.828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11.618.736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1012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8.190.416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8.115.337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-75.079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5.917.631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4507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1.958.904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1.825.409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-133.495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1.021.257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2631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431.207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4601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431.207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7624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3.781.885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5756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3.781.885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8750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Vacaciones Tercera Edad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5.549.510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5.549.510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1.493.099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04479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Giras de Estudio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2.392.718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2.392.718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1.241.064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55508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Turismo Familiar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1.371.172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1.371.172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1.047.722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92529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6791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02700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538.898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473.112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-65.786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337.942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985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6502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380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163.237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-32.965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112.150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3649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373.436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335.364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-38.072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225.202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4961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67162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837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5EE8303-B8C7-4983-BB42-0D1E295C4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414908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03: PROGRAMA DE PROMOCIÓN INTERNACIONAL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B80426E-E87B-4016-A908-2FA1EE376E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319685"/>
              </p:ext>
            </p:extLst>
          </p:nvPr>
        </p:nvGraphicFramePr>
        <p:xfrm>
          <a:off x="628649" y="1916832"/>
          <a:ext cx="7886701" cy="174407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410576286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00433447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014458077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13738471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37904075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42815002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346185574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54135146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80139769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135913128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165138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94995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9.276.683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9.233.312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-43.371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3.574.380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61802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783.366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767.775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-15.591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550.087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1808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8.255.523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7.289.430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-966.093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2.871.241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0456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122.675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3359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122.675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13783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Campeonato Mundial Fórmula E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8320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Concursos Públicos de Promoción Internacional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4325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114.636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102.949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-11.687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062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9925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F8CE494C-2399-4DB8-A721-8FBE0AE6F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940" y="566124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16. PROGRAMA 01: SERVICIO DE COOPERACIÓN TÉCNICA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C052B68-70A4-4212-A917-CE4CD6F2CC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663382"/>
              </p:ext>
            </p:extLst>
          </p:nvPr>
        </p:nvGraphicFramePr>
        <p:xfrm>
          <a:off x="708839" y="1778222"/>
          <a:ext cx="7886701" cy="388302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85282473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77127732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631484705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63432195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29695949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93074515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451328473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77074244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74099894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665138930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80522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5616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53.708.581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51.871.626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-1.836.955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35.687.910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7886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8.798.180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8.757.927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-40.253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7.105.925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4062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2.449.105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2.220.936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-228.169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1.125.672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9365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246.219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1.150.668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70870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1.042.351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2434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0198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41.777.000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39.795.255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-1.981.745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25.618.860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85881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41.777.000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39.795.255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-1.981.745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25.618.860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5895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Competitividad de la MIPE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12.871.080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11.952.893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-918.187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10.486.710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31457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Emprendedores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5.968.434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5.968.434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5.235.331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4795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Dirigido a Grupos de Empresas Asociatividad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9.451.912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8.388.354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-1.063.558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3.853.691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05777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Empresarial en los Territorios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13.485.564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13.485.564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6.043.128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7434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2867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2661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91712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546.394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496.065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-50.329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330.061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5617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03165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43.997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73021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502.144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450.950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-51.194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286.064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4483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8329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50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08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8C7C9B0-59AD-45BC-A93D-BC779E2B5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820" y="4365104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19. PROGRAMA 01: COMITÉ INNOVA CHILE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A4390B8-6E02-49FA-9967-11DFEAE1BD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267531"/>
              </p:ext>
            </p:extLst>
          </p:nvPr>
        </p:nvGraphicFramePr>
        <p:xfrm>
          <a:off x="628649" y="1916426"/>
          <a:ext cx="7886701" cy="240221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23488047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82718982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978048951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24414714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92096357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69700355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77906215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89088971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49848092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130042332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426273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1958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44.758.093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44.231.876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-526.217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21.369.606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6528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2.310.608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2.305.474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1.603.465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3615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948.631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-148.536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426.824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64939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320770,0%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320770,0%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49555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320770,0%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320770,0%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9193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40.990.291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-508.543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19.305.767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89282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40.990.291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-508.543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19.305.767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6088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40.990.291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-508.543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19.305.767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3910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0844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1918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4389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099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270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8C73FA47-BA20-4F31-8B85-A1D7FDEFF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0950" y="4797152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21. PROGRAMA 01: AGENCIA DE PROMOCIÓN DE LA INVERSIÓN EXTRANJERA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20F5B9B-D46C-4BDF-B3E5-1A361C1E8D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363008"/>
              </p:ext>
            </p:extLst>
          </p:nvPr>
        </p:nvGraphicFramePr>
        <p:xfrm>
          <a:off x="628649" y="2002656"/>
          <a:ext cx="7886701" cy="256674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50337577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97086195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65204183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12800467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62883655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82849797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904885975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82989681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32230632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632790021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025238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3185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4.915.078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4.657.424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-257.654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3.059.994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4325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2.852.392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2.818.201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-34.191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1.909.636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43495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1.300.645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1.077.946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-222.699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547.106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1951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9714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90954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574.916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4421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574.916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1348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Promoción de Exportaciones - DIRECON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574.916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9261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-9.152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11171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1509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-6.155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180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87323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063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Respecto a la ejecución por Programa, las mayores tasas de ejecución del presupuesto vigente corresponde al  </a:t>
            </a:r>
            <a:r>
              <a:rPr lang="pt-BR" sz="1400" dirty="0"/>
              <a:t>Programa </a:t>
            </a:r>
            <a:r>
              <a:rPr lang="es-CL" sz="1400" dirty="0"/>
              <a:t>Servicio Nacional del Consumidor </a:t>
            </a:r>
            <a:r>
              <a:rPr lang="pt-BR" sz="1400" dirty="0"/>
              <a:t>que registra </a:t>
            </a:r>
            <a:r>
              <a:rPr lang="es-CL" sz="1400" dirty="0"/>
              <a:t>un</a:t>
            </a:r>
            <a:r>
              <a:rPr lang="pt-BR" sz="1400" dirty="0"/>
              <a:t> 77,5%; </a:t>
            </a:r>
            <a:r>
              <a:rPr lang="es-CL" sz="1400" dirty="0"/>
              <a:t>seguido del INE con</a:t>
            </a:r>
            <a:r>
              <a:rPr lang="pt-BR" sz="1400" dirty="0"/>
              <a:t> </a:t>
            </a:r>
            <a:r>
              <a:rPr lang="es-CL" sz="1400" dirty="0"/>
              <a:t>un</a:t>
            </a:r>
            <a:r>
              <a:rPr lang="pt-BR" sz="1400" dirty="0"/>
              <a:t> 75,4%.  La menor </a:t>
            </a:r>
            <a:r>
              <a:rPr lang="es-CL" sz="1400" dirty="0"/>
              <a:t>tasa de 38,7% corresponde al Programa de Promoción Internacional</a:t>
            </a:r>
            <a:r>
              <a:rPr lang="pt-BR" sz="1400" dirty="0"/>
              <a:t>. Por </a:t>
            </a:r>
            <a:r>
              <a:rPr lang="es-CL" sz="1400" dirty="0"/>
              <a:t>su</a:t>
            </a:r>
            <a:r>
              <a:rPr lang="pt-BR" sz="1400" dirty="0"/>
              <a:t> parte e</a:t>
            </a:r>
            <a:r>
              <a:rPr lang="es-CL" sz="1400" dirty="0"/>
              <a:t>l Programa CORFO que concentra el 66,5% del presupuesto vigente de la Partida, alcanzó a SEPTIEMBRE una ejecución de 51,9%.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A nivel de subtítulo, el mayor gasto se registra en los subtítulo 23 </a:t>
            </a:r>
            <a:r>
              <a:rPr lang="es-CL" sz="1400" b="1" dirty="0"/>
              <a:t>“prestaciones de seguridad social” </a:t>
            </a:r>
            <a:r>
              <a:rPr lang="es-CL" sz="1400" dirty="0"/>
              <a:t>con una ejecución de </a:t>
            </a:r>
            <a:r>
              <a:rPr lang="es-CL" sz="1400" b="1" dirty="0"/>
              <a:t>170,4%</a:t>
            </a:r>
            <a:r>
              <a:rPr lang="es-CL" sz="1400" dirty="0"/>
              <a:t> explicado por la aplicación de la ley de Incentivo al Retiro; seguido del subtítulo 34 </a:t>
            </a:r>
            <a:r>
              <a:rPr lang="es-CL" sz="1400" b="1" dirty="0"/>
              <a:t>“servicio de la deuda” </a:t>
            </a:r>
            <a:r>
              <a:rPr lang="es-CL" sz="1400" dirty="0"/>
              <a:t>con una ejecución de</a:t>
            </a:r>
            <a:r>
              <a:rPr lang="es-CL" sz="1400" b="1" dirty="0"/>
              <a:t> 94,3%,</a:t>
            </a:r>
            <a:r>
              <a:rPr lang="es-CL" sz="1400" dirty="0"/>
              <a:t> destinado al pago de las obligaciones devengadas al 31 de diciembre de 2017 (deuda flotante).</a:t>
            </a:r>
            <a:endParaRPr lang="es-CL" sz="1400" b="1" dirty="0">
              <a:solidFill>
                <a:srgbClr val="FF0000"/>
              </a:solidFill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84F76D2-0A20-4A3F-B163-647112FD3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4293096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23. PROGRAMA 01: INSTITUTO NACIONAL DE PROPIEDAD INDUSTRIAL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66A2476-A542-4EB9-8AC3-6C3B0B8D82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074868"/>
              </p:ext>
            </p:extLst>
          </p:nvPr>
        </p:nvGraphicFramePr>
        <p:xfrm>
          <a:off x="628649" y="1914181"/>
          <a:ext cx="7886701" cy="223767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19354573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56523593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075514116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97798290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07936356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96906574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290878081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415181334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1317457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500150720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127917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2790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6.954.079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6.957.287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5.048.371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0256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5.568.575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5.553.118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-15.457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4.301.176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5664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1.105.246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994.563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-110.683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657.116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7262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97260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07301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153.580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133.192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90.079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19944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9231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47.299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-9.552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93014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55.220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0883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149.736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149.736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26539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149.736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149.736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4308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C900322C-A68E-4A3F-9AD3-85DDBFC60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3251" y="566124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24. PROGRAMA 01: SUBSECRETARÍA DE TURISMO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97FD3BB-393B-41FC-B0D0-92104ECF02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462525"/>
              </p:ext>
            </p:extLst>
          </p:nvPr>
        </p:nvGraphicFramePr>
        <p:xfrm>
          <a:off x="628649" y="1986536"/>
          <a:ext cx="7886701" cy="3488142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11511970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90855666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959257810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08321184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49070528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84662949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653487128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60565487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80033529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244031791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7906924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66276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4.535.707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4.527.844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2.687.427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5098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1.125.496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1.119.290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-6.206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828.651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88124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554.469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654.855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289.298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3702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2.034.942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1.849.576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-185.366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1.197.968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1251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-56.752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68424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-56.752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8366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1.913.162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1.784.548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-128.614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2393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Turístico Sustentable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1.913.162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1.784.548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-128.614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76302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41140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Turismo Social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604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790.884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-29.916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3294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381.284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-29.116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665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Naciones Unidas para el Desarrollo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256.500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443375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Regional de Desarrollo Productivo de la Araucanía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-29.116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266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95324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77727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111.510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9575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111.510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828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802684BB-5267-49D9-AC6A-99A59CEC8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8998" y="5517232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25. PROGRAMA 01: SUPERINTENDENCIA DE INSOLVENCIA Y REEMPRENDIMIENTO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E7AD247-42D9-466D-9CBF-C8EC594D39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837095"/>
              </p:ext>
            </p:extLst>
          </p:nvPr>
        </p:nvGraphicFramePr>
        <p:xfrm>
          <a:off x="628650" y="1988840"/>
          <a:ext cx="7886700" cy="3318982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2876533574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2732210181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1062408550"/>
                    </a:ext>
                  </a:extLst>
                </a:gridCol>
                <a:gridCol w="2869882">
                  <a:extLst>
                    <a:ext uri="{9D8B030D-6E8A-4147-A177-3AD203B41FA5}">
                      <a16:colId xmlns:a16="http://schemas.microsoft.com/office/drawing/2014/main" val="1120716855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717531108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1327118474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649938048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3583031525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1868924598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1983022372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982478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21428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6.208.237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6.123.034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-85.203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4.136.854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69994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4.271.897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4.263.416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-8.481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3.258.871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16243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850.056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804.632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-45.424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508.576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5953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867.605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853.471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-14.134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322.794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22395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866.223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852.089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-14.134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321.876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973130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Cumplimiento Artículo 37 del Libro IV del Código de Comercio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10.081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95837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Cierre de Quiebras en Regiones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37.780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34.646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-3.134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22.494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11490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Cumplimiento Artículo 40, Ley N° 20.720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818.362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807.362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299.382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36964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05589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Reguladores por Insolvencia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84240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86383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5434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218.669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-17.164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46.613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62604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60784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20831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20.499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20.312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34646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196.097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172.674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-23.423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22.591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255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26D5044B-1995-44F2-BAD7-049A88190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SEPTIEMBRE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5E9B4AA-F03F-46D9-A545-11194CC0DA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737" y="1882103"/>
            <a:ext cx="4092427" cy="2386733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81AD094B-145F-4AE2-9ACA-FB6E4928F6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4835" y="1882103"/>
            <a:ext cx="4054827" cy="238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071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7E967E5-B22F-46CE-A230-21E7F59DB2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39079"/>
              </p:ext>
            </p:extLst>
          </p:nvPr>
        </p:nvGraphicFramePr>
        <p:xfrm>
          <a:off x="628649" y="1699000"/>
          <a:ext cx="7886701" cy="2558796"/>
        </p:xfrm>
        <a:graphic>
          <a:graphicData uri="http://schemas.openxmlformats.org/drawingml/2006/table">
            <a:tbl>
              <a:tblPr/>
              <a:tblGrid>
                <a:gridCol w="736715">
                  <a:extLst>
                    <a:ext uri="{9D8B030D-6E8A-4147-A177-3AD203B41FA5}">
                      <a16:colId xmlns:a16="http://schemas.microsoft.com/office/drawing/2014/main" val="1645465372"/>
                    </a:ext>
                  </a:extLst>
                </a:gridCol>
                <a:gridCol w="2861644">
                  <a:extLst>
                    <a:ext uri="{9D8B030D-6E8A-4147-A177-3AD203B41FA5}">
                      <a16:colId xmlns:a16="http://schemas.microsoft.com/office/drawing/2014/main" val="3157866515"/>
                    </a:ext>
                  </a:extLst>
                </a:gridCol>
                <a:gridCol w="736715">
                  <a:extLst>
                    <a:ext uri="{9D8B030D-6E8A-4147-A177-3AD203B41FA5}">
                      <a16:colId xmlns:a16="http://schemas.microsoft.com/office/drawing/2014/main" val="219925258"/>
                    </a:ext>
                  </a:extLst>
                </a:gridCol>
                <a:gridCol w="736715">
                  <a:extLst>
                    <a:ext uri="{9D8B030D-6E8A-4147-A177-3AD203B41FA5}">
                      <a16:colId xmlns:a16="http://schemas.microsoft.com/office/drawing/2014/main" val="3560951491"/>
                    </a:ext>
                  </a:extLst>
                </a:gridCol>
                <a:gridCol w="736715">
                  <a:extLst>
                    <a:ext uri="{9D8B030D-6E8A-4147-A177-3AD203B41FA5}">
                      <a16:colId xmlns:a16="http://schemas.microsoft.com/office/drawing/2014/main" val="542400390"/>
                    </a:ext>
                  </a:extLst>
                </a:gridCol>
                <a:gridCol w="736715">
                  <a:extLst>
                    <a:ext uri="{9D8B030D-6E8A-4147-A177-3AD203B41FA5}">
                      <a16:colId xmlns:a16="http://schemas.microsoft.com/office/drawing/2014/main" val="2074701118"/>
                    </a:ext>
                  </a:extLst>
                </a:gridCol>
                <a:gridCol w="670741">
                  <a:extLst>
                    <a:ext uri="{9D8B030D-6E8A-4147-A177-3AD203B41FA5}">
                      <a16:colId xmlns:a16="http://schemas.microsoft.com/office/drawing/2014/main" val="2540864741"/>
                    </a:ext>
                  </a:extLst>
                </a:gridCol>
                <a:gridCol w="670741">
                  <a:extLst>
                    <a:ext uri="{9D8B030D-6E8A-4147-A177-3AD203B41FA5}">
                      <a16:colId xmlns:a16="http://schemas.microsoft.com/office/drawing/2014/main" val="1629992776"/>
                    </a:ext>
                  </a:extLst>
                </a:gridCol>
              </a:tblGrid>
              <a:tr h="17526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045668"/>
                  </a:ext>
                </a:extLst>
              </a:tr>
              <a:tr h="28041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386933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1.323.592.528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1.361.754.518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38.161.990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731.905.024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974388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130.672.293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129.762.594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-909.699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99.367.812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25687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47.587.593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44.076.457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-3.511.136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25.163.421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963988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316.769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2.839.493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2.522.724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4.839.886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1527,9%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170,4%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81863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408.786.954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408.712.770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-74.184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224.231.830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828474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24.602.513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25.448.010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845.497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13.305.882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547461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1.503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233.915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779716,7%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15563,2%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924058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6.887.866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6.248.009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-639.857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2.676.274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328892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572.503.171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608.006.726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35.503.555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312.442.536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953488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34.615.973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735138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11.926.244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11.896.328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-29.916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4.408.785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139185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6.807.653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11.261.186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4.453.533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10.618.710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156,0%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371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4FD9D6-5074-48E7-BC7E-27A6610DB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367834" y="65437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RESUMEN POR CAPÍTULOS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9610809-E04C-4998-8736-803A84A9E9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343921"/>
              </p:ext>
            </p:extLst>
          </p:nvPr>
        </p:nvGraphicFramePr>
        <p:xfrm>
          <a:off x="738678" y="1700808"/>
          <a:ext cx="7666643" cy="4351335"/>
        </p:xfrm>
        <a:graphic>
          <a:graphicData uri="http://schemas.openxmlformats.org/drawingml/2006/table">
            <a:tbl>
              <a:tblPr/>
              <a:tblGrid>
                <a:gridCol w="294451">
                  <a:extLst>
                    <a:ext uri="{9D8B030D-6E8A-4147-A177-3AD203B41FA5}">
                      <a16:colId xmlns:a16="http://schemas.microsoft.com/office/drawing/2014/main" val="722669712"/>
                    </a:ext>
                  </a:extLst>
                </a:gridCol>
                <a:gridCol w="272640">
                  <a:extLst>
                    <a:ext uri="{9D8B030D-6E8A-4147-A177-3AD203B41FA5}">
                      <a16:colId xmlns:a16="http://schemas.microsoft.com/office/drawing/2014/main" val="585514735"/>
                    </a:ext>
                  </a:extLst>
                </a:gridCol>
                <a:gridCol w="2846364">
                  <a:extLst>
                    <a:ext uri="{9D8B030D-6E8A-4147-A177-3AD203B41FA5}">
                      <a16:colId xmlns:a16="http://schemas.microsoft.com/office/drawing/2014/main" val="3853826355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2939142658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4209460389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3394367924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2212816260"/>
                    </a:ext>
                  </a:extLst>
                </a:gridCol>
                <a:gridCol w="665242">
                  <a:extLst>
                    <a:ext uri="{9D8B030D-6E8A-4147-A177-3AD203B41FA5}">
                      <a16:colId xmlns:a16="http://schemas.microsoft.com/office/drawing/2014/main" val="1996328758"/>
                    </a:ext>
                  </a:extLst>
                </a:gridCol>
                <a:gridCol w="665242">
                  <a:extLst>
                    <a:ext uri="{9D8B030D-6E8A-4147-A177-3AD203B41FA5}">
                      <a16:colId xmlns:a16="http://schemas.microsoft.com/office/drawing/2014/main" val="1457482100"/>
                    </a:ext>
                  </a:extLst>
                </a:gridCol>
              </a:tblGrid>
              <a:tr h="163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868840"/>
                  </a:ext>
                </a:extLst>
              </a:tr>
              <a:tr h="261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421787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222.660.675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219.843.022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-2.817.653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129.426.441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966092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Economía y Empresas de Menor Tamaño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64.724.432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61.991.472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-2.732.960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41.005.128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283875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Fondo de Innovación para Competitividad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151.296.283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151.279.236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-17.047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84.468.705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042955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Secretaría Ejecutiva Consejo Nacional de Innovación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962.537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-37.463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560.007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260685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Iniciativa Científica Millenium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12.098.958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12.068.775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-30.183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6.751.599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55224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Consumidor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11.405.056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11.353.920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-51.136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8.799.433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021007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Pesca y Acuicultura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41.412.982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40.584.927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-828.055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26.617.109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204243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Pesca y Acuicultura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36.401.193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35.917.636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-483.557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24.629.534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880507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Fondo de Administración Pesquero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10.120.291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9.775.793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-344.498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4.787.575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561079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Pesca y Acuicultura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38.290.370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40.380.431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2.090.061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24.379.914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03805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978.673.711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1.013.959.205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35.285.494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526.088.068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4292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42.184.681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43.990.372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1.805.691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33.172.623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729335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Instituto Nacional de Estadísticas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40.364.617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41.723.304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1.358.687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31.822.893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836539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Censos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1.820.064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2.267.068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447.004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1.349.730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305863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Fiscalía Nacional Económica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6.981.152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6.826.704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-154.448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4.770.290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275183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Turismo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29.278.301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29.313.140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34.839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15.193.116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591101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Servicio Nacional de Turismo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20.001.618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20.079.828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78.210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11.618.736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134506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de Promoción Internacional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9.276.683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9.233.312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-43.371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3.574.380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26479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Cooperación Técnica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53.708.581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51.871.626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-1.836.955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35.687.910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168959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Innova Chile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44.758.093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44.231.876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-526.217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21.369.606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14599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Promoción de la Inversión Extranjera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4.915.078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4.657.424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-257.654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3.059.994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323677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Propiedad Industrial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6.954.079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6.957.287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5.048.371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84346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Turismo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4.535.707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4.527.844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-7.863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2.687.427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235512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Insolvencia y Reemprendimiento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6.208.237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6.123.034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-85.203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4.136.854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182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5679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120232F-255F-4BBB-858F-AB1E7A24A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39847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01: SUBSECRETARÍA DE ECONOMÍA Y EMPRESAS DE MENOR TAMAÑO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93E61C2-DE48-4D1A-B9E0-830C751A37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570605"/>
              </p:ext>
            </p:extLst>
          </p:nvPr>
        </p:nvGraphicFramePr>
        <p:xfrm>
          <a:off x="680691" y="1885983"/>
          <a:ext cx="7782618" cy="4207303"/>
        </p:xfrm>
        <a:graphic>
          <a:graphicData uri="http://schemas.openxmlformats.org/drawingml/2006/table">
            <a:tbl>
              <a:tblPr/>
              <a:tblGrid>
                <a:gridCol w="270606">
                  <a:extLst>
                    <a:ext uri="{9D8B030D-6E8A-4147-A177-3AD203B41FA5}">
                      <a16:colId xmlns:a16="http://schemas.microsoft.com/office/drawing/2014/main" val="2292063253"/>
                    </a:ext>
                  </a:extLst>
                </a:gridCol>
                <a:gridCol w="270606">
                  <a:extLst>
                    <a:ext uri="{9D8B030D-6E8A-4147-A177-3AD203B41FA5}">
                      <a16:colId xmlns:a16="http://schemas.microsoft.com/office/drawing/2014/main" val="3930979849"/>
                    </a:ext>
                  </a:extLst>
                </a:gridCol>
                <a:gridCol w="270606">
                  <a:extLst>
                    <a:ext uri="{9D8B030D-6E8A-4147-A177-3AD203B41FA5}">
                      <a16:colId xmlns:a16="http://schemas.microsoft.com/office/drawing/2014/main" val="2655757098"/>
                    </a:ext>
                  </a:extLst>
                </a:gridCol>
                <a:gridCol w="2825122">
                  <a:extLst>
                    <a:ext uri="{9D8B030D-6E8A-4147-A177-3AD203B41FA5}">
                      <a16:colId xmlns:a16="http://schemas.microsoft.com/office/drawing/2014/main" val="2687152629"/>
                    </a:ext>
                  </a:extLst>
                </a:gridCol>
                <a:gridCol w="725223">
                  <a:extLst>
                    <a:ext uri="{9D8B030D-6E8A-4147-A177-3AD203B41FA5}">
                      <a16:colId xmlns:a16="http://schemas.microsoft.com/office/drawing/2014/main" val="1098317355"/>
                    </a:ext>
                  </a:extLst>
                </a:gridCol>
                <a:gridCol w="725223">
                  <a:extLst>
                    <a:ext uri="{9D8B030D-6E8A-4147-A177-3AD203B41FA5}">
                      <a16:colId xmlns:a16="http://schemas.microsoft.com/office/drawing/2014/main" val="559863764"/>
                    </a:ext>
                  </a:extLst>
                </a:gridCol>
                <a:gridCol w="725223">
                  <a:extLst>
                    <a:ext uri="{9D8B030D-6E8A-4147-A177-3AD203B41FA5}">
                      <a16:colId xmlns:a16="http://schemas.microsoft.com/office/drawing/2014/main" val="3187215069"/>
                    </a:ext>
                  </a:extLst>
                </a:gridCol>
                <a:gridCol w="649453">
                  <a:extLst>
                    <a:ext uri="{9D8B030D-6E8A-4147-A177-3AD203B41FA5}">
                      <a16:colId xmlns:a16="http://schemas.microsoft.com/office/drawing/2014/main" val="1660847580"/>
                    </a:ext>
                  </a:extLst>
                </a:gridCol>
                <a:gridCol w="660278">
                  <a:extLst>
                    <a:ext uri="{9D8B030D-6E8A-4147-A177-3AD203B41FA5}">
                      <a16:colId xmlns:a16="http://schemas.microsoft.com/office/drawing/2014/main" val="1905395602"/>
                    </a:ext>
                  </a:extLst>
                </a:gridCol>
                <a:gridCol w="660278">
                  <a:extLst>
                    <a:ext uri="{9D8B030D-6E8A-4147-A177-3AD203B41FA5}">
                      <a16:colId xmlns:a16="http://schemas.microsoft.com/office/drawing/2014/main" val="1997623899"/>
                    </a:ext>
                  </a:extLst>
                </a:gridCol>
              </a:tblGrid>
              <a:tr h="1663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207825"/>
                  </a:ext>
                </a:extLst>
              </a:tr>
              <a:tr h="2662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717206"/>
                  </a:ext>
                </a:extLst>
              </a:tr>
              <a:tr h="1663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64.724.432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61.991.472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-2.732.960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41.005.128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620453"/>
                  </a:ext>
                </a:extLst>
              </a:tr>
              <a:tr h="16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8.184.712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8.049.305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-135.407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6.340.749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351568"/>
                  </a:ext>
                </a:extLst>
              </a:tr>
              <a:tr h="16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2.237.166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2.057.307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-179.859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1.159.480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891450"/>
                  </a:ext>
                </a:extLst>
              </a:tr>
              <a:tr h="16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610543"/>
                  </a:ext>
                </a:extLst>
              </a:tr>
              <a:tr h="16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259790"/>
                  </a:ext>
                </a:extLst>
              </a:tr>
              <a:tr h="16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46.634.848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43.969.852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-2.664.996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27.219.968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286419"/>
                  </a:ext>
                </a:extLst>
              </a:tr>
              <a:tr h="16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17.876.986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17.876.986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14.256.015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405309"/>
                  </a:ext>
                </a:extLst>
              </a:tr>
              <a:tr h="16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349.126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349.126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289.126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46792"/>
                  </a:ext>
                </a:extLst>
              </a:tr>
              <a:tr h="16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Fomento Pesquero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13.966.889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054167"/>
                  </a:ext>
                </a:extLst>
              </a:tr>
              <a:tr h="16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26.455.941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23.375.217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-3.080.724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11.532.067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873874"/>
                  </a:ext>
                </a:extLst>
              </a:tr>
              <a:tr h="16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300.411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276461"/>
                  </a:ext>
                </a:extLst>
              </a:tr>
              <a:tr h="16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FIE-Iniciativas de Fomento Integradas (CORFO)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4.742.988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2.605.821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-2.137.167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1.264.000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57466"/>
                  </a:ext>
                </a:extLst>
              </a:tr>
              <a:tr h="13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FIE-Programa Estratégico de Especialización Inteligente (CORFO)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3.591.821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3.580.345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-11.476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926.800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829864"/>
                  </a:ext>
                </a:extLst>
              </a:tr>
              <a:tr h="147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FIE-Sistema Integrado de Gestión Sanitaria Acuicultura SERNAPESCA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591.690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791497"/>
                  </a:ext>
                </a:extLst>
              </a:tr>
              <a:tr h="16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FIE-Innovación e IyD empresarial (Comité Innova)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1.394.563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1.394.563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713743"/>
                  </a:ext>
                </a:extLst>
              </a:tr>
              <a:tr h="16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FIE-Minería (CORFO)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3.743.415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3.205.018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-538.397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2.382.300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342439"/>
                  </a:ext>
                </a:extLst>
              </a:tr>
              <a:tr h="16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FIE-Minería (Subsecretaría de Minería)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1.018.342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1.018.342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715.586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478999"/>
                  </a:ext>
                </a:extLst>
              </a:tr>
              <a:tr h="16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FIE-Alimentos Saludables (Servicio Agrícola y Ganadero)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567.786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567.786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167.100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581451"/>
                  </a:ext>
                </a:extLst>
              </a:tr>
              <a:tr h="16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FIE-Alimentos Saludables (Subsecretaría de Agricultura)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1.518.706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1.518.706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230458"/>
                  </a:ext>
                </a:extLst>
              </a:tr>
              <a:tr h="16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FIE-Industria Solar (Subsecretaría de Energía)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903.976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903.976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891.626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419642"/>
                  </a:ext>
                </a:extLst>
              </a:tr>
              <a:tr h="16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FIE-Acuícola (SERNAPESCA)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2.354.008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464790"/>
                  </a:ext>
                </a:extLst>
              </a:tr>
              <a:tr h="16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072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FIE-Alimentos Sustentables (Subsecretaría de Agricultura)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99.611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99.611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99.611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136680"/>
                  </a:ext>
                </a:extLst>
              </a:tr>
              <a:tr h="16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075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CORFO - Escritorio Empresas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3.182.723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2.789.039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-393.684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1.803.935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229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84784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BE5CCE2-142F-452F-AEE3-A99966711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39847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01: SUBSECRETARÍA DE ECONOMÍA Y EMPRESAS DE MENOR TAMAÑO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92A3BE3-6D25-4868-841D-DB24839604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722784"/>
              </p:ext>
            </p:extLst>
          </p:nvPr>
        </p:nvGraphicFramePr>
        <p:xfrm>
          <a:off x="628649" y="1881800"/>
          <a:ext cx="7886701" cy="388302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89864196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50394420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260846435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82980018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75223862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03344611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034586267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31274527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70947379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254228952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37765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3509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2.301.921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2.234.049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-67.872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1.431.886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0529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Arbitral de Propiedad Industrial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547.317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363.277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51056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la Productividad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1.071.430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1.071.430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675.972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7888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del Fondo de Inversión Estratégica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405.451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-56.249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280.651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5671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Agenda Digital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221.474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209.851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-11.623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111.986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73922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491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OCDE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61127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292.676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268.697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-23.979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140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28603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0706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57.638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-8.240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05904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231.960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208.535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-23.425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91.150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1454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1.843.200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766.778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3004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1.843.200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766.778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0601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FIE-Capital Minería (CORFO)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1.843.200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766.778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1018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5.528.220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5.803.101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274.881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5.368.330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188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358.540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357.980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358.540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6979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4.259.199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3.962.812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6906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364.438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363.868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4138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539.376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538.533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538.533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36489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283.521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283.521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277.826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777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829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E5E3A3F-6979-41ED-A28B-CCCAF6CC2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07: PROGRAMA FONDO DE INNOVACIÓN PARA LA COMPETITIVIDAD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08EEEC8-F03F-4388-9E58-252110CA70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896966"/>
              </p:ext>
            </p:extLst>
          </p:nvPr>
        </p:nvGraphicFramePr>
        <p:xfrm>
          <a:off x="628650" y="2174954"/>
          <a:ext cx="7886701" cy="3702312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0076098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57604773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783176322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421331186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42747764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01376393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72187978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08559128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75911609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436797828"/>
                    </a:ext>
                  </a:extLst>
                </a:gridCol>
              </a:tblGrid>
              <a:tr h="1730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98235"/>
                  </a:ext>
                </a:extLst>
              </a:tr>
              <a:tr h="2769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174001"/>
                  </a:ext>
                </a:extLst>
              </a:tr>
              <a:tr h="1730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151.296.283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151.279.236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84.468.705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814551"/>
                  </a:ext>
                </a:extLst>
              </a:tr>
              <a:tr h="173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536.934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514.544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-22.390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349.167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726300"/>
                  </a:ext>
                </a:extLst>
              </a:tr>
              <a:tr h="173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384.238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335.951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-48.287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68.391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465875"/>
                  </a:ext>
                </a:extLst>
              </a:tr>
              <a:tr h="173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150.344.331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150.344.331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83.969.611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74667"/>
                  </a:ext>
                </a:extLst>
              </a:tr>
              <a:tr h="173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603.138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103169"/>
                  </a:ext>
                </a:extLst>
              </a:tr>
              <a:tr h="173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603.138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506367"/>
                  </a:ext>
                </a:extLst>
              </a:tr>
              <a:tr h="173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149.278.301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149.278.301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83.366.473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00844"/>
                  </a:ext>
                </a:extLst>
              </a:tr>
              <a:tr h="173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Interés Público - Comité Innova Chile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979.717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979.717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140341"/>
                  </a:ext>
                </a:extLst>
              </a:tr>
              <a:tr h="173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- Comité Innova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27.827.214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27.827.214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17.435.600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466853"/>
                  </a:ext>
                </a:extLst>
              </a:tr>
              <a:tr h="173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- CORFO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24.310.513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24.310.513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13.075.910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964109"/>
                  </a:ext>
                </a:extLst>
              </a:tr>
              <a:tr h="173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Sensibilización del país sobre Innovación - CONICYT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694.687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694.687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386968"/>
                  </a:ext>
                </a:extLst>
              </a:tr>
              <a:tr h="173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Comité Innova Chile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6.264.425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6.264.425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811964"/>
                  </a:ext>
                </a:extLst>
              </a:tr>
              <a:tr h="173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CONICYT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41.442.278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41.442.278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18.815.800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770514"/>
                  </a:ext>
                </a:extLst>
              </a:tr>
              <a:tr h="136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Subsecretaría de Agricultura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2.752.014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2.752.014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52489"/>
                  </a:ext>
                </a:extLst>
              </a:tr>
              <a:tr h="173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Capital Humano - CONICYT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4.229.491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4.229.491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3.109.500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921767"/>
                  </a:ext>
                </a:extLst>
              </a:tr>
              <a:tr h="173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de Innovación - Instituto Nacional de Estadísticas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428035"/>
                  </a:ext>
                </a:extLst>
              </a:tr>
              <a:tr h="173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Millenium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6.458.998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6.458.998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3.358.998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129060"/>
                  </a:ext>
                </a:extLst>
              </a:tr>
              <a:tr h="173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Impulso I+D - CONICYT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1.216.238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1.216.238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326638"/>
                  </a:ext>
                </a:extLst>
              </a:tr>
              <a:tr h="173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Interés Público - CORFO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4.951.278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4.951.278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2.936.965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661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3235</TotalTime>
  <Words>8620</Words>
  <Application>Microsoft Office PowerPoint</Application>
  <PresentationFormat>Presentación en pantalla (4:3)</PresentationFormat>
  <Paragraphs>4932</Paragraphs>
  <Slides>32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9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SEPTIEMBRE DE 2018 PARTIDA 07: MINISTERIO DE ECONOMÍA, FOMENTO Y TURISMO</vt:lpstr>
      <vt:lpstr>EJECUCIÓN ACUMULADA DE GASTOS A SEPTIEMBRE DE 2018  PARTIDA 07 MINISTERIO DE ECONOMÍA, FOMENTO Y TURISMO</vt:lpstr>
      <vt:lpstr>EJECUCIÓN ACUMULADA DE GASTOS A SEPTIEMBRE DE 2018  PARTIDA 07 MINISTERIO DE ECONOMÍA, FOMENTO Y TURISMO</vt:lpstr>
      <vt:lpstr>Presentación de PowerPoint</vt:lpstr>
      <vt:lpstr>EJECUCIÓN ACUMULADA DE GASTOS A SEPTIEMBRE DE 2018  PARTIDA 07 MINISTERIO DE ECONOMÍA, FOMENTO Y TURISMO</vt:lpstr>
      <vt:lpstr>EJECUCIÓN ACUMULADA DE GASTOS A SEPTIEMBRE DE 2018  PARTIDA 07 RESUMEN POR CAPÍTULOS</vt:lpstr>
      <vt:lpstr>EJECUCIÓN ACUMULADA DE GASTOS A SEPTIEMBRE DE 2018  PARTIDA 07. CAPÍTULO 01. PROGRAMA 01: SUBSECRETARÍA DE ECONOMÍA Y EMPRESAS DE MENOR TAMAÑO</vt:lpstr>
      <vt:lpstr>EJECUCIÓN ACUMULADA DE GASTOS A SEPTIEMBRE DE 2018  PARTIDA 07. CAPÍTULO 01. PROGRAMA 01: SUBSECRETARÍA DE ECONOMÍA Y EMPRESAS DE MENOR TAMAÑO</vt:lpstr>
      <vt:lpstr>EJECUCIÓN ACUMULADA DE GASTOS A SEPTIEMBRE DE 2018  PARTIDA 07. CAPÍTULO 01. PROGRAMA 07: PROGRAMA FONDO DE INNOVACIÓN PARA LA COMPETITIVIDAD</vt:lpstr>
      <vt:lpstr>EJECUCIÓN ACUMULADA DE GASTOS A SEPTIEMBRE DE 2018  PARTIDA 07. CAPÍTULO 01. PROGRAMA 07: PROGRAMA FONDO DE INNOVACIÓN PARA LA COMPETITIVIDAD</vt:lpstr>
      <vt:lpstr>EJECUCIÓN ACUMULADA DE GASTOS A SEPTIEMBRE DE 2018  PARTIDA 07. CAPÍTULO 01. PROGRAMA 08: SECRETARÍA EJECUTIVA CONSEJO NACIONAL DE INNOVACIÓN</vt:lpstr>
      <vt:lpstr>EJECUCIÓN ACUMULADA DE GASTOS A SEPTIEMBRE DE 2018  PARTIDA 07. CAPÍTULO 01. PROGRAMA 11: PROGRAMA INICIATIVA CIENTÍFICA MILLENIUM</vt:lpstr>
      <vt:lpstr>EJECUCIÓN ACUMULADA DE GASTOS A SEPTIEMBRE DE 2018  PARTIDA 07. CAPÍTULO 02. PROGRAMA 01: SERVICIO NACIONAL DEL CONSUMIDOR</vt:lpstr>
      <vt:lpstr>EJECUCIÓN ACUMULADA DE GASTOS A SEPTIEMBRE DE 2018  PARTIDA 07. CAPÍTULO 03. PROGRAMA 01: SUBSECRETARÍA DE PESCA Y ACUICULTURA</vt:lpstr>
      <vt:lpstr>EJECUCIÓN ACUMULADA DE GASTOS A SEPTIEMBRE DE 2018  PARTIDA 07. CAPÍTULO 03. PROGRAMA 02: FONDO DE ADMINISTRACIÓN PESQUERO</vt:lpstr>
      <vt:lpstr>EJECUCIÓN ACUMULADA DE GASTOS A SEPTIEMBRE DE 2018  PARTIDA 07. CAPÍTULO 04. PROGRAMA 01: SERVICIO NACIONAL DE PESCA Y ACUICULTURA</vt:lpstr>
      <vt:lpstr>EJECUCIÓN ACUMULADA DE GASTOS A SEPTIEMBRE DE 2018  PARTIDA 07. CAPÍTULO 06. PROGRAMA 01: CORPORACIÓN DE FOMENTO DE LA PRODUCCIÓN</vt:lpstr>
      <vt:lpstr>EJECUCIÓN ACUMULADA DE GASTOS A SEPTIEMBRE DE 2018  PARTIDA 07. CAPÍTULO 06. PROGRAMA 01: CORPORACIÓN DE FOMENTO DE LA PRODUCCIÓN</vt:lpstr>
      <vt:lpstr>EJECUCIÓN ACUMULADA DE GASTOS A SEPTIEMBRE DE 2018  PARTIDA 07. CAPÍTULO 06. PROGRAMA 01: CORPORACIÓN DE FOMENTO DE LA PRODUCCIÓN</vt:lpstr>
      <vt:lpstr>EJECUCIÓN ACUMULADA DE GASTOS A SEPTIEMBRE DE 2018  PARTIDA 07. CAPÍTULO 06. PROGRAMA 01: CORPORACIÓN DE FOMENTO DE LA PRODUCCIÓN</vt:lpstr>
      <vt:lpstr>EJECUCIÓN ACUMULADA DE GASTOS A SEPTIEMBRE DE 2018  PARTIDA 07. CAPÍTULO 07. PROGRAMA 01: INSTITUTO NACIONAL DE ESTADÍSTICAS</vt:lpstr>
      <vt:lpstr>EJECUCIÓN ACUMULADA DE GASTOS A SEPTIEMBRE DE 2018  PARTIDA 07. CAPÍTULO 07. PROGRAMA 01: INSTITUTO NACIONAL DE ESTADÍSTICAS</vt:lpstr>
      <vt:lpstr>EJECUCIÓN ACUMULADA DE GASTOS A SEPTIEMBRE DE 2018  PARTIDA 07. CAPÍTULO 07. PROGRAMA 02: PROGRAMA CENSOS</vt:lpstr>
      <vt:lpstr>EJECUCIÓN ACUMULADA DE GASTOS A SEPTIEMBRE DE 2018  PARTIDA 07. CAPÍTULO 07. PROGRAMA 08: FISCALÍA NACIONAL ECONÓMICA</vt:lpstr>
      <vt:lpstr>EJECUCIÓN ACUMULADA DE GASTOS A SEPTIEMBRE DE 2018  PARTIDA 07. CAPÍTULO 09. PROGRAMA 01: SERVICIO NACIONAL DE TURISMO</vt:lpstr>
      <vt:lpstr>EJECUCIÓN ACUMULADA DE GASTOS A SEPTIEMBRE DE 2018  PARTIDA 07. CAPÍTULO 09. PROGRAMA 03: PROGRAMA DE PROMOCIÓN INTERNACIONAL</vt:lpstr>
      <vt:lpstr>EJECUCIÓN ACUMULADA DE GASTOS A SEPTIEMBRE DE 2018  PARTIDA 07. CAPÍTULO 16. PROGRAMA 01: SERVICIO DE COOPERACIÓN TÉCNICA</vt:lpstr>
      <vt:lpstr>EJECUCIÓN ACUMULADA DE GASTOS A SEPTIEMBRE DE 2018  PARTIDA 07. CAPÍTULO 19. PROGRAMA 01: COMITÉ INNOVA CHILE</vt:lpstr>
      <vt:lpstr>EJECUCIÓN ACUMULADA DE GASTOS A SEPTIEMBRE DE 2018  PARTIDA 07. CAPÍTULO 21. PROGRAMA 01: AGENCIA DE PROMOCIÓN DE LA INVERSIÓN EXTRANJERA</vt:lpstr>
      <vt:lpstr>EJECUCIÓN ACUMULADA DE GASTOS A SEPTIEMBRE DE 2018  PARTIDA 07. CAPÍTULO 23. PROGRAMA 01: INSTITUTO NACIONAL DE PROPIEDAD INDUSTRIAL</vt:lpstr>
      <vt:lpstr>EJECUCIÓN ACUMULADA DE GASTOS A SEPTIEMBRE DE 2018  PARTIDA 07. CAPÍTULO 24. PROGRAMA 01: SUBSECRETARÍA DE TURISMO</vt:lpstr>
      <vt:lpstr>EJECUCIÓN ACUMULADA DE GASTOS A SEPTIEMBRE DE 2018  PARTIDA 07. CAPÍTULO 25. PROGRAMA 01: SUPERINTENDENCIA DE INSOLVENCIA Y REEMPRENDIMIENTO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201</cp:revision>
  <cp:lastPrinted>2016-07-04T14:42:46Z</cp:lastPrinted>
  <dcterms:created xsi:type="dcterms:W3CDTF">2016-06-23T13:38:47Z</dcterms:created>
  <dcterms:modified xsi:type="dcterms:W3CDTF">2019-01-03T14:34:31Z</dcterms:modified>
</cp:coreProperties>
</file>