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2"/>
  </p:notesMasterIdLst>
  <p:handoutMasterIdLst>
    <p:handoutMasterId r:id="rId23"/>
  </p:handoutMasterIdLst>
  <p:sldIdLst>
    <p:sldId id="256" r:id="rId8"/>
    <p:sldId id="298" r:id="rId9"/>
    <p:sldId id="306" r:id="rId10"/>
    <p:sldId id="309" r:id="rId11"/>
    <p:sldId id="312" r:id="rId12"/>
    <p:sldId id="264" r:id="rId13"/>
    <p:sldId id="307" r:id="rId14"/>
    <p:sldId id="263" r:id="rId15"/>
    <p:sldId id="265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17-01-2019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08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05" name="Picture 1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69" y="1746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62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2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86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10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3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534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46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8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462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</a:t>
            </a:r>
            <a:r>
              <a:rPr lang="es-CL" sz="2000" b="1" dirty="0" smtClean="0">
                <a:latin typeface="+mn-lt"/>
              </a:rPr>
              <a:t>PRESUPUESTARIOS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SEPTIEMBRE </a:t>
            </a:r>
            <a:r>
              <a:rPr lang="es-CL" sz="2000" b="1" dirty="0" smtClean="0">
                <a:latin typeface="+mn-lt"/>
              </a:rPr>
              <a:t>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06: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RELACIONES EXTERIORES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</a:t>
            </a:r>
            <a:r>
              <a:rPr lang="es-CL" sz="1200" smtClean="0"/>
              <a:t>, </a:t>
            </a:r>
            <a:r>
              <a:rPr lang="es-CL" sz="1200" smtClean="0"/>
              <a:t>noviembre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295" name="Picture 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644825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01: DIRECCIÓN GENERAL DE RELACIONES ECONÓMICAS INTERNACIONALES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609302"/>
              </p:ext>
            </p:extLst>
          </p:nvPr>
        </p:nvGraphicFramePr>
        <p:xfrm>
          <a:off x="467544" y="1780753"/>
          <a:ext cx="8148279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Hoja de cálculo" r:id="rId3" imgW="7457918" imgH="4600417" progId="Excel.Sheet.8">
                  <p:embed/>
                </p:oleObj>
              </mc:Choice>
              <mc:Fallback>
                <p:oleObj name="Hoja de cálculo" r:id="rId3" imgW="7457918" imgH="46004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0753"/>
                        <a:ext cx="8148279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86407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02: PROMOCIÓN DE EXPORTACIONES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736986"/>
              </p:ext>
            </p:extLst>
          </p:nvPr>
        </p:nvGraphicFramePr>
        <p:xfrm>
          <a:off x="467544" y="1700808"/>
          <a:ext cx="814828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Hoja de cálculo" r:id="rId3" imgW="7410584" imgH="3076522" progId="Excel.Sheet.8">
                  <p:embed/>
                </p:oleObj>
              </mc:Choice>
              <mc:Fallback>
                <p:oleObj name="Hoja de cálculo" r:id="rId3" imgW="7410584" imgH="30765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3711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03. PROGRAMA 01: DIRECCIÓN DE FRONTERAS Y LÍMITES DE ESTADO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346537"/>
              </p:ext>
            </p:extLst>
          </p:nvPr>
        </p:nvGraphicFramePr>
        <p:xfrm>
          <a:off x="467544" y="1700808"/>
          <a:ext cx="814828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Hoja de cálculo" r:id="rId3" imgW="7429590" imgH="2628861" progId="Excel.Sheet.8">
                  <p:embed/>
                </p:oleObj>
              </mc:Choice>
              <mc:Fallback>
                <p:oleObj name="Hoja de cálculo" r:id="rId3" imgW="7429590" imgH="262886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65616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04. PROGRAMA 01: INSTITUTO ANTÁRTICO CHILENO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457720"/>
              </p:ext>
            </p:extLst>
          </p:nvPr>
        </p:nvGraphicFramePr>
        <p:xfrm>
          <a:off x="467544" y="1678657"/>
          <a:ext cx="8148279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Hoja de cálculo" r:id="rId3" imgW="7915118" imgH="3838470" progId="Excel.Sheet.8">
                  <p:embed/>
                </p:oleObj>
              </mc:Choice>
              <mc:Fallback>
                <p:oleObj name="Hoja de cálculo" r:id="rId3" imgW="7915118" imgH="38384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78657"/>
                        <a:ext cx="8148279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279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359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625" y="572014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05. PROGRAMA 01: AGENCIA DE COOPERACIÓN INTERNACIONAL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815874"/>
              </p:ext>
            </p:extLst>
          </p:nvPr>
        </p:nvGraphicFramePr>
        <p:xfrm>
          <a:off x="467545" y="1851273"/>
          <a:ext cx="813887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Hoja de cálculo" r:id="rId3" imgW="7534297" imgH="2009867" progId="Excel.Sheet.8">
                  <p:embed/>
                </p:oleObj>
              </mc:Choice>
              <mc:Fallback>
                <p:oleObj name="Hoja de cálculo" r:id="rId3" imgW="7534297" imgH="20098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851273"/>
                        <a:ext cx="8138878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La</a:t>
            </a:r>
            <a:r>
              <a:rPr lang="es-CL" sz="1400" b="1" dirty="0"/>
              <a:t> ejecución acumulada </a:t>
            </a:r>
            <a:r>
              <a:rPr lang="es-CL" sz="1400" b="1" dirty="0" smtClean="0"/>
              <a:t>en pesos, al mes de </a:t>
            </a:r>
            <a:r>
              <a:rPr lang="es-CL" sz="1400" b="1" dirty="0" smtClean="0"/>
              <a:t>septiembre </a:t>
            </a:r>
            <a:r>
              <a:rPr lang="es-CL" sz="1400" b="1" dirty="0" smtClean="0"/>
              <a:t>de 2018</a:t>
            </a:r>
            <a:r>
              <a:rPr lang="es-CL" sz="1400" dirty="0" smtClean="0"/>
              <a:t> finalizó </a:t>
            </a:r>
            <a:r>
              <a:rPr lang="es-CL" sz="1400" dirty="0"/>
              <a:t>en </a:t>
            </a:r>
            <a:r>
              <a:rPr lang="es-CL" sz="1400" dirty="0" smtClean="0"/>
              <a:t>$63.351 </a:t>
            </a:r>
            <a:r>
              <a:rPr lang="es-CL" sz="1400" dirty="0"/>
              <a:t>millones, equivalentes a un </a:t>
            </a:r>
            <a:r>
              <a:rPr lang="es-CL" sz="1400" dirty="0" smtClean="0"/>
              <a:t>66% </a:t>
            </a:r>
            <a:r>
              <a:rPr lang="es-CL" sz="1400" dirty="0"/>
              <a:t>del Presupuesto </a:t>
            </a:r>
            <a:r>
              <a:rPr lang="es-CL" sz="14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En dólares se observó un </a:t>
            </a:r>
            <a:r>
              <a:rPr lang="es-CL" sz="1400" dirty="0" smtClean="0"/>
              <a:t>38% </a:t>
            </a:r>
            <a:r>
              <a:rPr lang="es-CL" sz="1400" dirty="0" smtClean="0"/>
              <a:t>de avance presupuestario, con un total gastado de </a:t>
            </a:r>
            <a:r>
              <a:rPr lang="es-CL" sz="1400" dirty="0" smtClean="0"/>
              <a:t>US$84 </a:t>
            </a:r>
            <a:r>
              <a:rPr lang="es-CL" sz="1400" dirty="0" smtClean="0"/>
              <a:t>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b="1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</a:rPr>
              <a:t>Respecto</a:t>
            </a:r>
            <a:r>
              <a:rPr lang="es-MX" sz="1400" b="1" dirty="0" smtClean="0">
                <a:solidFill>
                  <a:prstClr val="black"/>
                </a:solidFill>
              </a:rPr>
              <a:t> al Servicio de la Deuda,</a:t>
            </a:r>
            <a:r>
              <a:rPr lang="es-MX" sz="1400" dirty="0" smtClean="0">
                <a:solidFill>
                  <a:prstClr val="black"/>
                </a:solidFill>
              </a:rPr>
              <a:t> </a:t>
            </a:r>
            <a:r>
              <a:rPr lang="es-MX" sz="1400" dirty="0">
                <a:solidFill>
                  <a:prstClr val="black"/>
                </a:solidFill>
              </a:rPr>
              <a:t>la ley de presupuestos </a:t>
            </a:r>
            <a:r>
              <a:rPr lang="es-MX" sz="1400" dirty="0" smtClean="0">
                <a:solidFill>
                  <a:prstClr val="black"/>
                </a:solidFill>
              </a:rPr>
              <a:t>2018 autorizó recursos por $28 millones</a:t>
            </a:r>
            <a:r>
              <a:rPr lang="es-CL" sz="1400" dirty="0" smtClean="0">
                <a:solidFill>
                  <a:prstClr val="black"/>
                </a:solidFill>
              </a:rPr>
              <a:t> y al mes de </a:t>
            </a:r>
            <a:r>
              <a:rPr lang="es-CL" sz="1400" dirty="0" smtClean="0">
                <a:solidFill>
                  <a:prstClr val="black"/>
                </a:solidFill>
              </a:rPr>
              <a:t>septiembre </a:t>
            </a:r>
            <a:r>
              <a:rPr lang="es-CL" sz="1400" dirty="0" smtClean="0">
                <a:solidFill>
                  <a:prstClr val="black"/>
                </a:solidFill>
              </a:rPr>
              <a:t>se han incluido recursos adicionales por $1.428 millones destinados a cumplir obligaciones del ejercicio presupuestario anterior (deuda flotante). Si embargo, se observa una ejecución presupuestaria de $</a:t>
            </a:r>
            <a:r>
              <a:rPr lang="es-CL" sz="1400" dirty="0" smtClean="0">
                <a:solidFill>
                  <a:prstClr val="black"/>
                </a:solidFill>
              </a:rPr>
              <a:t>1.653 </a:t>
            </a:r>
            <a:r>
              <a:rPr lang="es-CL" sz="1400" dirty="0" smtClean="0">
                <a:solidFill>
                  <a:prstClr val="black"/>
                </a:solidFill>
              </a:rPr>
              <a:t>millones, significando </a:t>
            </a:r>
            <a:r>
              <a:rPr lang="es-CL" sz="1400" dirty="0" smtClean="0">
                <a:solidFill>
                  <a:prstClr val="black"/>
                </a:solidFill>
              </a:rPr>
              <a:t>113% </a:t>
            </a:r>
            <a:r>
              <a:rPr lang="es-CL" sz="1400" dirty="0" smtClean="0">
                <a:solidFill>
                  <a:prstClr val="black"/>
                </a:solidFill>
              </a:rPr>
              <a:t>de ejecución respecto a los recursos vigentes.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>
                <a:latin typeface="+mn-lt"/>
              </a:rPr>
              <a:t>En las transferencias corrientes </a:t>
            </a:r>
            <a:r>
              <a:rPr lang="es-CL" sz="1400" b="1" dirty="0" smtClean="0">
                <a:latin typeface="+mn-lt"/>
              </a:rPr>
              <a:t>de la Subsecretaría</a:t>
            </a:r>
            <a:r>
              <a:rPr lang="es-CL" sz="1400" dirty="0" smtClean="0">
                <a:latin typeface="+mn-lt"/>
              </a:rPr>
              <a:t>, que incluyen recursos para asignaciones  al sector privado y para Otras Entidades Públicas, totalizaron desembolsos por $</a:t>
            </a:r>
            <a:r>
              <a:rPr lang="es-CL" sz="1400" dirty="0" smtClean="0">
                <a:latin typeface="+mn-lt"/>
              </a:rPr>
              <a:t>799 </a:t>
            </a:r>
            <a:r>
              <a:rPr lang="es-CL" sz="1400" dirty="0" smtClean="0">
                <a:latin typeface="+mn-lt"/>
              </a:rPr>
              <a:t>millones, con </a:t>
            </a:r>
            <a:r>
              <a:rPr lang="es-CL" sz="1400" dirty="0" smtClean="0">
                <a:latin typeface="+mn-lt"/>
              </a:rPr>
              <a:t>66% </a:t>
            </a:r>
            <a:r>
              <a:rPr lang="es-CL" sz="1400" dirty="0" smtClean="0">
                <a:latin typeface="+mn-lt"/>
              </a:rPr>
              <a:t>de ejecución.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En la Dirección de Relaciones Económicas, el </a:t>
            </a:r>
            <a:r>
              <a:rPr lang="es-CL" sz="1400" b="1" dirty="0" smtClean="0">
                <a:latin typeface="+mn-lt"/>
              </a:rPr>
              <a:t>Programa </a:t>
            </a:r>
            <a:r>
              <a:rPr lang="es-CL" sz="1400" b="1" dirty="0">
                <a:latin typeface="+mn-lt"/>
              </a:rPr>
              <a:t>de Defensa </a:t>
            </a:r>
            <a:r>
              <a:rPr lang="es-CL" sz="1400" b="1" dirty="0" smtClean="0">
                <a:latin typeface="+mn-lt"/>
              </a:rPr>
              <a:t>Comercial</a:t>
            </a:r>
            <a:r>
              <a:rPr lang="es-CL" sz="1400" dirty="0" smtClean="0">
                <a:latin typeface="+mn-lt"/>
              </a:rPr>
              <a:t>, que </a:t>
            </a:r>
            <a:r>
              <a:rPr lang="es-CL" sz="14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400" dirty="0" smtClean="0">
                <a:latin typeface="+mn-lt"/>
              </a:rPr>
              <a:t>21% </a:t>
            </a:r>
            <a:r>
              <a:rPr lang="es-CL" sz="1400" dirty="0">
                <a:latin typeface="+mn-lt"/>
              </a:rPr>
              <a:t>del presupuesto </a:t>
            </a:r>
            <a:r>
              <a:rPr lang="es-CL" sz="14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El </a:t>
            </a:r>
            <a:r>
              <a:rPr lang="es-CL" sz="1400" b="1" dirty="0" smtClean="0">
                <a:latin typeface="+mn-lt"/>
              </a:rPr>
              <a:t>Programa </a:t>
            </a:r>
            <a:r>
              <a:rPr lang="es-CL" sz="1400" b="1" dirty="0">
                <a:latin typeface="+mn-lt"/>
              </a:rPr>
              <a:t>Certificación de </a:t>
            </a:r>
            <a:r>
              <a:rPr lang="es-CL" sz="1400" b="1" dirty="0" smtClean="0">
                <a:latin typeface="+mn-lt"/>
              </a:rPr>
              <a:t>Origen</a:t>
            </a:r>
            <a:r>
              <a:rPr lang="es-CL" sz="1400" dirty="0" smtClean="0">
                <a:latin typeface="+mn-lt"/>
              </a:rPr>
              <a:t>, encargado </a:t>
            </a:r>
            <a:r>
              <a:rPr lang="es-CL" sz="14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400" dirty="0" smtClean="0">
                <a:latin typeface="+mn-lt"/>
              </a:rPr>
              <a:t>66% </a:t>
            </a:r>
            <a:r>
              <a:rPr lang="es-CL" sz="1400" dirty="0">
                <a:latin typeface="+mn-lt"/>
              </a:rPr>
              <a:t>de gasto </a:t>
            </a:r>
            <a:r>
              <a:rPr lang="es-CL" sz="1400" dirty="0" smtClean="0">
                <a:latin typeface="+mn-lt"/>
              </a:rPr>
              <a:t>total. La </a:t>
            </a:r>
            <a:r>
              <a:rPr lang="es-CL" sz="1400" dirty="0">
                <a:latin typeface="+mn-lt"/>
              </a:rPr>
              <a:t>asignación para </a:t>
            </a:r>
            <a:r>
              <a:rPr lang="es-CL" sz="1400" b="1" dirty="0">
                <a:latin typeface="+mn-lt"/>
              </a:rPr>
              <a:t>Negociaciones y Administración de </a:t>
            </a:r>
            <a:r>
              <a:rPr lang="es-CL" sz="1400" b="1" dirty="0" smtClean="0">
                <a:latin typeface="+mn-lt"/>
              </a:rPr>
              <a:t>Acuerdos</a:t>
            </a:r>
            <a:r>
              <a:rPr lang="es-CL" sz="1400" dirty="0" smtClean="0">
                <a:latin typeface="+mn-lt"/>
              </a:rPr>
              <a:t>, con recursos adicionales por $1.125 millones, que totalizan un presupuesto vigente a </a:t>
            </a:r>
            <a:r>
              <a:rPr lang="es-CL" sz="1400" dirty="0" smtClean="0">
                <a:latin typeface="+mn-lt"/>
              </a:rPr>
              <a:t>septiembre </a:t>
            </a:r>
            <a:r>
              <a:rPr lang="es-CL" sz="1400" dirty="0" smtClean="0">
                <a:latin typeface="+mn-lt"/>
              </a:rPr>
              <a:t>de $2.297 millones, alcanzó una ejecución de un </a:t>
            </a:r>
            <a:r>
              <a:rPr lang="es-CL" sz="1400" dirty="0" smtClean="0">
                <a:latin typeface="+mn-lt"/>
              </a:rPr>
              <a:t>73%.</a:t>
            </a:r>
            <a:endParaRPr lang="es-CL" sz="14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Los </a:t>
            </a:r>
            <a:r>
              <a:rPr lang="es-CL" sz="1400" b="1" dirty="0">
                <a:latin typeface="+mn-lt"/>
              </a:rPr>
              <a:t>Proyectos y Actividades de </a:t>
            </a:r>
            <a:r>
              <a:rPr lang="es-CL" sz="1400" b="1" dirty="0" smtClean="0">
                <a:latin typeface="+mn-lt"/>
              </a:rPr>
              <a:t>Promoción</a:t>
            </a:r>
            <a:r>
              <a:rPr lang="es-CL" sz="1400" dirty="0" smtClean="0">
                <a:latin typeface="+mn-lt"/>
              </a:rPr>
              <a:t>, con recursos autorizados por $7.132 millones informan un avance de </a:t>
            </a:r>
            <a:r>
              <a:rPr lang="es-CL" sz="1400" dirty="0" smtClean="0">
                <a:latin typeface="+mn-lt"/>
              </a:rPr>
              <a:t>61% </a:t>
            </a:r>
            <a:r>
              <a:rPr lang="es-CL" sz="1400" dirty="0" smtClean="0">
                <a:latin typeface="+mn-lt"/>
              </a:rPr>
              <a:t>del gasto.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En la </a:t>
            </a:r>
            <a:r>
              <a:rPr lang="es-CL" sz="1400" b="1" dirty="0" smtClean="0">
                <a:latin typeface="+mn-lt"/>
              </a:rPr>
              <a:t>Dirección de Fronteras y Límites </a:t>
            </a:r>
            <a:r>
              <a:rPr lang="es-CL" sz="1400" b="1" dirty="0">
                <a:latin typeface="+mn-lt"/>
              </a:rPr>
              <a:t>de Estado</a:t>
            </a:r>
            <a:r>
              <a:rPr lang="es-CL" sz="1400" dirty="0">
                <a:latin typeface="+mn-lt"/>
              </a:rPr>
              <a:t>, </a:t>
            </a:r>
            <a:r>
              <a:rPr lang="es-CL" sz="1400" dirty="0" smtClean="0">
                <a:latin typeface="+mn-lt"/>
              </a:rPr>
              <a:t>los </a:t>
            </a:r>
            <a:r>
              <a:rPr lang="es-CL" sz="1400" dirty="0">
                <a:latin typeface="+mn-lt"/>
              </a:rPr>
              <a:t>Programas Especiales de Fronteras y </a:t>
            </a:r>
            <a:r>
              <a:rPr lang="es-CL" sz="1400" dirty="0" smtClean="0">
                <a:latin typeface="+mn-lt"/>
              </a:rPr>
              <a:t>Límites</a:t>
            </a:r>
            <a:r>
              <a:rPr lang="es-CL" sz="1400" dirty="0">
                <a:latin typeface="+mn-lt"/>
              </a:rPr>
              <a:t>, </a:t>
            </a:r>
            <a:r>
              <a:rPr lang="es-CL" sz="1400" dirty="0" smtClean="0">
                <a:latin typeface="+mn-lt"/>
              </a:rPr>
              <a:t>que incluye </a:t>
            </a:r>
            <a:r>
              <a:rPr lang="es-CL" sz="1400" dirty="0">
                <a:latin typeface="+mn-lt"/>
              </a:rPr>
              <a:t>actividades relacionadas a </a:t>
            </a:r>
            <a:r>
              <a:rPr lang="es-CL" sz="1400" dirty="0" smtClean="0">
                <a:latin typeface="+mn-lt"/>
              </a:rPr>
              <a:t>la Plataforma </a:t>
            </a:r>
            <a:r>
              <a:rPr lang="es-CL" sz="1400" dirty="0">
                <a:latin typeface="+mn-lt"/>
              </a:rPr>
              <a:t>Continental Extendida y otras actividades de carácter </a:t>
            </a:r>
            <a:r>
              <a:rPr lang="es-CL" sz="1400" dirty="0" smtClean="0">
                <a:latin typeface="+mn-lt"/>
              </a:rPr>
              <a:t>reservado, ejecutaron un total de </a:t>
            </a:r>
            <a:r>
              <a:rPr lang="es-CL" sz="1400" dirty="0" smtClean="0">
                <a:latin typeface="+mn-lt"/>
              </a:rPr>
              <a:t>$4.080 </a:t>
            </a:r>
            <a:r>
              <a:rPr lang="es-CL" sz="1400" dirty="0" smtClean="0">
                <a:latin typeface="+mn-lt"/>
              </a:rPr>
              <a:t>millones (</a:t>
            </a:r>
            <a:r>
              <a:rPr lang="es-CL" sz="1400" dirty="0" smtClean="0">
                <a:latin typeface="+mn-lt"/>
              </a:rPr>
              <a:t>43% </a:t>
            </a:r>
            <a:r>
              <a:rPr lang="es-CL" sz="1400" dirty="0" smtClean="0">
                <a:latin typeface="+mn-lt"/>
              </a:rPr>
              <a:t>de avance presupuestario).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En la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Agencia de Cooperación Internacional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la transferencia al sector privado para “Cooperación Sur-Sur”, presentó una ejecución de recursos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65%,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con un total gastado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$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3.387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millones. Esta asignación contiene recursos para becas de postgrado, becas Nelson Mandela, cooperación técnica bilateral y triangular, Alianza del Pacífico, entre otras.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5" y="2126284"/>
            <a:ext cx="4063779" cy="24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93" y="2126284"/>
            <a:ext cx="4063779" cy="24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967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2018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3" y="2158934"/>
            <a:ext cx="3895491" cy="234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59702"/>
            <a:ext cx="3903850" cy="234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99979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399820"/>
              </p:ext>
            </p:extLst>
          </p:nvPr>
        </p:nvGraphicFramePr>
        <p:xfrm>
          <a:off x="405026" y="1923281"/>
          <a:ext cx="8210797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Hoja de cálculo" r:id="rId3" imgW="7115108" imgH="2009867" progId="Excel.Sheet.8">
                  <p:embed/>
                </p:oleObj>
              </mc:Choice>
              <mc:Fallback>
                <p:oleObj name="Hoja de cálculo" r:id="rId3" imgW="7115108" imgH="20098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026" y="1923281"/>
                        <a:ext cx="8210797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771041"/>
              </p:ext>
            </p:extLst>
          </p:nvPr>
        </p:nvGraphicFramePr>
        <p:xfrm>
          <a:off x="467544" y="1906513"/>
          <a:ext cx="8148279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Hoja de cálculo" r:id="rId3" imgW="7115108" imgH="2314575" progId="Excel.Sheet.8">
                  <p:embed/>
                </p:oleObj>
              </mc:Choice>
              <mc:Fallback>
                <p:oleObj name="Hoja de cálculo" r:id="rId3" imgW="7115108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06513"/>
                        <a:ext cx="8148279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415310"/>
              </p:ext>
            </p:extLst>
          </p:nvPr>
        </p:nvGraphicFramePr>
        <p:xfrm>
          <a:off x="467543" y="1628800"/>
          <a:ext cx="8148281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name="Hoja de cálculo" r:id="rId4" imgW="8324984" imgH="1743114" progId="Excel.Sheet.8">
                  <p:embed/>
                </p:oleObj>
              </mc:Choice>
              <mc:Fallback>
                <p:oleObj name="Hoja de cálculo" r:id="rId4" imgW="8324984" imgH="174311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628800"/>
                        <a:ext cx="8148281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2373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01. PROGRAMA 01: SECRETARÍA Y ADMINISTRACIÓN GENERAL Y SERVICIO EXTERIOR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23679"/>
              </p:ext>
            </p:extLst>
          </p:nvPr>
        </p:nvGraphicFramePr>
        <p:xfrm>
          <a:off x="467544" y="1717129"/>
          <a:ext cx="814828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name="Hoja de cálculo" r:id="rId3" imgW="8048513" imgH="4448241" progId="Excel.Sheet.8">
                  <p:embed/>
                </p:oleObj>
              </mc:Choice>
              <mc:Fallback>
                <p:oleObj name="Hoja de cálculo" r:id="rId3" imgW="8048513" imgH="44482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17129"/>
                        <a:ext cx="814828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737</Words>
  <Application>Microsoft Office PowerPoint</Application>
  <PresentationFormat>Presentación en pantalla (4:3)</PresentationFormat>
  <Paragraphs>70</Paragraphs>
  <Slides>14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ACUMULADA DE GASTOS PRESUPUESTARIOS AL MES DE SEPTIEMBRE DE 2018 PARTIDA 06: MINISTERIO DE RELACIONES EXTERIORES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136</cp:revision>
  <cp:lastPrinted>2016-07-04T14:42:46Z</cp:lastPrinted>
  <dcterms:created xsi:type="dcterms:W3CDTF">2016-06-23T13:38:47Z</dcterms:created>
  <dcterms:modified xsi:type="dcterms:W3CDTF">2019-01-17T14:03:43Z</dcterms:modified>
</cp:coreProperties>
</file>