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303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>
                <a:latin typeface="+mn-lt"/>
              </a:rPr>
              <a:t>05: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DESARROLLO REGIONAL Y ADMINISTRATIVO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F48614F-3AAA-4259-A061-58A9D4193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167948"/>
              </p:ext>
            </p:extLst>
          </p:nvPr>
        </p:nvGraphicFramePr>
        <p:xfrm>
          <a:off x="840070" y="1916832"/>
          <a:ext cx="7463860" cy="4320477"/>
        </p:xfrm>
        <a:graphic>
          <a:graphicData uri="http://schemas.openxmlformats.org/drawingml/2006/table">
            <a:tbl>
              <a:tblPr/>
              <a:tblGrid>
                <a:gridCol w="247763">
                  <a:extLst>
                    <a:ext uri="{9D8B030D-6E8A-4147-A177-3AD203B41FA5}">
                      <a16:colId xmlns:a16="http://schemas.microsoft.com/office/drawing/2014/main" val="3358250250"/>
                    </a:ext>
                  </a:extLst>
                </a:gridCol>
                <a:gridCol w="247763">
                  <a:extLst>
                    <a:ext uri="{9D8B030D-6E8A-4147-A177-3AD203B41FA5}">
                      <a16:colId xmlns:a16="http://schemas.microsoft.com/office/drawing/2014/main" val="3751318371"/>
                    </a:ext>
                  </a:extLst>
                </a:gridCol>
                <a:gridCol w="247763">
                  <a:extLst>
                    <a:ext uri="{9D8B030D-6E8A-4147-A177-3AD203B41FA5}">
                      <a16:colId xmlns:a16="http://schemas.microsoft.com/office/drawing/2014/main" val="188664141"/>
                    </a:ext>
                  </a:extLst>
                </a:gridCol>
                <a:gridCol w="2704746">
                  <a:extLst>
                    <a:ext uri="{9D8B030D-6E8A-4147-A177-3AD203B41FA5}">
                      <a16:colId xmlns:a16="http://schemas.microsoft.com/office/drawing/2014/main" val="3373585307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1381507324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2817296847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1016024589"/>
                    </a:ext>
                  </a:extLst>
                </a:gridCol>
                <a:gridCol w="701995">
                  <a:extLst>
                    <a:ext uri="{9D8B030D-6E8A-4147-A177-3AD203B41FA5}">
                      <a16:colId xmlns:a16="http://schemas.microsoft.com/office/drawing/2014/main" val="205673919"/>
                    </a:ext>
                  </a:extLst>
                </a:gridCol>
                <a:gridCol w="619407">
                  <a:extLst>
                    <a:ext uri="{9D8B030D-6E8A-4147-A177-3AD203B41FA5}">
                      <a16:colId xmlns:a16="http://schemas.microsoft.com/office/drawing/2014/main" val="3051188246"/>
                    </a:ext>
                  </a:extLst>
                </a:gridCol>
                <a:gridCol w="619407">
                  <a:extLst>
                    <a:ext uri="{9D8B030D-6E8A-4147-A177-3AD203B41FA5}">
                      <a16:colId xmlns:a16="http://schemas.microsoft.com/office/drawing/2014/main" val="466272010"/>
                    </a:ext>
                  </a:extLst>
                </a:gridCol>
              </a:tblGrid>
              <a:tr h="157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39709"/>
                  </a:ext>
                </a:extLst>
              </a:tr>
              <a:tr h="5344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215436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46.134.699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1.618.296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38.643.530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814849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13.674.621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13.393.420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-281.201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10.208.451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643028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2.828.152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3.368.550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540.398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1.753.953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997367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823477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541428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623.993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410.664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193.481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38438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260.743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47.414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183.449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87042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300232"/>
                  </a:ext>
                </a:extLst>
              </a:tr>
              <a:tr h="170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124.504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107.754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860407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62.695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556728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194990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320684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509.216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212.943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317.913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87668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82.941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044142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54.094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49.238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001937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24.051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748857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147.447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107.195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828859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191.027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46648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27.504.028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27.992.878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488.850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25.923.090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220010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22.719.945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-139.282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20.778.687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724203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4.372.521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-8.540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4.362.968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363970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401.510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138.770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282.538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13006"/>
                  </a:ext>
                </a:extLst>
              </a:tr>
              <a:tr h="1571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498.897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49889,7%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622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02: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FORTALECIMIENTO DE LA GESTIÓN SUBNACIONAL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1D9F1AA-9777-4124-8D82-642128BBC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442369"/>
              </p:ext>
            </p:extLst>
          </p:nvPr>
        </p:nvGraphicFramePr>
        <p:xfrm>
          <a:off x="628650" y="1930943"/>
          <a:ext cx="7886699" cy="2966434"/>
        </p:xfrm>
        <a:graphic>
          <a:graphicData uri="http://schemas.openxmlformats.org/drawingml/2006/table">
            <a:tbl>
              <a:tblPr/>
              <a:tblGrid>
                <a:gridCol w="261799">
                  <a:extLst>
                    <a:ext uri="{9D8B030D-6E8A-4147-A177-3AD203B41FA5}">
                      <a16:colId xmlns:a16="http://schemas.microsoft.com/office/drawing/2014/main" val="729807915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1228064528"/>
                    </a:ext>
                  </a:extLst>
                </a:gridCol>
                <a:gridCol w="261799">
                  <a:extLst>
                    <a:ext uri="{9D8B030D-6E8A-4147-A177-3AD203B41FA5}">
                      <a16:colId xmlns:a16="http://schemas.microsoft.com/office/drawing/2014/main" val="1771025798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1530942397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781975156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435923679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721160358"/>
                    </a:ext>
                  </a:extLst>
                </a:gridCol>
                <a:gridCol w="741764">
                  <a:extLst>
                    <a:ext uri="{9D8B030D-6E8A-4147-A177-3AD203B41FA5}">
                      <a16:colId xmlns:a16="http://schemas.microsoft.com/office/drawing/2014/main" val="95233684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3138310287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199659787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064743"/>
                  </a:ext>
                </a:extLst>
              </a:tr>
              <a:tr h="5563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474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2.995.611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65397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2.088.276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8993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2.088.276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029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1.831.685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282.919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843084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Acreditación de Calidad de Servicios Municipales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46.282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29957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1.265.875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07032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2849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2.670.164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394.192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8909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488.290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49748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488.290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93834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488.290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2762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26709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195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03: PROGRAMA DE DESARROLLO LOCAL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63B985-1E30-48CB-89B7-150D79926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258385"/>
              </p:ext>
            </p:extLst>
          </p:nvPr>
        </p:nvGraphicFramePr>
        <p:xfrm>
          <a:off x="688027" y="1915892"/>
          <a:ext cx="7767945" cy="4351344"/>
        </p:xfrm>
        <a:graphic>
          <a:graphicData uri="http://schemas.openxmlformats.org/drawingml/2006/table">
            <a:tbl>
              <a:tblPr/>
              <a:tblGrid>
                <a:gridCol w="257857">
                  <a:extLst>
                    <a:ext uri="{9D8B030D-6E8A-4147-A177-3AD203B41FA5}">
                      <a16:colId xmlns:a16="http://schemas.microsoft.com/office/drawing/2014/main" val="4078143316"/>
                    </a:ext>
                  </a:extLst>
                </a:gridCol>
                <a:gridCol w="257857">
                  <a:extLst>
                    <a:ext uri="{9D8B030D-6E8A-4147-A177-3AD203B41FA5}">
                      <a16:colId xmlns:a16="http://schemas.microsoft.com/office/drawing/2014/main" val="1544893263"/>
                    </a:ext>
                  </a:extLst>
                </a:gridCol>
                <a:gridCol w="257857">
                  <a:extLst>
                    <a:ext uri="{9D8B030D-6E8A-4147-A177-3AD203B41FA5}">
                      <a16:colId xmlns:a16="http://schemas.microsoft.com/office/drawing/2014/main" val="2466741971"/>
                    </a:ext>
                  </a:extLst>
                </a:gridCol>
                <a:gridCol w="2814940">
                  <a:extLst>
                    <a:ext uri="{9D8B030D-6E8A-4147-A177-3AD203B41FA5}">
                      <a16:colId xmlns:a16="http://schemas.microsoft.com/office/drawing/2014/main" val="235678888"/>
                    </a:ext>
                  </a:extLst>
                </a:gridCol>
                <a:gridCol w="719851">
                  <a:extLst>
                    <a:ext uri="{9D8B030D-6E8A-4147-A177-3AD203B41FA5}">
                      <a16:colId xmlns:a16="http://schemas.microsoft.com/office/drawing/2014/main" val="4268579993"/>
                    </a:ext>
                  </a:extLst>
                </a:gridCol>
                <a:gridCol w="719851">
                  <a:extLst>
                    <a:ext uri="{9D8B030D-6E8A-4147-A177-3AD203B41FA5}">
                      <a16:colId xmlns:a16="http://schemas.microsoft.com/office/drawing/2014/main" val="3239717599"/>
                    </a:ext>
                  </a:extLst>
                </a:gridCol>
                <a:gridCol w="719851">
                  <a:extLst>
                    <a:ext uri="{9D8B030D-6E8A-4147-A177-3AD203B41FA5}">
                      <a16:colId xmlns:a16="http://schemas.microsoft.com/office/drawing/2014/main" val="302502994"/>
                    </a:ext>
                  </a:extLst>
                </a:gridCol>
                <a:gridCol w="730595">
                  <a:extLst>
                    <a:ext uri="{9D8B030D-6E8A-4147-A177-3AD203B41FA5}">
                      <a16:colId xmlns:a16="http://schemas.microsoft.com/office/drawing/2014/main" val="3301217499"/>
                    </a:ext>
                  </a:extLst>
                </a:gridCol>
                <a:gridCol w="644643">
                  <a:extLst>
                    <a:ext uri="{9D8B030D-6E8A-4147-A177-3AD203B41FA5}">
                      <a16:colId xmlns:a16="http://schemas.microsoft.com/office/drawing/2014/main" val="1671675996"/>
                    </a:ext>
                  </a:extLst>
                </a:gridCol>
                <a:gridCol w="644643">
                  <a:extLst>
                    <a:ext uri="{9D8B030D-6E8A-4147-A177-3AD203B41FA5}">
                      <a16:colId xmlns:a16="http://schemas.microsoft.com/office/drawing/2014/main" val="329658105"/>
                    </a:ext>
                  </a:extLst>
                </a:gridCol>
              </a:tblGrid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222382"/>
                  </a:ext>
                </a:extLst>
              </a:tr>
              <a:tr h="2578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098124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213.310.588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30.348.589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120.300.836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944881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70.804.108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-1.423.966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43.407.603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574228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9768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Dirección de Arquitectura - MOP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768804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70.737.706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-1.490.368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43.407.603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424404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39.659.123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471153"/>
                  </a:ext>
                </a:extLst>
              </a:tr>
              <a:tr h="257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7.993.030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-1.490.368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3.748.480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353749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899930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39473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687073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262645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531648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124.003.041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23.410.976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65.841.111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7058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124.003.041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23.410.976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65.841.111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581626"/>
                  </a:ext>
                </a:extLst>
              </a:tr>
              <a:tr h="257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36.807.564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47.458.860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10.651.296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22.938.742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398119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23.296.820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36.122.902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12.826.082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13.822.509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396278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10.080.463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373305"/>
                  </a:ext>
                </a:extLst>
              </a:tr>
              <a:tr h="257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464598"/>
                  </a:ext>
                </a:extLst>
              </a:tr>
              <a:tr h="257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8.789.414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-66.402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2.042.594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183798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8.351.045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835104,5%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70563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8.351.045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835104,5%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457463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58" marR="8058" marT="80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58" marR="8058" marT="80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835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     	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TRANSFERENCIAS A LOS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45250B-EB5A-417E-B412-04EF3DCF0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564500"/>
              </p:ext>
            </p:extLst>
          </p:nvPr>
        </p:nvGraphicFramePr>
        <p:xfrm>
          <a:off x="755576" y="1844824"/>
          <a:ext cx="7560840" cy="4437846"/>
        </p:xfrm>
        <a:graphic>
          <a:graphicData uri="http://schemas.openxmlformats.org/drawingml/2006/table">
            <a:tbl>
              <a:tblPr/>
              <a:tblGrid>
                <a:gridCol w="250982">
                  <a:extLst>
                    <a:ext uri="{9D8B030D-6E8A-4147-A177-3AD203B41FA5}">
                      <a16:colId xmlns:a16="http://schemas.microsoft.com/office/drawing/2014/main" val="1654358352"/>
                    </a:ext>
                  </a:extLst>
                </a:gridCol>
                <a:gridCol w="250982">
                  <a:extLst>
                    <a:ext uri="{9D8B030D-6E8A-4147-A177-3AD203B41FA5}">
                      <a16:colId xmlns:a16="http://schemas.microsoft.com/office/drawing/2014/main" val="3793296972"/>
                    </a:ext>
                  </a:extLst>
                </a:gridCol>
                <a:gridCol w="250982">
                  <a:extLst>
                    <a:ext uri="{9D8B030D-6E8A-4147-A177-3AD203B41FA5}">
                      <a16:colId xmlns:a16="http://schemas.microsoft.com/office/drawing/2014/main" val="4030982845"/>
                    </a:ext>
                  </a:extLst>
                </a:gridCol>
                <a:gridCol w="2739891">
                  <a:extLst>
                    <a:ext uri="{9D8B030D-6E8A-4147-A177-3AD203B41FA5}">
                      <a16:colId xmlns:a16="http://schemas.microsoft.com/office/drawing/2014/main" val="1710980687"/>
                    </a:ext>
                  </a:extLst>
                </a:gridCol>
                <a:gridCol w="700658">
                  <a:extLst>
                    <a:ext uri="{9D8B030D-6E8A-4147-A177-3AD203B41FA5}">
                      <a16:colId xmlns:a16="http://schemas.microsoft.com/office/drawing/2014/main" val="173811224"/>
                    </a:ext>
                  </a:extLst>
                </a:gridCol>
                <a:gridCol w="700658">
                  <a:extLst>
                    <a:ext uri="{9D8B030D-6E8A-4147-A177-3AD203B41FA5}">
                      <a16:colId xmlns:a16="http://schemas.microsoft.com/office/drawing/2014/main" val="390590629"/>
                    </a:ext>
                  </a:extLst>
                </a:gridCol>
                <a:gridCol w="700658">
                  <a:extLst>
                    <a:ext uri="{9D8B030D-6E8A-4147-A177-3AD203B41FA5}">
                      <a16:colId xmlns:a16="http://schemas.microsoft.com/office/drawing/2014/main" val="1677993800"/>
                    </a:ext>
                  </a:extLst>
                </a:gridCol>
                <a:gridCol w="711117">
                  <a:extLst>
                    <a:ext uri="{9D8B030D-6E8A-4147-A177-3AD203B41FA5}">
                      <a16:colId xmlns:a16="http://schemas.microsoft.com/office/drawing/2014/main" val="4206197047"/>
                    </a:ext>
                  </a:extLst>
                </a:gridCol>
                <a:gridCol w="627456">
                  <a:extLst>
                    <a:ext uri="{9D8B030D-6E8A-4147-A177-3AD203B41FA5}">
                      <a16:colId xmlns:a16="http://schemas.microsoft.com/office/drawing/2014/main" val="3180876529"/>
                    </a:ext>
                  </a:extLst>
                </a:gridCol>
                <a:gridCol w="627456">
                  <a:extLst>
                    <a:ext uri="{9D8B030D-6E8A-4147-A177-3AD203B41FA5}">
                      <a16:colId xmlns:a16="http://schemas.microsoft.com/office/drawing/2014/main" val="1497210853"/>
                    </a:ext>
                  </a:extLst>
                </a:gridCol>
              </a:tblGrid>
              <a:tr h="147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071065"/>
                  </a:ext>
                </a:extLst>
              </a:tr>
              <a:tr h="5006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678207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147.242.421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-23.266.455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67.242.657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7208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19.976.365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19.976.365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17.890.179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61748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19.976.365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19.976.365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17.890.179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291723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Consejo de Monumentos 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193.516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193.516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0333"/>
                  </a:ext>
                </a:extLst>
              </a:tr>
              <a:tr h="255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780.353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780.353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513966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812226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385437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352010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605969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447983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109.912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109.912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679729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566448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77131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VIII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327.266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327.266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127.066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25981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IX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054887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73.080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73.080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470258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79099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183.385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183.385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76.917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166788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Metropolitana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198.754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198.754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731379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736116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569590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123.363.962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-47.144.914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49.352.478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42222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28.252.457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92.578.005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64.325.548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49.352.478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174,7%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034265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6.304.524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4.765.524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4.369.674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283,9%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816509"/>
                  </a:ext>
                </a:extLst>
              </a:tr>
              <a:tr h="147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2.052.000 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4.008.817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1.956.817 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2.902.306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141,4%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228" marR="7228" marT="72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873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TRANSFERENCIAS A LOS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591E94-4D27-4143-A3F6-FD8092349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163768"/>
              </p:ext>
            </p:extLst>
          </p:nvPr>
        </p:nvGraphicFramePr>
        <p:xfrm>
          <a:off x="755576" y="1844824"/>
          <a:ext cx="7560842" cy="4505738"/>
        </p:xfrm>
        <a:graphic>
          <a:graphicData uri="http://schemas.openxmlformats.org/drawingml/2006/table">
            <a:tbl>
              <a:tblPr/>
              <a:tblGrid>
                <a:gridCol w="250982">
                  <a:extLst>
                    <a:ext uri="{9D8B030D-6E8A-4147-A177-3AD203B41FA5}">
                      <a16:colId xmlns:a16="http://schemas.microsoft.com/office/drawing/2014/main" val="481895092"/>
                    </a:ext>
                  </a:extLst>
                </a:gridCol>
                <a:gridCol w="250982">
                  <a:extLst>
                    <a:ext uri="{9D8B030D-6E8A-4147-A177-3AD203B41FA5}">
                      <a16:colId xmlns:a16="http://schemas.microsoft.com/office/drawing/2014/main" val="2782705218"/>
                    </a:ext>
                  </a:extLst>
                </a:gridCol>
                <a:gridCol w="250982">
                  <a:extLst>
                    <a:ext uri="{9D8B030D-6E8A-4147-A177-3AD203B41FA5}">
                      <a16:colId xmlns:a16="http://schemas.microsoft.com/office/drawing/2014/main" val="348856229"/>
                    </a:ext>
                  </a:extLst>
                </a:gridCol>
                <a:gridCol w="2739889">
                  <a:extLst>
                    <a:ext uri="{9D8B030D-6E8A-4147-A177-3AD203B41FA5}">
                      <a16:colId xmlns:a16="http://schemas.microsoft.com/office/drawing/2014/main" val="931619408"/>
                    </a:ext>
                  </a:extLst>
                </a:gridCol>
                <a:gridCol w="700659">
                  <a:extLst>
                    <a:ext uri="{9D8B030D-6E8A-4147-A177-3AD203B41FA5}">
                      <a16:colId xmlns:a16="http://schemas.microsoft.com/office/drawing/2014/main" val="4170692403"/>
                    </a:ext>
                  </a:extLst>
                </a:gridCol>
                <a:gridCol w="700659">
                  <a:extLst>
                    <a:ext uri="{9D8B030D-6E8A-4147-A177-3AD203B41FA5}">
                      <a16:colId xmlns:a16="http://schemas.microsoft.com/office/drawing/2014/main" val="2990897113"/>
                    </a:ext>
                  </a:extLst>
                </a:gridCol>
                <a:gridCol w="700659">
                  <a:extLst>
                    <a:ext uri="{9D8B030D-6E8A-4147-A177-3AD203B41FA5}">
                      <a16:colId xmlns:a16="http://schemas.microsoft.com/office/drawing/2014/main" val="590744076"/>
                    </a:ext>
                  </a:extLst>
                </a:gridCol>
                <a:gridCol w="711118">
                  <a:extLst>
                    <a:ext uri="{9D8B030D-6E8A-4147-A177-3AD203B41FA5}">
                      <a16:colId xmlns:a16="http://schemas.microsoft.com/office/drawing/2014/main" val="175726359"/>
                    </a:ext>
                  </a:extLst>
                </a:gridCol>
                <a:gridCol w="627456">
                  <a:extLst>
                    <a:ext uri="{9D8B030D-6E8A-4147-A177-3AD203B41FA5}">
                      <a16:colId xmlns:a16="http://schemas.microsoft.com/office/drawing/2014/main" val="887510393"/>
                    </a:ext>
                  </a:extLst>
                </a:gridCol>
                <a:gridCol w="627456">
                  <a:extLst>
                    <a:ext uri="{9D8B030D-6E8A-4147-A177-3AD203B41FA5}">
                      <a16:colId xmlns:a16="http://schemas.microsoft.com/office/drawing/2014/main" val="3579808831"/>
                    </a:ext>
                  </a:extLst>
                </a:gridCol>
              </a:tblGrid>
              <a:tr h="1475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176061"/>
                  </a:ext>
                </a:extLst>
              </a:tr>
              <a:tr h="501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897917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974.700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6.199.757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5.225.057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590471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8.945.587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6.380.587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5.451.000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23465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8.687.776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6.020.176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5.841.858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5217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5.388.342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4.977.942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2.684.892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654,2%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070295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769.500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2.019.553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1.250.053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769.500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51599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3.731.562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10.004.806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6.273.244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6.598.556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176,8%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726511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9.119.696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6.554.696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738385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8.339.778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5.774.778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4.583.693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178,7%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610521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1.920.159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1.099.359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032201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2.988.844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2.578.444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548487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6.203.727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2.612.727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4.500.000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43164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3.180.095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3.434.244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4.438.826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139,6%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347670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2.301.710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1.891.310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1.910.400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465,5%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018785"/>
                  </a:ext>
                </a:extLst>
              </a:tr>
              <a:tr h="166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2.024.617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2.024.617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010423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589228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142.256.419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30.785.957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-111.470.462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824136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50.434.920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2.551.340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-47.883.580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352703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4.205.961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20.497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-4.185.464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49215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7.840.218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1.622.878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-6.217.340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912804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2.439.446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72.910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-2.366.536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18728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13.129.632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2.255.456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-10.874.176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910632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-5.105.001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274122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20.153.525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-23.174.455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60862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4.028.433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-245.260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340013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11.474.569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55.919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-11.418.650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320453"/>
                  </a:ext>
                </a:extLst>
              </a:tr>
              <a:tr h="147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3.902.094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3.902.094 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96" marR="6996" marT="6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96" marR="6996" marT="6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2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06: PROGRAMAS DE CONVERGENCIA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C2B403-DB29-4B65-A92A-C55FD7915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026296"/>
              </p:ext>
            </p:extLst>
          </p:nvPr>
        </p:nvGraphicFramePr>
        <p:xfrm>
          <a:off x="716586" y="1916832"/>
          <a:ext cx="7710827" cy="4351346"/>
        </p:xfrm>
        <a:graphic>
          <a:graphicData uri="http://schemas.openxmlformats.org/drawingml/2006/table">
            <a:tbl>
              <a:tblPr/>
              <a:tblGrid>
                <a:gridCol w="255961">
                  <a:extLst>
                    <a:ext uri="{9D8B030D-6E8A-4147-A177-3AD203B41FA5}">
                      <a16:colId xmlns:a16="http://schemas.microsoft.com/office/drawing/2014/main" val="2864518036"/>
                    </a:ext>
                  </a:extLst>
                </a:gridCol>
                <a:gridCol w="255961">
                  <a:extLst>
                    <a:ext uri="{9D8B030D-6E8A-4147-A177-3AD203B41FA5}">
                      <a16:colId xmlns:a16="http://schemas.microsoft.com/office/drawing/2014/main" val="3997865087"/>
                    </a:ext>
                  </a:extLst>
                </a:gridCol>
                <a:gridCol w="255961">
                  <a:extLst>
                    <a:ext uri="{9D8B030D-6E8A-4147-A177-3AD203B41FA5}">
                      <a16:colId xmlns:a16="http://schemas.microsoft.com/office/drawing/2014/main" val="3796820511"/>
                    </a:ext>
                  </a:extLst>
                </a:gridCol>
                <a:gridCol w="2794241">
                  <a:extLst>
                    <a:ext uri="{9D8B030D-6E8A-4147-A177-3AD203B41FA5}">
                      <a16:colId xmlns:a16="http://schemas.microsoft.com/office/drawing/2014/main" val="2994353162"/>
                    </a:ext>
                  </a:extLst>
                </a:gridCol>
                <a:gridCol w="714558">
                  <a:extLst>
                    <a:ext uri="{9D8B030D-6E8A-4147-A177-3AD203B41FA5}">
                      <a16:colId xmlns:a16="http://schemas.microsoft.com/office/drawing/2014/main" val="3416887817"/>
                    </a:ext>
                  </a:extLst>
                </a:gridCol>
                <a:gridCol w="714558">
                  <a:extLst>
                    <a:ext uri="{9D8B030D-6E8A-4147-A177-3AD203B41FA5}">
                      <a16:colId xmlns:a16="http://schemas.microsoft.com/office/drawing/2014/main" val="3353347975"/>
                    </a:ext>
                  </a:extLst>
                </a:gridCol>
                <a:gridCol w="714558">
                  <a:extLst>
                    <a:ext uri="{9D8B030D-6E8A-4147-A177-3AD203B41FA5}">
                      <a16:colId xmlns:a16="http://schemas.microsoft.com/office/drawing/2014/main" val="2319426794"/>
                    </a:ext>
                  </a:extLst>
                </a:gridCol>
                <a:gridCol w="725223">
                  <a:extLst>
                    <a:ext uri="{9D8B030D-6E8A-4147-A177-3AD203B41FA5}">
                      <a16:colId xmlns:a16="http://schemas.microsoft.com/office/drawing/2014/main" val="465482069"/>
                    </a:ext>
                  </a:extLst>
                </a:gridCol>
                <a:gridCol w="639903">
                  <a:extLst>
                    <a:ext uri="{9D8B030D-6E8A-4147-A177-3AD203B41FA5}">
                      <a16:colId xmlns:a16="http://schemas.microsoft.com/office/drawing/2014/main" val="2389055387"/>
                    </a:ext>
                  </a:extLst>
                </a:gridCol>
                <a:gridCol w="639903">
                  <a:extLst>
                    <a:ext uri="{9D8B030D-6E8A-4147-A177-3AD203B41FA5}">
                      <a16:colId xmlns:a16="http://schemas.microsoft.com/office/drawing/2014/main" val="2924465002"/>
                    </a:ext>
                  </a:extLst>
                </a:gridCol>
              </a:tblGrid>
              <a:tr h="159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75306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854969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189.487.405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-7.277.600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95.886.718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46103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590232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56146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693351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56009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189.469.405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-7.295.600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95.886.718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105468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102.622.513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167.559.871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64.937.358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95.886.718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555473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80491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7.280.119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933416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090232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1.792.000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42831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398.898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600271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10.191.401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667.131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7.966.142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708037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8.886.963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157258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3.491.224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12.613.412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9.122.188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10.102.950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289,4%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643147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8.008.378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16.474.204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8.465.826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9.747.556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636638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5.628.481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32.536.706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26.908.225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17.914.061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698567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12.935.387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419672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2.451.000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1.095.808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1.168.878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259415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22.955.957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18.315.094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16.193.764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348,9%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27508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363.086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363.086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91942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94.142.492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21.909.534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-72.232.958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499992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88.495.480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18.406.547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-70.088.933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91743"/>
                  </a:ext>
                </a:extLst>
              </a:tr>
              <a:tr h="159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3.502.987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-2.144.025 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9" marR="7999" marT="79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9" marR="7999" marT="79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56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43967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07. PROGRAMA 01: AGENCIA NACIONAL DE INTELIGENCIA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C26ED58-0085-45A8-8D6D-51494AAAA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71543"/>
              </p:ext>
            </p:extLst>
          </p:nvPr>
        </p:nvGraphicFramePr>
        <p:xfrm>
          <a:off x="628649" y="1895010"/>
          <a:ext cx="7886702" cy="191393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2462163379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75577822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37986668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702362567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696965237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63886226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2628775878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984181809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589242722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102330921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201077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08553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6.052.740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5.003.385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55259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4.031.298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55154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998.419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-44.104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708.546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837953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364.254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-45.282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263.541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27170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320.159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-36.346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239.742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31475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97888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631671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909494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140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01: SUBSECRETARÍA DE PREVENCIÓN DEL DELITO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D733B8-7C2B-4B12-8E70-4AA9CCB3E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75029"/>
              </p:ext>
            </p:extLst>
          </p:nvPr>
        </p:nvGraphicFramePr>
        <p:xfrm>
          <a:off x="628650" y="1916832"/>
          <a:ext cx="7886699" cy="3614264"/>
        </p:xfrm>
        <a:graphic>
          <a:graphicData uri="http://schemas.openxmlformats.org/drawingml/2006/table">
            <a:tbl>
              <a:tblPr/>
              <a:tblGrid>
                <a:gridCol w="234176">
                  <a:extLst>
                    <a:ext uri="{9D8B030D-6E8A-4147-A177-3AD203B41FA5}">
                      <a16:colId xmlns:a16="http://schemas.microsoft.com/office/drawing/2014/main" val="260888377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3124193356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1640859780"/>
                    </a:ext>
                  </a:extLst>
                </a:gridCol>
                <a:gridCol w="2910468">
                  <a:extLst>
                    <a:ext uri="{9D8B030D-6E8A-4147-A177-3AD203B41FA5}">
                      <a16:colId xmlns:a16="http://schemas.microsoft.com/office/drawing/2014/main" val="169675760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1292506496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892061108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415404947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3592900500"/>
                    </a:ext>
                  </a:extLst>
                </a:gridCol>
                <a:gridCol w="694164">
                  <a:extLst>
                    <a:ext uri="{9D8B030D-6E8A-4147-A177-3AD203B41FA5}">
                      <a16:colId xmlns:a16="http://schemas.microsoft.com/office/drawing/2014/main" val="1527821767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3113927993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754436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6545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33.975.709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1.139.337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18.257.300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7437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8.495.872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-47.312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6.768.065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48620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1.960.159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-238.405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788.717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9458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8.985.355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31356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46828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79213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8.985.355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8374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Prevención del Delito y Seguridad Ciudadana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6.833.674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36029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489.168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73323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Comunal Seguridad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1.662.513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05161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308.688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-47.751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65.989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14772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-3.937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95058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14815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75.519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-19.110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10157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215.585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-24.474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0965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364.887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1.837.692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1.649.174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86946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153.220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06795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60738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1.472.630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84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02: CENTROS REGIONALES DE ATENCIÓN Y ORIENTACIÓN A VÍCTIMAS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43DF76-3F3B-4F15-A045-29839BC7E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203621"/>
              </p:ext>
            </p:extLst>
          </p:nvPr>
        </p:nvGraphicFramePr>
        <p:xfrm>
          <a:off x="628650" y="1916832"/>
          <a:ext cx="7886699" cy="2108321"/>
        </p:xfrm>
        <a:graphic>
          <a:graphicData uri="http://schemas.openxmlformats.org/drawingml/2006/table">
            <a:tbl>
              <a:tblPr/>
              <a:tblGrid>
                <a:gridCol w="234176">
                  <a:extLst>
                    <a:ext uri="{9D8B030D-6E8A-4147-A177-3AD203B41FA5}">
                      <a16:colId xmlns:a16="http://schemas.microsoft.com/office/drawing/2014/main" val="3907642419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3546576051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2952117628"/>
                    </a:ext>
                  </a:extLst>
                </a:gridCol>
                <a:gridCol w="2910468">
                  <a:extLst>
                    <a:ext uri="{9D8B030D-6E8A-4147-A177-3AD203B41FA5}">
                      <a16:colId xmlns:a16="http://schemas.microsoft.com/office/drawing/2014/main" val="3793316701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1602600456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711920848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1009168325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1891305707"/>
                    </a:ext>
                  </a:extLst>
                </a:gridCol>
                <a:gridCol w="694164">
                  <a:extLst>
                    <a:ext uri="{9D8B030D-6E8A-4147-A177-3AD203B41FA5}">
                      <a16:colId xmlns:a16="http://schemas.microsoft.com/office/drawing/2014/main" val="1721935962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1014312036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719516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10282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3.785.896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-209.468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2.676.611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60340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2.488.172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-185.749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1.825.083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29925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1.175.746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-55.327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789.276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4003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39.073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48849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31452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1019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-5.714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267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37.317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4584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36270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393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09. PROGRAMA 01: SERV. NACIONAL PARA PREVENCIÓN Y REHABIL. CONSUMO DE DROGAS Y ALCOHOL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33CB1B-9EF7-4242-BF35-5748421B5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632815"/>
              </p:ext>
            </p:extLst>
          </p:nvPr>
        </p:nvGraphicFramePr>
        <p:xfrm>
          <a:off x="628651" y="1940124"/>
          <a:ext cx="7886698" cy="3910213"/>
        </p:xfrm>
        <a:graphic>
          <a:graphicData uri="http://schemas.openxmlformats.org/drawingml/2006/table">
            <a:tbl>
              <a:tblPr/>
              <a:tblGrid>
                <a:gridCol w="265099">
                  <a:extLst>
                    <a:ext uri="{9D8B030D-6E8A-4147-A177-3AD203B41FA5}">
                      <a16:colId xmlns:a16="http://schemas.microsoft.com/office/drawing/2014/main" val="3843312131"/>
                    </a:ext>
                  </a:extLst>
                </a:gridCol>
                <a:gridCol w="265099">
                  <a:extLst>
                    <a:ext uri="{9D8B030D-6E8A-4147-A177-3AD203B41FA5}">
                      <a16:colId xmlns:a16="http://schemas.microsoft.com/office/drawing/2014/main" val="1137041685"/>
                    </a:ext>
                  </a:extLst>
                </a:gridCol>
                <a:gridCol w="265099">
                  <a:extLst>
                    <a:ext uri="{9D8B030D-6E8A-4147-A177-3AD203B41FA5}">
                      <a16:colId xmlns:a16="http://schemas.microsoft.com/office/drawing/2014/main" val="1936145486"/>
                    </a:ext>
                  </a:extLst>
                </a:gridCol>
                <a:gridCol w="2882953">
                  <a:extLst>
                    <a:ext uri="{9D8B030D-6E8A-4147-A177-3AD203B41FA5}">
                      <a16:colId xmlns:a16="http://schemas.microsoft.com/office/drawing/2014/main" val="3900301136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1747974371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4044697802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4127119302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3522357183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3901217367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4147670974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27001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20457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66.150.447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47.137.187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8985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8.197.926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-174.744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6.379.163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51441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3.342.569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-292.234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1.710.795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58450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01097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57564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54.524.739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576.007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38.970.933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49506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01351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 Población General-INE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33972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54.257.690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576.007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38.703.884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86347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43.076.177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28.756.495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42908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3.046.150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16574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1.105.422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-155.966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377.874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8697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5.830.086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1.431.973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5.804.001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642589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719.364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5690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2043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01781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3801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37149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4840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7397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17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</a:t>
            </a:r>
            <a:r>
              <a:rPr lang="es-CL" sz="1400" b="1" dirty="0">
                <a:latin typeface="+mn-lt"/>
              </a:rPr>
              <a:t>$3.270.614 millones</a:t>
            </a:r>
            <a:r>
              <a:rPr lang="es-CL" sz="1400" dirty="0">
                <a:latin typeface="+mn-lt"/>
              </a:rPr>
              <a:t>, de los cuales un 40% se destina a gastos en personal, un 21% a iniciativas de inversión y un 20% a transferencias de capital, manteniendo la distribución de los ejercicios presupuestarios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del mes de SEPTIEMBRE ascendió a </a:t>
            </a:r>
            <a:r>
              <a:rPr lang="es-CL" sz="1400" b="1" dirty="0">
                <a:latin typeface="+mn-lt"/>
              </a:rPr>
              <a:t>$258.232 millones</a:t>
            </a:r>
            <a:r>
              <a:rPr lang="es-CL" sz="1400" dirty="0">
                <a:latin typeface="+mn-lt"/>
              </a:rPr>
              <a:t>, es decir, un </a:t>
            </a:r>
            <a:r>
              <a:rPr lang="es-CL" sz="1400" b="1" dirty="0">
                <a:latin typeface="+mn-lt"/>
              </a:rPr>
              <a:t>7,9%</a:t>
            </a:r>
            <a:r>
              <a:rPr lang="es-CL" sz="1400" dirty="0">
                <a:latin typeface="+mn-lt"/>
              </a:rPr>
              <a:t> respecto de la ley inicial, gasto levemente inferior respecto del registrado a igual mes del año 2017 (0,5 puntos porcentuales).  Por su parte, la ejecución acumulada </a:t>
            </a:r>
            <a:r>
              <a:rPr lang="es-CL" sz="1400" dirty="0"/>
              <a:t>al tercer trimestre de 2018 </a:t>
            </a:r>
            <a:r>
              <a:rPr lang="es-CL" sz="1400" dirty="0">
                <a:latin typeface="+mn-lt"/>
              </a:rPr>
              <a:t>alcanzó a </a:t>
            </a:r>
            <a:r>
              <a:rPr lang="es-CL" sz="1400" b="1" dirty="0">
                <a:latin typeface="+mn-lt"/>
              </a:rPr>
              <a:t>$2.256.795 millones</a:t>
            </a:r>
            <a:r>
              <a:rPr lang="es-CL" sz="1400" dirty="0">
                <a:latin typeface="+mn-lt"/>
              </a:rPr>
              <a:t>, lo que equivale a un gasto acumulado de </a:t>
            </a:r>
            <a:r>
              <a:rPr lang="es-CL" sz="1400" b="1" dirty="0">
                <a:latin typeface="+mn-lt"/>
              </a:rPr>
              <a:t>67,8%</a:t>
            </a:r>
            <a:r>
              <a:rPr lang="es-CL" sz="1400" dirty="0">
                <a:latin typeface="+mn-lt"/>
              </a:rPr>
              <a:t> respecto al presupuesto vigente y de un </a:t>
            </a:r>
            <a:r>
              <a:rPr lang="es-CL" sz="1400" b="1" dirty="0">
                <a:latin typeface="+mn-lt"/>
              </a:rPr>
              <a:t>69%</a:t>
            </a:r>
            <a:r>
              <a:rPr lang="es-CL" sz="14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SEPTIEMBRE un aumento consolidado del </a:t>
            </a:r>
            <a:r>
              <a:rPr lang="es-CL" sz="1400" b="1" dirty="0"/>
              <a:t>$56.756 millones</a:t>
            </a:r>
            <a:r>
              <a:rPr lang="es-CL" sz="1400" dirty="0"/>
              <a:t>.  Destacando por su monto, los incrementos registrados en los subtítulos 34 “servicio de la deuda”, con $63.623 millones; 24 “transferencias corrientes”, con $44.658 millones; y, subtítulo 29 “adquisición de activos no financieros”, con $32.683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Por su parte, se registró importantes reducciones en los subtítulos 33 “transferencia de capital”, 31 “iniciativas de inversión” y 22 “bienes y servicios de consumo” con una disminución de </a:t>
            </a:r>
            <a:r>
              <a:rPr lang="es-CL" sz="1400" b="1" dirty="0"/>
              <a:t>6,6%</a:t>
            </a:r>
            <a:r>
              <a:rPr lang="es-CL" sz="1400" dirty="0"/>
              <a:t> ($41.999 millones), </a:t>
            </a:r>
            <a:r>
              <a:rPr lang="es-CL" sz="1400" b="1" dirty="0"/>
              <a:t>5,3%</a:t>
            </a:r>
            <a:r>
              <a:rPr lang="es-CL" sz="1400" dirty="0"/>
              <a:t> ($35.945 millones) y </a:t>
            </a:r>
            <a:r>
              <a:rPr lang="es-CL" sz="1400" b="1" dirty="0"/>
              <a:t>4,2%</a:t>
            </a:r>
            <a:r>
              <a:rPr lang="es-CL" sz="1400" dirty="0"/>
              <a:t> ($10.209 millones) respectivamente.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SUBSECRETARÍA DEL 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D32EFE-397B-4106-8CCC-F950242CE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050124"/>
              </p:ext>
            </p:extLst>
          </p:nvPr>
        </p:nvGraphicFramePr>
        <p:xfrm>
          <a:off x="628650" y="1916832"/>
          <a:ext cx="7886700" cy="3662444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2349742114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606581525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118774087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465069999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678373905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364062273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622585842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548767700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2472767350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0224245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090057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6581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74.852.307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43.879.109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78.539.744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06570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14.323.556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-232.915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11.482.157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49381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2.753.597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-248.069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2.208.387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27765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5232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61781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10.067.219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52.572.000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42.504.781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60.275.695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7604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3.467.637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2.900.409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50175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2.789.234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2.537.062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98347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363.347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7596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46156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90908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- Policía de Investigaciones de Chile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7922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48.047.101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42.334.381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56.318.024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35273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42.334.391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42.334.381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52.708.142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527081420,0%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61088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403.461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05155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676.874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77124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2.284.559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84853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83374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4945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Acción contra la Trata de Personas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913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SUBSECRETARÍA DEL 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665EE95-97F8-4E65-B524-5AA63DC195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820898"/>
              </p:ext>
            </p:extLst>
          </p:nvPr>
        </p:nvGraphicFramePr>
        <p:xfrm>
          <a:off x="628650" y="1916832"/>
          <a:ext cx="7886700" cy="3111458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926470827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114878909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865934685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3951576879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058521691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53724851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761814410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40376552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849672347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651745360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248867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8399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98643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41071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184.527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-40.335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32.703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09458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75899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-11.163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36240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8956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-12.174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98287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41.609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05750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2.809.448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4.705.706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2.703.221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09572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30278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Carabineros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790596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Policía de Investigaciones de Chile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2826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1.250.148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12501480,0%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3046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1.250.148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12501480,0%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70006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0490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1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02: RED DE CONECTIVIDAD DEL ESTADO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4E35B31-8067-45C1-9E69-0792720CD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224893"/>
              </p:ext>
            </p:extLst>
          </p:nvPr>
        </p:nvGraphicFramePr>
        <p:xfrm>
          <a:off x="628650" y="1988840"/>
          <a:ext cx="7886700" cy="1717784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1537523285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719173659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1249300125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461958001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118008963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143176651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806677102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526460399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2690527738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161927341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794075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84543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5.272.555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-194.174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2.303.048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5083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1.190.824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-53.592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880.044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66049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3.470.652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1.138.127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92603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611.079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147.861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8852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385.655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-97.591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831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-25.590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129.031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47678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5904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819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03: FONDO SOCIAL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A03EE68-3039-4906-AF8F-429AB90E7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09260"/>
              </p:ext>
            </p:extLst>
          </p:nvPr>
        </p:nvGraphicFramePr>
        <p:xfrm>
          <a:off x="628650" y="1938557"/>
          <a:ext cx="7886700" cy="1555729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2365375148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936136071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535154794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2789543540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726538133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545445131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719212847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4004268482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1862871403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464936444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825696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35015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348.377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8773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7420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59799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34835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209.645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33700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209.645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58587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209.645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33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04: BOMBEROS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D063DCB-A28B-42A4-BDD8-F9B97AEC9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532849"/>
              </p:ext>
            </p:extLst>
          </p:nvPr>
        </p:nvGraphicFramePr>
        <p:xfrm>
          <a:off x="628650" y="1916832"/>
          <a:ext cx="7886700" cy="2822305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899954828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551265213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4017240068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1342423362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853165482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42931348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144388606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4237178950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1098645900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285400647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762711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73221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35.155.573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400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17.638.973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87286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17.638.973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56257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14.798.180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288014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999.313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435283"/>
                  </a:ext>
                </a:extLst>
              </a:tr>
              <a:tr h="164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1.841.480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42993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14.436.335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76620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14.436.335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03530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4.324.199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773154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7.924.688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15284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2.187.448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07070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3.080.265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49884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3.080.265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297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84BBEF-D36F-4FED-B44F-1B7551845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26898"/>
              </p:ext>
            </p:extLst>
          </p:nvPr>
        </p:nvGraphicFramePr>
        <p:xfrm>
          <a:off x="628649" y="1916832"/>
          <a:ext cx="7886701" cy="4110439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3024591635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452939411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957721810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3476079811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67358089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1465786731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1908009815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169856316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4079589657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77192512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586528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45082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1.091.996.390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9.303.726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812.797.008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47137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880.121.867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-2.549.201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689.851.267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08652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145.905.244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-8.192.405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80.616.177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24579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909.643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0056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909.643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9352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3.558.263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19353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226.674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2712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63329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226.674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52819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1801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41023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67927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148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7.075.047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671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7.075.047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30053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21.134.859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16.272.351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16.503.297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72208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15.567.991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15.567.991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13.975.516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78691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-49.342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193.448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60976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3.636.792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488.342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1.427.539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02101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839.244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-212.373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746.813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36341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676.463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502.637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117.140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80327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42.841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92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EB32F75F-698C-4E01-8217-A727F5E7DAEF}"/>
              </a:ext>
            </a:extLst>
          </p:cNvPr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3DE6AC4-0A61-4C25-B797-B8D077762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4157"/>
              </p:ext>
            </p:extLst>
          </p:nvPr>
        </p:nvGraphicFramePr>
        <p:xfrm>
          <a:off x="709647" y="1916832"/>
          <a:ext cx="7886701" cy="1938256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1309907471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680855213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143687082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3382253823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296310243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087167824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2274377452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884897793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349494300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631926883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933841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1483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23.495.988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-2.522.862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11.414.821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00052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23.495.988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-2.522.862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11.414.821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42797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818.254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52620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818.254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35786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84033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62893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0950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6.239.519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12022,2%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37945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6.239.519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12022,2%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09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29C5C8B-3821-492E-9AB8-D25F4B011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497803"/>
              </p:ext>
            </p:extLst>
          </p:nvPr>
        </p:nvGraphicFramePr>
        <p:xfrm>
          <a:off x="628649" y="1916832"/>
          <a:ext cx="7886701" cy="1604074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720858478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15643752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4005932417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929060739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1183896476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287784196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4168039739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406294008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268762164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238292959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801563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29923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49.946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-30.092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0994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30502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84112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-28.760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58009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-28.760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1649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46928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8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32. PROGRAMA 01: HOSPITAL DE CARABINEROS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1C8BB4-E920-439A-BF18-4717B62EC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290681"/>
              </p:ext>
            </p:extLst>
          </p:nvPr>
        </p:nvGraphicFramePr>
        <p:xfrm>
          <a:off x="628651" y="1916832"/>
          <a:ext cx="7886698" cy="2096464"/>
        </p:xfrm>
        <a:graphic>
          <a:graphicData uri="http://schemas.openxmlformats.org/drawingml/2006/table">
            <a:tbl>
              <a:tblPr/>
              <a:tblGrid>
                <a:gridCol w="255125">
                  <a:extLst>
                    <a:ext uri="{9D8B030D-6E8A-4147-A177-3AD203B41FA5}">
                      <a16:colId xmlns:a16="http://schemas.microsoft.com/office/drawing/2014/main" val="558360607"/>
                    </a:ext>
                  </a:extLst>
                </a:gridCol>
                <a:gridCol w="255125">
                  <a:extLst>
                    <a:ext uri="{9D8B030D-6E8A-4147-A177-3AD203B41FA5}">
                      <a16:colId xmlns:a16="http://schemas.microsoft.com/office/drawing/2014/main" val="3950532126"/>
                    </a:ext>
                  </a:extLst>
                </a:gridCol>
                <a:gridCol w="255125">
                  <a:extLst>
                    <a:ext uri="{9D8B030D-6E8A-4147-A177-3AD203B41FA5}">
                      <a16:colId xmlns:a16="http://schemas.microsoft.com/office/drawing/2014/main" val="2377661460"/>
                    </a:ext>
                  </a:extLst>
                </a:gridCol>
                <a:gridCol w="2895118">
                  <a:extLst>
                    <a:ext uri="{9D8B030D-6E8A-4147-A177-3AD203B41FA5}">
                      <a16:colId xmlns:a16="http://schemas.microsoft.com/office/drawing/2014/main" val="2752599525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3988141990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3978015858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3578610919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4071946659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3831530233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4027587067"/>
                    </a:ext>
                  </a:extLst>
                </a:gridCol>
              </a:tblGrid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101994"/>
                  </a:ext>
                </a:extLst>
              </a:tr>
              <a:tr h="266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80469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31.988.004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2.319.538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21.135.432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12714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19.610.825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-30.071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14.538.690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82767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9.675.246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-62.319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3.907.108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7126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523086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58447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13.663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02178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07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4.639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-1.173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0113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81297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8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18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33. PROGRAMA 01: POLICÍA DE INVESTIGACIONES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3D5110-260A-4BCB-A0E7-0414F9452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706685"/>
              </p:ext>
            </p:extLst>
          </p:nvPr>
        </p:nvGraphicFramePr>
        <p:xfrm>
          <a:off x="628651" y="1863314"/>
          <a:ext cx="7886698" cy="4008521"/>
        </p:xfrm>
        <a:graphic>
          <a:graphicData uri="http://schemas.openxmlformats.org/drawingml/2006/table">
            <a:tbl>
              <a:tblPr/>
              <a:tblGrid>
                <a:gridCol w="304170">
                  <a:extLst>
                    <a:ext uri="{9D8B030D-6E8A-4147-A177-3AD203B41FA5}">
                      <a16:colId xmlns:a16="http://schemas.microsoft.com/office/drawing/2014/main" val="2863458273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844724419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1405585949"/>
                    </a:ext>
                  </a:extLst>
                </a:gridCol>
                <a:gridCol w="2835301">
                  <a:extLst>
                    <a:ext uri="{9D8B030D-6E8A-4147-A177-3AD203B41FA5}">
                      <a16:colId xmlns:a16="http://schemas.microsoft.com/office/drawing/2014/main" val="1701527356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4111124644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578997306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4282426254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3309318621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2927276824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818403072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524903"/>
                  </a:ext>
                </a:extLst>
              </a:tr>
              <a:tr h="260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75486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329.935.457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8.243.427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241.443.775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66070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264.192.823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-1.202.164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200.799.228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3664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34.318.212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-1.533.149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22.109.274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458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4346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4409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720.069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38431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720.069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02346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136.437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3716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583.632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18867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5.028.394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-1.099.698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1.952.950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8166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2.769.561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-700.846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326.415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4520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312.649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340.840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42682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500.984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-56.873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364.456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2994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708.080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-179.182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281.883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23077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737.120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-83.680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639.356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82102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2.757.255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7254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2.757.255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45064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537.608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3666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537.608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29734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537.608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44312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42958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888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En cuanto a las instituciones dependientes del Ministerio, </a:t>
            </a:r>
            <a:r>
              <a:rPr lang="es-CL" sz="1400" b="1" dirty="0"/>
              <a:t>el 82% </a:t>
            </a:r>
            <a:r>
              <a:rPr lang="es-CL" sz="1400" dirty="0"/>
              <a:t>del presupuesto inicial, se concentra en la </a:t>
            </a:r>
            <a:r>
              <a:rPr lang="es-CL" sz="1400" b="1" dirty="0"/>
              <a:t>Subsecretaría de Desarrollo Regional y Administrativo, Carabineros de Chile </a:t>
            </a:r>
            <a:r>
              <a:rPr lang="es-CL" sz="1400" dirty="0"/>
              <a:t>y </a:t>
            </a:r>
            <a:r>
              <a:rPr lang="es-CL" sz="1400" b="1" dirty="0"/>
              <a:t>los Gobiernos Regionales</a:t>
            </a:r>
            <a:r>
              <a:rPr lang="es-CL" sz="1400" dirty="0"/>
              <a:t> (que representan a su vez el 18%, 31% y 32% respectivamente), los que al mes de SEPTIEMBRE alcanzaron niveles de ejecución de </a:t>
            </a:r>
            <a:r>
              <a:rPr lang="es-CL" sz="1400" b="1" dirty="0"/>
              <a:t>83,8%, 74,4% y 62,5% respectivamente</a:t>
            </a:r>
            <a:r>
              <a:rPr lang="es-CL" sz="14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Las mayores tasas de gastos se registraron en la </a:t>
            </a:r>
            <a:r>
              <a:rPr lang="es-CL" sz="1400" b="1" dirty="0"/>
              <a:t>Subsecretaría del Interior (104,9%)</a:t>
            </a:r>
            <a:r>
              <a:rPr lang="es-CL" sz="1400" dirty="0"/>
              <a:t> y </a:t>
            </a:r>
            <a:r>
              <a:rPr lang="es-CL" sz="1400" b="1" dirty="0"/>
              <a:t>Bomberos de Chile (85,3%)</a:t>
            </a:r>
            <a:r>
              <a:rPr lang="es-CL" sz="1400" dirty="0"/>
              <a:t>.  En el caso de la Subsecretaría del Interior, la ejecución se explica por el nivel de gasto en las transferencias corrientes que al mes de SEPTIEMBRE presenta una ejecución de </a:t>
            </a:r>
            <a:r>
              <a:rPr lang="es-CL" sz="1400" b="1" dirty="0"/>
              <a:t>114,7%, </a:t>
            </a:r>
            <a:r>
              <a:rPr lang="es-CL" sz="1400" dirty="0"/>
              <a:t>representando a su vez el 70,2% del presupuesto vigente de la Subsecretaría, producto de los </a:t>
            </a:r>
            <a:r>
              <a:rPr lang="es-CL" sz="1400" b="1" u="sng" dirty="0"/>
              <a:t>mayores incrementos derivados de las emergencias vividas en el país ($44.231 millones), faltando por decretar a la fecha $9.728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Mientras que </a:t>
            </a:r>
            <a:r>
              <a:rPr lang="es-CL" sz="1400" b="1" dirty="0"/>
              <a:t>Fondo Social </a:t>
            </a:r>
            <a:r>
              <a:rPr lang="es-CL" sz="1400" dirty="0"/>
              <a:t>es el que presenta la </a:t>
            </a:r>
            <a:r>
              <a:rPr lang="es-CL" sz="1400" b="1" dirty="0"/>
              <a:t>ejecución menor, con un gasto de 6,9%</a:t>
            </a:r>
            <a:r>
              <a:rPr lang="es-CL" sz="1400" dirty="0"/>
              <a:t>, explicado por su cronograma de asignación de recursos que se realiza a finales del tercer trimestre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Respecto a los recursos contemplados en el subtítulo 34 “servicio de la deuda” destinados al pago de las obligaciones devengadas al 31 de diciembre de 2017 (deuda flotante), a la fecha falta por decretar $7.215 millones, los que se concentran en Servicio de Gobierno Interior ($2.594 millones), la Subsecretaría del Interior ($1.404 millones), Red de Conectividad del Estado ($137 millones) y Bomberos de Chile ($3.080 millones).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01, 02 y 03: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E4A068C-0E16-4354-A4FC-ECF8AAB88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01559"/>
              </p:ext>
            </p:extLst>
          </p:nvPr>
        </p:nvGraphicFramePr>
        <p:xfrm>
          <a:off x="628650" y="1916832"/>
          <a:ext cx="7886700" cy="3547192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2588181603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1087899834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2566175108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3171158261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1971566753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2325670534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1054726553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222999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02146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34.800.542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55.506.177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20.705.635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31.895.528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81895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43.289.065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57.225.993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13.936.928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39.482.953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9819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76.787.318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79.972.658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3.185.340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55.570.495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46622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63.577.870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66.919.982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3.342.112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29.803.074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09384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61.817.311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73.443.488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11.626.177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41.401.223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56066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76.209.221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80.345.799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4.136.578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48.700.756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90207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122.001.642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125.453.828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3.452.186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86.114.967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07023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65.024.300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69.670.191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4.645.891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43.493.140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07474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78.869.939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83.930.750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5.060.811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61.258.789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72872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118.585.872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125.911.474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7.325.602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81.434.747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30020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775.436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-233.051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38076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112.810.505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121.070.834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8.260.329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59.936.603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2527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48.349.700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53.958.623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5.608.923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32.230.068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29898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77.110.391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92.938.164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15.827.773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65.117.865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94899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54.751.336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64.421.711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9.670.375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36.980.376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22981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57.760.188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86.931.451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29.171.263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60.482.600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323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414336" y="1448299"/>
            <a:ext cx="821079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% de Ejecución Presupuestaria de los GORES a SEPTIEMBRE de 2017 - 2018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01, 02 y 03: INVERSIÓN 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8152D83-94BE-4436-BD6F-3AC278FF6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724" y="2102899"/>
            <a:ext cx="7108552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3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01: GASTOS DE FUNCIONAMIENTO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33BE0D7-5437-4A8A-8F28-05B3050ED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275482"/>
              </p:ext>
            </p:extLst>
          </p:nvPr>
        </p:nvGraphicFramePr>
        <p:xfrm>
          <a:off x="628650" y="1916832"/>
          <a:ext cx="7886700" cy="3400916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1722623642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790571738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3973626501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1481398099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2857887723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324499824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1609003930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259483"/>
                  </a:ext>
                </a:extLst>
              </a:tr>
              <a:tr h="29255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83082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4.132.923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94.217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2.942.929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6900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3.721.244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3.896.102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3.144.353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68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4.097.058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4.148.047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2.962.319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14819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4.169.501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3.038.606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5179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4.234.770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-140.667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3.304.219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35039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4.885.686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5.137.824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252.138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3.850.594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6268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6.815.677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6.978.949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163.272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5.805.724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66799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3.778.694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3.909.790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131.096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2.880.116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11998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4.129.440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4.229.105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99.665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3.159.216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74318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5.627.864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4.239.661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0322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775.436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8303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4.635.163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3.626.201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07712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4.174.854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3.190.991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67185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4.455.922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4.464.655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3.329.589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28213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4.903.445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4.902.156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3.561.714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44989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4.291.803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4.360.769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68.966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3.135.394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83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02 y 03: INVERSIÓN 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B55F5A-91EC-4F64-8894-11B3D572B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320951"/>
              </p:ext>
            </p:extLst>
          </p:nvPr>
        </p:nvGraphicFramePr>
        <p:xfrm>
          <a:off x="628650" y="1861659"/>
          <a:ext cx="7886700" cy="3547192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3783743614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2471003119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3494413134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3909165790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1597370551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2842113452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2106827596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859501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11192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30.761.836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51.373.254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20.611.418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28.952.599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42299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39.567.821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53.329.891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13.762.070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36.338.600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39127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72.690.260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75.824.611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3.134.351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52.608.176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306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59.742.273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62.750.481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3.008.208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26.764.468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9425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57.441.874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69.208.718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11.766.844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38.097.004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30523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71.323.535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75.207.975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3.884.440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44.850.162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63360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115.185.965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118.474.879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3.288.914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80.309.243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04374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61.245.606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65.760.401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4.514.795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40.613.024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2454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74.740.499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79.701.645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4.961.146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58.099.573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01013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113.160.159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120.283.610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7.123.451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77.195.086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86951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93163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108.263.500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116.435.671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8.172.171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56.310.402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68848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44.174.846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49.663.238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5.488.392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29.039.077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73420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72.654.469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88.473.509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15.819.040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61.788.276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69153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49.847.891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59.519.555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9.671.664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33.418.662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92814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53.468.385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82.570.682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29.102.297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57.347.206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3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7E6105C-4F68-47CC-BECC-7A62C1EAA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3" y="2122687"/>
            <a:ext cx="4113768" cy="252028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D2047DC-4F79-4928-9DD2-5F637B50A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122687"/>
            <a:ext cx="4113768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27E91F-92E9-4E19-B80A-F1242C8DC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291162"/>
              </p:ext>
            </p:extLst>
          </p:nvPr>
        </p:nvGraphicFramePr>
        <p:xfrm>
          <a:off x="628650" y="2007047"/>
          <a:ext cx="7886700" cy="2514105"/>
        </p:xfrm>
        <a:graphic>
          <a:graphicData uri="http://schemas.openxmlformats.org/drawingml/2006/table">
            <a:tbl>
              <a:tblPr/>
              <a:tblGrid>
                <a:gridCol w="736670">
                  <a:extLst>
                    <a:ext uri="{9D8B030D-6E8A-4147-A177-3AD203B41FA5}">
                      <a16:colId xmlns:a16="http://schemas.microsoft.com/office/drawing/2014/main" val="3924071024"/>
                    </a:ext>
                  </a:extLst>
                </a:gridCol>
                <a:gridCol w="2827512">
                  <a:extLst>
                    <a:ext uri="{9D8B030D-6E8A-4147-A177-3AD203B41FA5}">
                      <a16:colId xmlns:a16="http://schemas.microsoft.com/office/drawing/2014/main" val="815233681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2235018243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2965885521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2632856153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872725455"/>
                    </a:ext>
                  </a:extLst>
                </a:gridCol>
                <a:gridCol w="682503">
                  <a:extLst>
                    <a:ext uri="{9D8B030D-6E8A-4147-A177-3AD203B41FA5}">
                      <a16:colId xmlns:a16="http://schemas.microsoft.com/office/drawing/2014/main" val="2689679382"/>
                    </a:ext>
                  </a:extLst>
                </a:gridCol>
                <a:gridCol w="682503">
                  <a:extLst>
                    <a:ext uri="{9D8B030D-6E8A-4147-A177-3AD203B41FA5}">
                      <a16:colId xmlns:a16="http://schemas.microsoft.com/office/drawing/2014/main" val="4215156002"/>
                    </a:ext>
                  </a:extLst>
                </a:gridCol>
              </a:tblGrid>
              <a:tr h="17219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25460"/>
                  </a:ext>
                </a:extLst>
              </a:tr>
              <a:tr h="27551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518149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3.270.614.019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3.327.369.731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56.755.712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2.256.795.411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75505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1.309.617.239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1.303.821.953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-5.795.286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1.014.847.896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03358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242.378.137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232.169.407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-10.208.730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130.378.924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868389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1.418.028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3.386.071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1.968.043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4.526.872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363496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284.486.531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329.144.967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44.658.436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231.606.083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546273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7.387.968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-14.429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3.198.690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762714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1.669.373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1.659.603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1.482.593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15175,0%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04088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65.600.313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98.283.513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32.683.200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61.833.708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6949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680.823.386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644.878.356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-35.945.030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403.264.416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98995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-1.155.511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506458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638.639.605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596.639.836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-41.999.769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313.468.737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47628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28.057.615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91.680.474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63.622.859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93.343.003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102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3A71E4F-FE15-49A3-9448-A0933811D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640257"/>
              </p:ext>
            </p:extLst>
          </p:nvPr>
        </p:nvGraphicFramePr>
        <p:xfrm>
          <a:off x="628650" y="1700808"/>
          <a:ext cx="7886699" cy="4032451"/>
        </p:xfrm>
        <a:graphic>
          <a:graphicData uri="http://schemas.openxmlformats.org/drawingml/2006/table">
            <a:tbl>
              <a:tblPr/>
              <a:tblGrid>
                <a:gridCol w="358376">
                  <a:extLst>
                    <a:ext uri="{9D8B030D-6E8A-4147-A177-3AD203B41FA5}">
                      <a16:colId xmlns:a16="http://schemas.microsoft.com/office/drawing/2014/main" val="4089885368"/>
                    </a:ext>
                  </a:extLst>
                </a:gridCol>
                <a:gridCol w="358376">
                  <a:extLst>
                    <a:ext uri="{9D8B030D-6E8A-4147-A177-3AD203B41FA5}">
                      <a16:colId xmlns:a16="http://schemas.microsoft.com/office/drawing/2014/main" val="3551264166"/>
                    </a:ext>
                  </a:extLst>
                </a:gridCol>
                <a:gridCol w="3341617">
                  <a:extLst>
                    <a:ext uri="{9D8B030D-6E8A-4147-A177-3AD203B41FA5}">
                      <a16:colId xmlns:a16="http://schemas.microsoft.com/office/drawing/2014/main" val="788113661"/>
                    </a:ext>
                  </a:extLst>
                </a:gridCol>
                <a:gridCol w="668323">
                  <a:extLst>
                    <a:ext uri="{9D8B030D-6E8A-4147-A177-3AD203B41FA5}">
                      <a16:colId xmlns:a16="http://schemas.microsoft.com/office/drawing/2014/main" val="334005203"/>
                    </a:ext>
                  </a:extLst>
                </a:gridCol>
                <a:gridCol w="668323">
                  <a:extLst>
                    <a:ext uri="{9D8B030D-6E8A-4147-A177-3AD203B41FA5}">
                      <a16:colId xmlns:a16="http://schemas.microsoft.com/office/drawing/2014/main" val="3503674687"/>
                    </a:ext>
                  </a:extLst>
                </a:gridCol>
                <a:gridCol w="690116">
                  <a:extLst>
                    <a:ext uri="{9D8B030D-6E8A-4147-A177-3AD203B41FA5}">
                      <a16:colId xmlns:a16="http://schemas.microsoft.com/office/drawing/2014/main" val="1960387987"/>
                    </a:ext>
                  </a:extLst>
                </a:gridCol>
                <a:gridCol w="581151">
                  <a:extLst>
                    <a:ext uri="{9D8B030D-6E8A-4147-A177-3AD203B41FA5}">
                      <a16:colId xmlns:a16="http://schemas.microsoft.com/office/drawing/2014/main" val="216661842"/>
                    </a:ext>
                  </a:extLst>
                </a:gridCol>
                <a:gridCol w="581151">
                  <a:extLst>
                    <a:ext uri="{9D8B030D-6E8A-4147-A177-3AD203B41FA5}">
                      <a16:colId xmlns:a16="http://schemas.microsoft.com/office/drawing/2014/main" val="87769362"/>
                    </a:ext>
                  </a:extLst>
                </a:gridCol>
                <a:gridCol w="639266">
                  <a:extLst>
                    <a:ext uri="{9D8B030D-6E8A-4147-A177-3AD203B41FA5}">
                      <a16:colId xmlns:a16="http://schemas.microsoft.com/office/drawing/2014/main" val="3005208669"/>
                    </a:ext>
                  </a:extLst>
                </a:gridCol>
              </a:tblGrid>
              <a:tr h="1533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464948"/>
                  </a:ext>
                </a:extLst>
              </a:tr>
              <a:tr h="3936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4877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Gobierno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69.643.030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43.330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54.682.291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713391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14.925.021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-155.707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10.543.633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17207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603.423.125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602.095.944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-1.327.181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325.069.352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594664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46.134.699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1.618.296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38.643.530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546976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Fortalecimiento de la Gestión Subnacional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2.995.611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789471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Desarrollo Local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213.310.588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30.348.589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120.300.836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592362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Transferencias a 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147.242.421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-23.266.455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67.242.657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115604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Convergencia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189.487.405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-7.277.600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95.886.718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428900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6.052.740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-110.204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5.003.385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89870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36.831.736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37.761.605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929.869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20.933.911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75892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33.975.709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1.139.337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18.257.300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3371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Centros Regionales de Atención y Orientación a Víctimas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3.785.896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-209.468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2.676.611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048948"/>
                  </a:ext>
                </a:extLst>
              </a:tr>
              <a:tr h="264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66.150.447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47.137.187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02445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81.690.798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126.375.733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44.684.935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116.346.742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719388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74.852.307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43.879.109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78.539.744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19313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Conectividad del Estado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5.272.555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-194.174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2.303.048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506349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Social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348.377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713145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Bomberos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35.155.573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565935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1.091.996.390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9.303.726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812.797.008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18374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31.988.004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2.319.538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21.135.432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228220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329.935.457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8.243.427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241.443.775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63488"/>
                  </a:ext>
                </a:extLst>
              </a:tr>
              <a:tr h="153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al 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1.092.520.636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1.238.243.508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145.722.872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773.903.184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745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7BF6EC-8D81-4326-833F-E1AFEF960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896238"/>
              </p:ext>
            </p:extLst>
          </p:nvPr>
        </p:nvGraphicFramePr>
        <p:xfrm>
          <a:off x="628649" y="1916832"/>
          <a:ext cx="7886701" cy="4138266"/>
        </p:xfrm>
        <a:graphic>
          <a:graphicData uri="http://schemas.openxmlformats.org/drawingml/2006/table">
            <a:tbl>
              <a:tblPr/>
              <a:tblGrid>
                <a:gridCol w="239983">
                  <a:extLst>
                    <a:ext uri="{9D8B030D-6E8A-4147-A177-3AD203B41FA5}">
                      <a16:colId xmlns:a16="http://schemas.microsoft.com/office/drawing/2014/main" val="3121660539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1559119174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2618139831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3041622953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843909749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1211537518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08893063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3344417290"/>
                    </a:ext>
                  </a:extLst>
                </a:gridCol>
                <a:gridCol w="752673">
                  <a:extLst>
                    <a:ext uri="{9D8B030D-6E8A-4147-A177-3AD203B41FA5}">
                      <a16:colId xmlns:a16="http://schemas.microsoft.com/office/drawing/2014/main" val="234380237"/>
                    </a:ext>
                  </a:extLst>
                </a:gridCol>
                <a:gridCol w="709039">
                  <a:extLst>
                    <a:ext uri="{9D8B030D-6E8A-4147-A177-3AD203B41FA5}">
                      <a16:colId xmlns:a16="http://schemas.microsoft.com/office/drawing/2014/main" val="2059313082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948320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25693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69.643.030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43.330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54.682.291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73652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32.801.640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-4.372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25.111.798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58094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6.588.053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4.526.299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26659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1.028.792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10287920,0%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10287920,0%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83382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28324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1.028.792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1961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6.574.563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95004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48262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5836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6.574.563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63165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2074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4.865.080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54047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a Migrantes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459.437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563509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1.081.359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38544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168.687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07021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1.044.958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661.848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427.878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1621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116.521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-29.487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65818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63.696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36.993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82615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649.035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624.290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267.707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1081,9%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1190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162.192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94.965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49318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811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E535CE-90FD-42BA-9813-AF070071D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9872"/>
              </p:ext>
            </p:extLst>
          </p:nvPr>
        </p:nvGraphicFramePr>
        <p:xfrm>
          <a:off x="628649" y="1916832"/>
          <a:ext cx="7886701" cy="2219525"/>
        </p:xfrm>
        <a:graphic>
          <a:graphicData uri="http://schemas.openxmlformats.org/drawingml/2006/table">
            <a:tbl>
              <a:tblPr/>
              <a:tblGrid>
                <a:gridCol w="239983">
                  <a:extLst>
                    <a:ext uri="{9D8B030D-6E8A-4147-A177-3AD203B41FA5}">
                      <a16:colId xmlns:a16="http://schemas.microsoft.com/office/drawing/2014/main" val="2891543042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2950447472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4002971102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1620309797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443532689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285204898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839502872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3812251684"/>
                    </a:ext>
                  </a:extLst>
                </a:gridCol>
                <a:gridCol w="752673">
                  <a:extLst>
                    <a:ext uri="{9D8B030D-6E8A-4147-A177-3AD203B41FA5}">
                      <a16:colId xmlns:a16="http://schemas.microsoft.com/office/drawing/2014/main" val="2588128427"/>
                    </a:ext>
                  </a:extLst>
                </a:gridCol>
                <a:gridCol w="709039">
                  <a:extLst>
                    <a:ext uri="{9D8B030D-6E8A-4147-A177-3AD203B41FA5}">
                      <a16:colId xmlns:a16="http://schemas.microsoft.com/office/drawing/2014/main" val="4223497981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24126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98008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29291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3989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8654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573279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13.816.006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62019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13.816.006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48629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10.083.575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10342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3.732.431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02672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61971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45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890" y="13575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04.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NACIONAL DE EMERGENCIA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08037E2-B63A-4778-842C-3E45B6508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483736"/>
              </p:ext>
            </p:extLst>
          </p:nvPr>
        </p:nvGraphicFramePr>
        <p:xfrm>
          <a:off x="628651" y="1812900"/>
          <a:ext cx="7886698" cy="4141643"/>
        </p:xfrm>
        <a:graphic>
          <a:graphicData uri="http://schemas.openxmlformats.org/drawingml/2006/table">
            <a:tbl>
              <a:tblPr/>
              <a:tblGrid>
                <a:gridCol w="304170">
                  <a:extLst>
                    <a:ext uri="{9D8B030D-6E8A-4147-A177-3AD203B41FA5}">
                      <a16:colId xmlns:a16="http://schemas.microsoft.com/office/drawing/2014/main" val="4038125332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3079305899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2484445289"/>
                    </a:ext>
                  </a:extLst>
                </a:gridCol>
                <a:gridCol w="2835301">
                  <a:extLst>
                    <a:ext uri="{9D8B030D-6E8A-4147-A177-3AD203B41FA5}">
                      <a16:colId xmlns:a16="http://schemas.microsoft.com/office/drawing/2014/main" val="264641268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3963761415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460777951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1116628959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2583077598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339912902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4108919747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594034"/>
                  </a:ext>
                </a:extLst>
              </a:tr>
              <a:tr h="554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67853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14.925.021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10.543.633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34949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6.820.304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6.683.046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-137.258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5.763.770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85084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3.984.825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-217.482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2.374.060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60992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00821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24909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3.646.688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1.940.885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2006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86312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5034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60230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81474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1.672.804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15918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126.027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046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1.546.777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6914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01623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UNDAC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07201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400.345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-28.084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254.801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48678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60979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98630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177.383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208.520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31.137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94.511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29758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9724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-65.225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90.970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35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8486</Words>
  <Application>Microsoft Office PowerPoint</Application>
  <PresentationFormat>Presentación en pantalla (4:3)</PresentationFormat>
  <Paragraphs>4936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2018 PARTIDA 05: MINISTERIO DEL INTERIOR Y SEGURIDAD PÚBLICA</vt:lpstr>
      <vt:lpstr>EJECUCIÓN ACUMULADA DE GASTOS A SEPTIEMBRE DE 2018  PARTIDA 05 MINISTERIO DEL INTERIOR Y SEGURIDAD PÚBLICA</vt:lpstr>
      <vt:lpstr>EJECUCIÓN ACUMULADA DE GASTOS A SEPTIEMBRE DE 2018  PARTIDA 05 MINISTERIO DEL INTERIOR Y SEGURIDAD PÚBLICA</vt:lpstr>
      <vt:lpstr>COMPORTAMIENTO DE LA EJECUCIÓN ACUMULADA DE GASTOS A SEPTIEMBRE DE 2018  PARTIDA 05 MINISTERIO DEL INTERIOR Y SEGURIDAD PÚBLICA</vt:lpstr>
      <vt:lpstr>EJECUCIÓN ACUMULADA DE GASTOS A SEPTIEMBRE DE 2018  PARTIDA 05 MINISTERIO DEL INTERIOR Y SEGURIDAD PÚBLICA</vt:lpstr>
      <vt:lpstr>EJECUCIÓN ACUMULADA DE GASTOS A SEPTIEMBRE DE 2018  PARTIDA 05 RESUMEN POR CAPÍTULOS</vt:lpstr>
      <vt:lpstr>EJECUCIÓN ACUMULADA DE GASTOS A SEPTIEMBRE DE 2018  PARTIDA 05. CAPÍTULO 01. PROGRAMA 01: SERVICIO DE GOBIERNO INTERIOR</vt:lpstr>
      <vt:lpstr>EJECUCIÓN ACUMULADA DE GASTOS A SEPTIEMBRE DE 2018  PARTIDA 05. CAPÍTULO 01. PROGRAMA 01: SERVICIO DE GOBIERNO INTERIOR</vt:lpstr>
      <vt:lpstr>EJECUCIÓN ACUMULADA DE GASTOS A SEPTIEMBRE DE 2018  PARTIDA 05. CAPÍTULO 04. PROGRAMA 01: OFICINA NACIONAL DE EMERGENCIA</vt:lpstr>
      <vt:lpstr>EJECUCIÓN ACUMULADA DE GASTOS A SEPTIEMBRE DE 2018  PARTIDA 05. CAPÍTULO 05. PROGRAMA 01: SUBSECRETARÍA DE DESARROLLO REGIONAL Y ADMINISTRATIVO</vt:lpstr>
      <vt:lpstr>EJECUCIÓN ACUMULADA DE GASTOS A SEPTIEMBRE DE 2018  PARTIDA 05. CAPÍTULO 05. PROGRAMA 02: FORTALECIMIENTO DE LA GESTIÓN SUBNACIONAL</vt:lpstr>
      <vt:lpstr>EJECUCIÓN ACUMULADA DE GASTOS A SEPTIEMBRE DE 2018  PARTIDA 05. CAPÍTULO 05. PROGRAMA 03: PROGRAMA DE DESARROLLO LOCAL</vt:lpstr>
      <vt:lpstr>EJECUCIÓN ACUMULADA DE GASTOS A SEPTIEMBRE DE 2018  PARTIDA 05. CAPÍTULO 05. PROGRAMA 05: TRANSFERENCIAS A LOS GOBIERNOS REGIONALES</vt:lpstr>
      <vt:lpstr>EJECUCIÓN ACUMULADA DE GASTOS A SEPTIEMBRE DE 2018  PARTIDA 05. CAPÍTULO 05. PROGRAMA 05: TRANSFERENCIAS A LOS GOBIERNOS REGIONALES</vt:lpstr>
      <vt:lpstr>EJECUCIÓN ACUMULADA DE GASTOS A SEPTIEMBRE DE 2018  PARTIDA 05. CAPÍTULO 05. PROGRAMA 06: PROGRAMAS DE CONVERGENCIA</vt:lpstr>
      <vt:lpstr>EJECUCIÓN ACUMULADA DE GASTOS A SEPTIEMBRE DE 2018  PARTIDA 05. CAPÍTULO 07. PROGRAMA 01: AGENCIA NACIONAL DE INTELIGENCIA</vt:lpstr>
      <vt:lpstr>EJECUCIÓN ACUMULADA DE GASTOS A SEPTIEMBRE DE 2018  PARTIDA 05. CAPÍTULO 08. PROGRAMA 01: SUBSECRETARÍA DE PREVENCIÓN DEL DELITO</vt:lpstr>
      <vt:lpstr>EJECUCIÓN ACUMULADA DE GASTOS A SEPTIEMBRE DE 2018  PARTIDA 05. CAPÍTULO 08. PROGRAMA 02: CENTROS REGIONALES DE ATENCIÓN Y ORIENTACIÓN A VÍCTIMAS</vt:lpstr>
      <vt:lpstr>EJECUCIÓN ACUMULADA DE GASTOS A SEPTIEMBRE DE 2018  PARTIDA 05. CAPÍTULO 09. PROGRAMA 01: SERV. NACIONAL PARA PREVENCIÓN Y REHABIL. CONSUMO DE DROGAS Y ALCOHOL</vt:lpstr>
      <vt:lpstr>EJECUCIÓN ACUMULADA DE GASTOS A SEPTIEMBRE DE 2018  PARTIDA 05. CAPÍTULO 10. PROGRAMA 01: SUBSECRETARÍA DEL INTERIOR</vt:lpstr>
      <vt:lpstr>EJECUCIÓN ACUMULADA DE GASTOS A SEPTIEMBRE DE 2018  PARTIDA 05. CAPÍTULO 10. PROGRAMA 01: SUBSECRETARÍA DEL INTERIOR</vt:lpstr>
      <vt:lpstr>EJECUCIÓN ACUMULADA DE GASTOS A SEPTIEMBRE DE 2018  PARTIDA 05. CAPÍTULO 10. PROGRAMA 02: RED DE CONECTIVIDAD DEL ESTADO</vt:lpstr>
      <vt:lpstr>EJECUCIÓN ACUMULADA DE GASTOS A SEPTIEMBRE DE 2018  PARTIDA 05. CAPÍTULO 10. PROGRAMA 03: FONDO SOCIAL</vt:lpstr>
      <vt:lpstr>EJECUCIÓN ACUMULADA DE GASTOS A SEPTIEMBRE DE 2018  PARTIDA 05. CAPÍTULO 10. PROGRAMA 04: BOMBEROS DE CHILE</vt:lpstr>
      <vt:lpstr>EJECUCIÓN ACUMULADA DE GASTOS A SEPTIEMBRE DE 2018  PARTIDA 05. CAPÍTULO 31. PROGRAMA 01: CARABINEROS DE CHILE</vt:lpstr>
      <vt:lpstr>EJECUCIÓN ACUMULADA DE GASTOS A SEPTIEMBRE DE 2018  PARTIDA 05. CAPÍTULO 31. PROGRAMA 01: CARABINEROS DE CHILE</vt:lpstr>
      <vt:lpstr>EJECUCIÓN ACUMULADA DE GASTOS A SEPTIEMBRE DE 2018  PARTIDA 05. CAPÍTULO 31. PROGRAMA 01: CARABINEROS DE CHILE</vt:lpstr>
      <vt:lpstr>EJECUCIÓN ACUMULADA DE GASTOS A SEPTIEMBRE DE 2018  PARTIDA 05. CAPÍTULO 32. PROGRAMA 01: HOSPITAL DE CARABINEROS</vt:lpstr>
      <vt:lpstr>EJECUCIÓN ACUMULADA DE GASTOS A SEPTIEMBRE DE 2018  PARTIDA 05. CAPÍTULO 33. PROGRAMA 01: POLICÍA DE INVESTIGACIONES DE CHILE</vt:lpstr>
      <vt:lpstr>EJECUCIÓN ACUMULADA DE GASTOS A SEPTIEMBRE DE 2018  PARTIDA 05. CAPÍTULOS 61 al 75. PROGRAMAS 01, 02 y 03: GOBIERNOS REGIONALES</vt:lpstr>
      <vt:lpstr>COMPORTAMIENTO DE LA  EJECUCIÓN ACUMULADA DE GASTOS A SEPTIEMBRE DE 2018  PARTIDA 05. CAPÍTULOS 61 al 75. PROGRAMAS 01, 02 y 03: INVERSIÓN REGIONAL</vt:lpstr>
      <vt:lpstr>EJECUCIÓN ACUMULADA DE GASTOS A SEPTIEMBRE DE 2018  PARTIDA 05. CAPÍTULOS 61 al 75. PROGRAMAS 01: GASTOS DE FUNCIONAMIENTO GOBIERNOS REGIONALES</vt:lpstr>
      <vt:lpstr>EJECUCIÓN ACUMULADA DE GASTOS A SEPTIEMBRE DE 2018  PARTIDA 05. CAPÍTULOS 61 al 75. PROGRAMAS 02 y 03: INVERSIÓN REGIONAL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201</cp:revision>
  <cp:lastPrinted>2017-06-20T21:34:02Z</cp:lastPrinted>
  <dcterms:created xsi:type="dcterms:W3CDTF">2016-06-23T13:38:47Z</dcterms:created>
  <dcterms:modified xsi:type="dcterms:W3CDTF">2019-01-10T20:35:30Z</dcterms:modified>
</cp:coreProperties>
</file>