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35-4BC0-BF81-144FDF018E05}"/>
                </c:ext>
              </c:extLst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35-4BC0-BF81-144FDF018E05}"/>
                </c:ext>
              </c:extLst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35-4BC0-BF81-144FDF018E05}"/>
                </c:ext>
              </c:extLst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35-4BC0-BF81-144FDF018E05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35-4BC0-BF81-144FDF018E05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35-4BC0-BF81-144FDF018E05}"/>
                </c:ext>
              </c:extLst>
            </c:dLbl>
            <c:dLbl>
              <c:idx val="8"/>
              <c:layout>
                <c:manualLayout>
                  <c:x val="-1.6666666666666666E-2"/>
                  <c:y val="1.613716847330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35-4BC0-BF81-144FDF018E05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35-4BC0-BF81-144FDF018E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Adm.'!$Z$30:$AH$30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Adm.'!$Z$31:$AH$31</c:f>
              <c:numCache>
                <c:formatCode>0.0%</c:formatCode>
                <c:ptCount val="9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  <c:pt idx="6">
                  <c:v>7.1645319810469454E-2</c:v>
                </c:pt>
                <c:pt idx="7">
                  <c:v>8.4425760457441504E-2</c:v>
                </c:pt>
                <c:pt idx="8">
                  <c:v>0.11200731292014972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35-4BC0-BF81-144FDF018E05}"/>
            </c:ext>
          </c:extLst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35-4BC0-BF81-144FDF018E05}"/>
                </c:ext>
              </c:extLst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35-4BC0-BF81-144FDF018E05}"/>
                </c:ext>
              </c:extLst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35-4BC0-BF81-144FDF018E05}"/>
                </c:ext>
              </c:extLst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35-4BC0-BF81-144FDF018E05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35-4BC0-BF81-144FDF018E05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B35-4BC0-BF81-144FDF018E05}"/>
                </c:ext>
              </c:extLst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B35-4BC0-BF81-144FDF018E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Adm.'!$Z$30:$AH$30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Adm.'!$Z$32:$AH$32</c:f>
              <c:numCache>
                <c:formatCode>0.0%</c:formatCode>
                <c:ptCount val="9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  <c:pt idx="6">
                  <c:v>7.5354690064351082E-2</c:v>
                </c:pt>
                <c:pt idx="7">
                  <c:v>8.4442877686150913E-2</c:v>
                </c:pt>
                <c:pt idx="8">
                  <c:v>0.1221067005005434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B35-4BC0-BF81-144FDF018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67200"/>
        <c:axId val="43268736"/>
      </c:barChart>
      <c:catAx>
        <c:axId val="4326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268736"/>
        <c:crosses val="autoZero"/>
        <c:auto val="1"/>
        <c:lblAlgn val="ctr"/>
        <c:lblOffset val="100"/>
        <c:noMultiLvlLbl val="0"/>
      </c:catAx>
      <c:valAx>
        <c:axId val="432687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267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0A-4167-AF57-5AADC77314DB}"/>
                </c:ext>
              </c:extLst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0A-4167-AF57-5AADC77314DB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0A-4167-AF57-5AADC77314DB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0A-4167-AF57-5AADC77314DB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0A-4167-AF57-5AADC77314DB}"/>
                </c:ext>
              </c:extLst>
            </c:dLbl>
            <c:dLbl>
              <c:idx val="6"/>
              <c:layout>
                <c:manualLayout>
                  <c:x val="-0.05"/>
                  <c:y val="5.425642221368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0A-4167-AF57-5AADC77314DB}"/>
                </c:ext>
              </c:extLst>
            </c:dLbl>
            <c:dLbl>
              <c:idx val="7"/>
              <c:layout>
                <c:manualLayout>
                  <c:x val="-3.8888888888888994E-2"/>
                  <c:y val="4.6401732732130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0A-4167-AF57-5AADC77314DB}"/>
                </c:ext>
              </c:extLst>
            </c:dLbl>
            <c:dLbl>
              <c:idx val="8"/>
              <c:layout>
                <c:manualLayout>
                  <c:x val="-1.9444444444444545E-2"/>
                  <c:y val="5.7658059390729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0A-4167-AF57-5AADC77314DB}"/>
                </c:ext>
              </c:extLst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0A-4167-AF57-5AADC77314DB}"/>
                </c:ext>
              </c:extLst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0A-4167-AF57-5AADC77314DB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0A-4167-AF57-5AADC77314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Adm.'!$AM$30:$AU$30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Adm.'!$AM$31:$AU$31</c:f>
              <c:numCache>
                <c:formatCode>0.0%</c:formatCode>
                <c:ptCount val="9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  <c:pt idx="6">
                  <c:v>0.57901755436632218</c:v>
                </c:pt>
                <c:pt idx="7">
                  <c:v>0.66344331482376362</c:v>
                </c:pt>
                <c:pt idx="8">
                  <c:v>0.77545062774391338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30A-4167-AF57-5AADC77314DB}"/>
            </c:ext>
          </c:extLst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0A-4167-AF57-5AADC77314DB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0A-4167-AF57-5AADC77314DB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30A-4167-AF57-5AADC77314DB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0A-4167-AF57-5AADC77314DB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0A-4167-AF57-5AADC77314DB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0A-4167-AF57-5AADC77314DB}"/>
                </c:ext>
              </c:extLst>
            </c:dLbl>
            <c:dLbl>
              <c:idx val="6"/>
              <c:layout>
                <c:manualLayout>
                  <c:x val="-0.10555555555555556"/>
                  <c:y val="-2.3871761989302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30A-4167-AF57-5AADC77314DB}"/>
                </c:ext>
              </c:extLst>
            </c:dLbl>
            <c:dLbl>
              <c:idx val="7"/>
              <c:layout>
                <c:manualLayout>
                  <c:x val="-8.3333333333333329E-2"/>
                  <c:y val="-3.410234041914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30A-4167-AF57-5AADC77314DB}"/>
                </c:ext>
              </c:extLst>
            </c:dLbl>
            <c:dLbl>
              <c:idx val="8"/>
              <c:layout>
                <c:manualLayout>
                  <c:x val="-8.611111111111111E-2"/>
                  <c:y val="7.029947085987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30A-4167-AF57-5AADC77314DB}"/>
                </c:ext>
              </c:extLst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30A-4167-AF57-5AADC77314DB}"/>
                </c:ext>
              </c:extLst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30A-4167-AF57-5AADC77314DB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30A-4167-AF57-5AADC77314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Adm.'!$AM$30:$AU$30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Adm.'!$AM$32:$AU$32</c:f>
              <c:numCache>
                <c:formatCode>0.0%</c:formatCode>
                <c:ptCount val="9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  <c:pt idx="6">
                  <c:v>0.63253343707220844</c:v>
                </c:pt>
                <c:pt idx="7">
                  <c:v>0.71697631475835932</c:v>
                </c:pt>
                <c:pt idx="8">
                  <c:v>0.83908301525890272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F30A-4167-AF57-5AADC7731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15968"/>
        <c:axId val="43317504"/>
      </c:lineChart>
      <c:catAx>
        <c:axId val="4331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17504"/>
        <c:crosses val="autoZero"/>
        <c:auto val="1"/>
        <c:lblAlgn val="ctr"/>
        <c:lblOffset val="100"/>
        <c:noMultiLvlLbl val="0"/>
      </c:catAx>
      <c:valAx>
        <c:axId val="433175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3315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Contraloría en el mes de SEPTIEMBRE fue de $9.323 millones, equivalente a un 12,2%, superior al registrado en igual fecha del año anterior (11,2%) .Con ello, la ejecución acumulada asciende a $64.068 millones, equivalente a un 83,9% respecto de la ley inicial, mayor al 77,5% de ejecución acumulada a SEPTIEMBRE de 2017.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A las modificaciones al presupuesto observadas en el mes anterior, que totalizaban $11.674 millones: aumento  en Gastos en Personal $9.121 y Adquisición de activos no financieros $44 millones, un traspaso de $155 millones desde Bienes y Servicios de Consumo a Transferencias Corrientes y Servicio a la Deuda por $ </a:t>
            </a:r>
            <a:r>
              <a:rPr lang="es-MX" sz="1600"/>
              <a:t>3,830 millones, se </a:t>
            </a:r>
            <a:r>
              <a:rPr lang="es-MX" sz="1600" dirty="0"/>
              <a:t>adicionan los siguientes rebajas: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1600" dirty="0"/>
              <a:t>	$334 millones Bienes y Servicios de Consumo, $1.142 millones en Iniciativas de 	Inversión. </a:t>
            </a:r>
          </a:p>
          <a:p>
            <a:pPr marL="365125" indent="-365125" algn="just" defTabSz="984250">
              <a:spcBef>
                <a:spcPts val="600"/>
              </a:spcBef>
              <a:spcAft>
                <a:spcPts val="600"/>
              </a:spcAft>
              <a:tabLst>
                <a:tab pos="0" algn="l"/>
                <a:tab pos="7891463" algn="l"/>
              </a:tabLst>
            </a:pPr>
            <a:r>
              <a:rPr lang="es-MX" sz="1600" dirty="0"/>
              <a:t>3.   No se registra nuevas variaciones respecto a la ley inicial, para este periodo. El presupuesto vigente alcanza los $88.030 millones. </a:t>
            </a:r>
          </a:p>
          <a:p>
            <a:pPr marL="365125" algn="just">
              <a:spcBef>
                <a:spcPts val="600"/>
              </a:spcBef>
              <a:spcAft>
                <a:spcPts val="600"/>
              </a:spcAft>
              <a:tabLst>
                <a:tab pos="266700" algn="l"/>
              </a:tabLst>
            </a:pPr>
            <a:r>
              <a:rPr lang="es-MX" sz="1600" dirty="0"/>
              <a:t>A continuación se presenta el comportamiento del gasto mensual y acumulado, y se compara 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9" name="1 Gráfico" title="Ejecución Mensual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SEPTIEMBRE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AA70EE3-71F1-43C9-8BE9-D07B8D5E6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2322214"/>
            <a:ext cx="8159478" cy="218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69FC631-67DA-45F1-95D6-B6A773132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76" y="1625181"/>
            <a:ext cx="8215009" cy="440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262</Words>
  <Application>Microsoft Office PowerPoint</Application>
  <PresentationFormat>Presentación en pantalla (4:3)</PresentationFormat>
  <Paragraphs>55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SEPTIEMBRE DE 2018 PARTIDA 04: CONTRALORÍA GENERAL DE LA REPÚBLICA</vt:lpstr>
      <vt:lpstr>EJECUCIÓN ACUMULADA DE GASTOS A SEPTIEMBRE DE 2018  PARTIDA 04 CONTRALORÍA GENERAL DE LA REPÚBLICA</vt:lpstr>
      <vt:lpstr>EJECUCIÓN ACUMULADA DE GASTOS A SEPTIEMBRE DE 2018  PARTIDA 04 CONTRALORÍA GENERAL DE LA REPÚBLICA</vt:lpstr>
      <vt:lpstr>EJECUCION ACUMULADA DE GASTOS A SEPTIEMBRE DE 2018  PARTIDA 04 CONTRALORÍA GENERAL DE LA REPÚBLICA</vt:lpstr>
      <vt:lpstr>EJECUCIÓN ACUMULADA DE GASTOS A SEPTIEMBRE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198</cp:revision>
  <cp:lastPrinted>2016-10-11T11:56:42Z</cp:lastPrinted>
  <dcterms:created xsi:type="dcterms:W3CDTF">2016-06-23T13:38:47Z</dcterms:created>
  <dcterms:modified xsi:type="dcterms:W3CDTF">2019-01-17T17:19:33Z</dcterms:modified>
</cp:coreProperties>
</file>