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14"/>
  </p:notesMasterIdLst>
  <p:handoutMasterIdLst>
    <p:handoutMasterId r:id="rId15"/>
  </p:handoutMasterIdLst>
  <p:sldIdLst>
    <p:sldId id="256" r:id="rId4"/>
    <p:sldId id="298" r:id="rId5"/>
    <p:sldId id="303" r:id="rId6"/>
    <p:sldId id="304" r:id="rId7"/>
    <p:sldId id="264" r:id="rId8"/>
    <p:sldId id="263" r:id="rId9"/>
    <p:sldId id="265" r:id="rId10"/>
    <p:sldId id="300" r:id="rId11"/>
    <p:sldId id="301" r:id="rId12"/>
    <p:sldId id="302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476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11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93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816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517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4862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59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022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96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5675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78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157" name="Picture 10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775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8451" name="Picture 1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65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500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2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SEPTIEMBRE </a:t>
            </a:r>
            <a:r>
              <a:rPr lang="es-CL" sz="2000" b="1" dirty="0">
                <a:solidFill>
                  <a:prstClr val="black"/>
                </a:solidFill>
              </a:rPr>
              <a:t>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cap="all" dirty="0" smtClean="0">
                <a:latin typeface="+mn-lt"/>
              </a:rPr>
              <a:t>03</a:t>
            </a:r>
            <a:r>
              <a:rPr lang="es-CL" sz="2000" b="1" dirty="0" smtClean="0">
                <a:latin typeface="+mn-lt"/>
              </a:rPr>
              <a:t>:</a:t>
            </a:r>
            <a:br>
              <a:rPr lang="es-CL" sz="2000" b="1" dirty="0" smtClean="0">
                <a:latin typeface="+mn-lt"/>
              </a:rPr>
            </a:br>
            <a:r>
              <a:rPr lang="es-CL" sz="2000" b="1" dirty="0" smtClean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</a:t>
            </a:r>
            <a:r>
              <a:rPr lang="es-CL" sz="1200" dirty="0" smtClean="0"/>
              <a:t>noviembre 2018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46" name="Picture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15210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5870792"/>
              </p:ext>
            </p:extLst>
          </p:nvPr>
        </p:nvGraphicFramePr>
        <p:xfrm>
          <a:off x="467544" y="1700808"/>
          <a:ext cx="8148280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1" name="Hoja de cálculo" r:id="rId3" imgW="7858057" imgH="3371850" progId="Excel.Sheet.8">
                  <p:embed/>
                </p:oleObj>
              </mc:Choice>
              <mc:Fallback>
                <p:oleObj name="Hoja de cálculo" r:id="rId3" imgW="7858057" imgH="33718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148280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400" b="1" dirty="0" smtClean="0">
                <a:latin typeface="+mn-lt"/>
              </a:rPr>
              <a:t>El </a:t>
            </a:r>
            <a:r>
              <a:rPr lang="es-CL" sz="1400" b="1" dirty="0">
                <a:latin typeface="+mn-lt"/>
              </a:rPr>
              <a:t>gasto </a:t>
            </a:r>
            <a:r>
              <a:rPr lang="es-CL" sz="1400" b="1" dirty="0" smtClean="0">
                <a:latin typeface="+mn-lt"/>
              </a:rPr>
              <a:t>del </a:t>
            </a:r>
            <a:r>
              <a:rPr lang="es-CL" sz="1400" b="1" dirty="0">
                <a:latin typeface="+mn-lt"/>
              </a:rPr>
              <a:t>Poder </a:t>
            </a:r>
            <a:r>
              <a:rPr lang="es-CL" sz="1400" b="1" dirty="0" smtClean="0">
                <a:latin typeface="+mn-lt"/>
              </a:rPr>
              <a:t>Judicial</a:t>
            </a:r>
            <a:r>
              <a:rPr lang="es-CL" sz="1400" dirty="0" smtClean="0">
                <a:latin typeface="+mn-lt"/>
              </a:rPr>
              <a:t>, acumulado al mes de </a:t>
            </a:r>
            <a:r>
              <a:rPr lang="es-CL" sz="1400" dirty="0" smtClean="0">
                <a:latin typeface="+mn-lt"/>
              </a:rPr>
              <a:t>septiembre </a:t>
            </a:r>
            <a:r>
              <a:rPr lang="es-CL" sz="1400" dirty="0" smtClean="0">
                <a:latin typeface="+mn-lt"/>
              </a:rPr>
              <a:t>de 2018, </a:t>
            </a:r>
            <a:r>
              <a:rPr lang="es-CL" sz="1400" dirty="0">
                <a:latin typeface="+mn-lt"/>
              </a:rPr>
              <a:t>finalizó en </a:t>
            </a:r>
            <a:r>
              <a:rPr lang="es-CL" sz="1400" dirty="0" smtClean="0">
                <a:latin typeface="+mn-lt"/>
              </a:rPr>
              <a:t>$390.923 </a:t>
            </a:r>
            <a:r>
              <a:rPr lang="es-CL" sz="1400" dirty="0">
                <a:latin typeface="+mn-lt"/>
              </a:rPr>
              <a:t>millones, equivalentes a un </a:t>
            </a:r>
            <a:r>
              <a:rPr lang="es-CL" sz="1400" dirty="0" smtClean="0">
                <a:latin typeface="+mn-lt"/>
              </a:rPr>
              <a:t>68% </a:t>
            </a:r>
            <a:r>
              <a:rPr lang="es-CL" sz="1400" dirty="0">
                <a:latin typeface="+mn-lt"/>
              </a:rPr>
              <a:t>de ejecución respecto al Presupuesto vigente</a:t>
            </a:r>
            <a:r>
              <a:rPr lang="es-CL" sz="14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>
                <a:latin typeface="+mn-lt"/>
              </a:rPr>
              <a:t>En el </a:t>
            </a:r>
            <a:r>
              <a:rPr lang="es-CL" sz="1400" b="1" dirty="0" smtClean="0">
                <a:latin typeface="+mn-lt"/>
              </a:rPr>
              <a:t>Servicio de la Deuda</a:t>
            </a:r>
            <a:r>
              <a:rPr lang="es-CL" sz="1400" dirty="0" smtClean="0">
                <a:latin typeface="+mn-lt"/>
              </a:rPr>
              <a:t> se observó un aumento en la disponibilidad de recursos, que ascendió a $158 millones.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>
                <a:latin typeface="+mn-lt"/>
              </a:rPr>
              <a:t>Respecto a las </a:t>
            </a:r>
            <a:r>
              <a:rPr lang="es-CL" sz="1400" b="1" dirty="0" smtClean="0">
                <a:latin typeface="+mn-lt"/>
              </a:rPr>
              <a:t>variaciones del presupuesto aprobado por el Congreso Nacional</a:t>
            </a:r>
            <a:r>
              <a:rPr lang="es-CL" sz="1400" dirty="0" smtClean="0">
                <a:latin typeface="+mn-lt"/>
              </a:rPr>
              <a:t>, se observa, entre otros,  que la Academia Judicial aumentó su disponibilidad en $137 millones, y que la Corporación Administrativa del Poder Judicial, dispuso de $</a:t>
            </a:r>
            <a:r>
              <a:rPr lang="es-CL" sz="1400" dirty="0" smtClean="0">
                <a:latin typeface="+mn-lt"/>
              </a:rPr>
              <a:t>122 </a:t>
            </a:r>
            <a:r>
              <a:rPr lang="es-CL" sz="1400" dirty="0" smtClean="0">
                <a:latin typeface="+mn-lt"/>
              </a:rPr>
              <a:t>millones </a:t>
            </a:r>
            <a:r>
              <a:rPr lang="es-CL" sz="1400" dirty="0" smtClean="0">
                <a:latin typeface="+mn-lt"/>
              </a:rPr>
              <a:t>menos.</a:t>
            </a:r>
            <a:endParaRPr lang="es-CL" sz="14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4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>
                <a:latin typeface="+mn-lt"/>
              </a:rPr>
              <a:t>En </a:t>
            </a:r>
            <a:r>
              <a:rPr lang="es-CL" sz="1400" b="1" dirty="0" smtClean="0">
                <a:latin typeface="+mn-lt"/>
              </a:rPr>
              <a:t>iniciativas de inversión</a:t>
            </a:r>
            <a:r>
              <a:rPr lang="es-CL" sz="1400" dirty="0" smtClean="0">
                <a:latin typeface="+mn-lt"/>
              </a:rPr>
              <a:t>, los desembolsos alcanzaron a </a:t>
            </a:r>
            <a:r>
              <a:rPr lang="es-CL" sz="1400" dirty="0" smtClean="0">
                <a:latin typeface="+mn-lt"/>
              </a:rPr>
              <a:t>$37.712 </a:t>
            </a:r>
            <a:r>
              <a:rPr lang="es-CL" sz="1400" dirty="0" smtClean="0">
                <a:latin typeface="+mn-lt"/>
              </a:rPr>
              <a:t>millones </a:t>
            </a:r>
            <a:r>
              <a:rPr lang="es-CL" sz="1400" dirty="0" smtClean="0">
                <a:latin typeface="+mn-lt"/>
              </a:rPr>
              <a:t>(43% </a:t>
            </a:r>
            <a:r>
              <a:rPr lang="es-CL" sz="1400" dirty="0" smtClean="0">
                <a:latin typeface="+mn-lt"/>
              </a:rPr>
              <a:t>de ejecución), que corresponden a compromisos de arrastre de iniciativas de inversión identificadas el año 2018.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>
                <a:latin typeface="+mn-lt"/>
              </a:rPr>
              <a:t>En </a:t>
            </a:r>
            <a:r>
              <a:rPr lang="es-CL" sz="1400" b="1" dirty="0" smtClean="0"/>
              <a:t>Becas </a:t>
            </a:r>
            <a:r>
              <a:rPr lang="es-CL" sz="1400" b="1" dirty="0"/>
              <a:t>de Postgrado</a:t>
            </a:r>
            <a:r>
              <a:rPr lang="es-CL" sz="1400" dirty="0"/>
              <a:t>, con $</a:t>
            </a:r>
            <a:r>
              <a:rPr lang="es-CL" sz="1400" dirty="0" smtClean="0"/>
              <a:t>142 </a:t>
            </a:r>
            <a:r>
              <a:rPr lang="es-CL" sz="1400" dirty="0"/>
              <a:t>millones, que se </a:t>
            </a:r>
            <a:r>
              <a:rPr lang="es-CL" sz="1400" dirty="0" smtClean="0"/>
              <a:t>destinan </a:t>
            </a:r>
            <a:r>
              <a:rPr lang="es-CL" sz="1400" dirty="0"/>
              <a:t>a financiar estudios para funcionarios con formación universitaria del Poder Judicial como de la Corporación Administrativa, a la fecha de este </a:t>
            </a:r>
            <a:r>
              <a:rPr lang="es-CL" sz="1400" dirty="0" smtClean="0"/>
              <a:t>reporte, ejecutaron un </a:t>
            </a:r>
            <a:r>
              <a:rPr lang="es-CL" sz="1400" dirty="0" smtClean="0"/>
              <a:t>62% </a:t>
            </a:r>
            <a:r>
              <a:rPr lang="es-CL" sz="1400" dirty="0" smtClean="0"/>
              <a:t>sus recursos.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/>
              <a:t>En </a:t>
            </a:r>
            <a:r>
              <a:rPr lang="es-CL" sz="1400" dirty="0"/>
              <a:t>los </a:t>
            </a:r>
            <a:r>
              <a:rPr lang="es-CL" sz="1400" b="1" dirty="0" smtClean="0"/>
              <a:t>programas </a:t>
            </a:r>
            <a:r>
              <a:rPr lang="es-CL" sz="1400" b="1" dirty="0"/>
              <a:t>de capacitación</a:t>
            </a:r>
            <a:r>
              <a:rPr lang="es-CL" sz="1400" dirty="0"/>
              <a:t>, que contemplan recursos para la formación y perfeccionamiento de los funcionarios del Poder Judicial, alcanzó la siguientes ejecuciones</a:t>
            </a:r>
            <a:r>
              <a:rPr lang="es-CL" sz="1400" dirty="0" smtClean="0"/>
              <a:t>: Programa </a:t>
            </a:r>
            <a:r>
              <a:rPr lang="es-CL" sz="1400" dirty="0"/>
              <a:t>de </a:t>
            </a:r>
            <a:r>
              <a:rPr lang="es-CL" sz="1400" dirty="0" smtClean="0"/>
              <a:t>Formación, </a:t>
            </a:r>
            <a:r>
              <a:rPr lang="es-CL" sz="1400" dirty="0" smtClean="0"/>
              <a:t>27%; </a:t>
            </a:r>
            <a:r>
              <a:rPr lang="es-CL" sz="1400" dirty="0" smtClean="0"/>
              <a:t>Programa de Perfeccionamiento, </a:t>
            </a:r>
            <a:r>
              <a:rPr lang="es-CL" sz="1400" dirty="0" smtClean="0"/>
              <a:t>67%; </a:t>
            </a:r>
            <a:r>
              <a:rPr lang="es-CL" sz="1400" dirty="0" smtClean="0"/>
              <a:t>Programa de Habilitación, </a:t>
            </a:r>
            <a:r>
              <a:rPr lang="es-CL" sz="1400" dirty="0" smtClean="0"/>
              <a:t>53</a:t>
            </a:r>
            <a:r>
              <a:rPr lang="es-CL" sz="1400" dirty="0" smtClean="0"/>
              <a:t>%; y Programa </a:t>
            </a:r>
            <a:r>
              <a:rPr lang="es-CL" sz="1400" dirty="0"/>
              <a:t>de Perfeccionamiento </a:t>
            </a:r>
            <a:r>
              <a:rPr lang="es-CL" sz="1400" dirty="0" smtClean="0"/>
              <a:t>Extraordinario</a:t>
            </a:r>
            <a:r>
              <a:rPr lang="es-CL" sz="1400" smtClean="0"/>
              <a:t>, </a:t>
            </a:r>
            <a:r>
              <a:rPr lang="es-CL" sz="1400" smtClean="0"/>
              <a:t>67</a:t>
            </a:r>
            <a:r>
              <a:rPr lang="es-CL" sz="1400" dirty="0" smtClean="0"/>
              <a:t>%.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085184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038" y="1827213"/>
            <a:ext cx="5748337" cy="303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085184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363" y="1833563"/>
            <a:ext cx="5883275" cy="301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714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22108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9021072"/>
              </p:ext>
            </p:extLst>
          </p:nvPr>
        </p:nvGraphicFramePr>
        <p:xfrm>
          <a:off x="467544" y="1844824"/>
          <a:ext cx="8140555" cy="227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6" name="Hoja de cálculo" r:id="rId3" imgW="7410585" imgH="2276565" progId="Excel.Sheet.8">
                  <p:embed/>
                </p:oleObj>
              </mc:Choice>
              <mc:Fallback>
                <p:oleObj name="Hoja de cálculo" r:id="rId3" imgW="7410585" imgH="22765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844824"/>
                        <a:ext cx="8140555" cy="227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351907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8236924"/>
              </p:ext>
            </p:extLst>
          </p:nvPr>
        </p:nvGraphicFramePr>
        <p:xfrm>
          <a:off x="467544" y="1988840"/>
          <a:ext cx="8157592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9" name="Hoja de cálculo" r:id="rId4" imgW="7934257" imgH="1228725" progId="Excel.Sheet.8">
                  <p:embed/>
                </p:oleObj>
              </mc:Choice>
              <mc:Fallback>
                <p:oleObj name="Hoja de cálculo" r:id="rId4" imgW="7934257" imgH="12287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988840"/>
                        <a:ext cx="8157592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278092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580437"/>
              </p:ext>
            </p:extLst>
          </p:nvPr>
        </p:nvGraphicFramePr>
        <p:xfrm>
          <a:off x="467544" y="1765945"/>
          <a:ext cx="8148279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6" name="Hoja de cálculo" r:id="rId3" imgW="7762943" imgH="942975" progId="Excel.Sheet.8">
                  <p:embed/>
                </p:oleObj>
              </mc:Choice>
              <mc:Fallback>
                <p:oleObj name="Hoja de cálculo" r:id="rId3" imgW="7762943" imgH="942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65945"/>
                        <a:ext cx="8148279" cy="9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8478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5327306"/>
              </p:ext>
            </p:extLst>
          </p:nvPr>
        </p:nvGraphicFramePr>
        <p:xfrm>
          <a:off x="467544" y="1772816"/>
          <a:ext cx="814828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4" name="Hoja de cálculo" r:id="rId3" imgW="7086600" imgH="980985" progId="Excel.Sheet.8">
                  <p:embed/>
                </p:oleObj>
              </mc:Choice>
              <mc:Fallback>
                <p:oleObj name="Hoja de cálculo" r:id="rId3" imgW="7086600" imgH="980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72816"/>
                        <a:ext cx="8148280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23731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47313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095440"/>
              </p:ext>
            </p:extLst>
          </p:nvPr>
        </p:nvGraphicFramePr>
        <p:xfrm>
          <a:off x="467544" y="1772816"/>
          <a:ext cx="8159551" cy="444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8" name="Hoja de cálculo" r:id="rId3" imgW="8020185" imgH="4448265" progId="Excel.Sheet.8">
                  <p:embed/>
                </p:oleObj>
              </mc:Choice>
              <mc:Fallback>
                <p:oleObj name="Hoja de cálculo" r:id="rId3" imgW="8020185" imgH="44482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72816"/>
                        <a:ext cx="8159551" cy="4448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1767</TotalTime>
  <Words>477</Words>
  <Application>Microsoft Office PowerPoint</Application>
  <PresentationFormat>Presentación en pantalla (4:3)</PresentationFormat>
  <Paragraphs>49</Paragraphs>
  <Slides>10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1_Tema de Office</vt:lpstr>
      <vt:lpstr>Tema de Office</vt:lpstr>
      <vt:lpstr>2_Tema de Office</vt:lpstr>
      <vt:lpstr>Imagen de mapa de bits</vt:lpstr>
      <vt:lpstr>Hoja de cálculo de Microsoft Excel 97-2003</vt:lpstr>
      <vt:lpstr>EJECUCIÓN ACUMULADA DE GASTOS PRESUPUESTARIOS AL MES DE SEPTIEMBRE DE 2018 PARTIDA 03: PODER JUDICIAL</vt:lpstr>
      <vt:lpstr>EJECUCIÓN ACUMULADA DE GASTOS A SEPTIEMBRE DE 2018  PARTIDA 03 PODER JUDICIAL</vt:lpstr>
      <vt:lpstr>COMPORTAMIENTO DE LA EJECUCIÓN ACUMULADA DE GASTOS A SEPTIEMBRE DE 2018  PARTIDA 03 PODER JUDICIAL</vt:lpstr>
      <vt:lpstr>COMPORTAMIENTO DE LA EJECUCIÓN ACUMULADA DE GASTOS A SEPTIEMBRE DE 2018  PARTIDA 03 PODER JUDICIAL</vt:lpstr>
      <vt:lpstr>EJECUCIÓN ACUMULADA DE GASTOS A SEPTIEMBRE DE 2018  PARTIDA 03 PODER JUDICIAL</vt:lpstr>
      <vt:lpstr>Presentación de PowerPoint</vt:lpstr>
      <vt:lpstr>EJECUCIÓN ACUMULADA DE GASTOS A SEPTIEMBRE DE 2018  PARTIDA 03. CAPÍTULO 01. PROGRAMA 01: PODER JUDICIAL</vt:lpstr>
      <vt:lpstr>EJECUCIÓN ACUMULADA DE GASTOS A SEPTIEMBRE DE 2018  PARTIDA 03. CAPÍTULO 01. PROGRAMA 02: UNIDAD DE APOYO A TRIBUNALES</vt:lpstr>
      <vt:lpstr>EJECUCIÓN ACUMULADA DE GASTOS A SEPTIEMBRE DE 2018  PARTIDA 03. CAPÍTULO 03. PROGRAMA 01: CORPORACIÓN ADMINISTRATIVA DEL PODER JUDICIAL</vt:lpstr>
      <vt:lpstr>EJECUCIÓN ACUMULADA DE GASTOS A SEPTIEMBRE DE 2018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109</cp:revision>
  <cp:lastPrinted>2016-07-04T14:42:46Z</cp:lastPrinted>
  <dcterms:created xsi:type="dcterms:W3CDTF">2016-06-23T13:38:47Z</dcterms:created>
  <dcterms:modified xsi:type="dcterms:W3CDTF">2019-01-18T18:53:33Z</dcterms:modified>
</cp:coreProperties>
</file>