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40611C-8198-4E9D-8A2F-2531C4690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83527"/>
              </p:ext>
            </p:extLst>
          </p:nvPr>
        </p:nvGraphicFramePr>
        <p:xfrm>
          <a:off x="628649" y="2156214"/>
          <a:ext cx="7886701" cy="1875698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2808622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047185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3674157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9851105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71533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239499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442107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44451875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711369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0192786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40590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10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851.799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656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1.170.619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707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167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926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5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048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601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SEPTIEMBRE ascendió a $12.169 millones, es decir, un 9,9% respecto de la ley inicial, presentando un gasto levemente superior de 0,5 puntos porcentuales al registrado a igual mes del año 2017.  Mientras que la ejecución acumulada al tercer trimestre de 2018 es superior en 4,1 puntos porcentuales a igual periodo del ejercicio anterior, manteniendo una mayor tasa de ejecución en cada meses, desde de febrero.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SEPTIEMBRE un incremento consolidado de $5.475 millones.  Afectando la mayoría de los subtítulos, destacando el incremento registrado en “transferencias corrientes” y “prestaciones de seguridad social” por un monto de $4.843 millones y $2.289 millones respectivamente.  Asimismo, los subtítulos 21 “gastos en personal”, 22 “bienes y servicios de consumo” y 29 “adquisición de activos no financieros”, experimentan disminuciones por $889 millones, $1.443 millones y $123 millones respectivamente</a:t>
            </a:r>
            <a:r>
              <a:rPr lang="es-CL" sz="1400" dirty="0">
                <a:latin typeface="+mn-lt"/>
              </a:rPr>
              <a:t>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del gasto contemplado en el subtítulo 34 “servicio de la deuda”, especialmente los referidos a la regularización de la deuda flotante, a la fecha falta por decretar $21 millones en el Senado, encontrándose el resto de las instituciones del Congreso al día en dicho concepto.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programa presupuestario son: 71,3% para el caso del Senado, 76,2% en la Cámara de Diputados, 72,8% para la Biblioteca del Congreso y 66,5% en el Consejo Resolutivo de Asignaciones Parlamentarias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C21D7D-E68A-4847-95AB-14A61F9D5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7" y="1880815"/>
            <a:ext cx="405313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118D759-C2AA-415C-9FBF-C9EDC46A9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0815"/>
            <a:ext cx="405313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66FF4D-EE43-48BE-9D79-487A29135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56055"/>
              </p:ext>
            </p:extLst>
          </p:nvPr>
        </p:nvGraphicFramePr>
        <p:xfrm>
          <a:off x="628649" y="2310517"/>
          <a:ext cx="7886702" cy="1680009"/>
        </p:xfrm>
        <a:graphic>
          <a:graphicData uri="http://schemas.openxmlformats.org/drawingml/2006/table">
            <a:tbl>
              <a:tblPr/>
              <a:tblGrid>
                <a:gridCol w="735946">
                  <a:extLst>
                    <a:ext uri="{9D8B030D-6E8A-4147-A177-3AD203B41FA5}">
                      <a16:colId xmlns:a16="http://schemas.microsoft.com/office/drawing/2014/main" val="1492119889"/>
                    </a:ext>
                  </a:extLst>
                </a:gridCol>
                <a:gridCol w="2866892">
                  <a:extLst>
                    <a:ext uri="{9D8B030D-6E8A-4147-A177-3AD203B41FA5}">
                      <a16:colId xmlns:a16="http://schemas.microsoft.com/office/drawing/2014/main" val="3207364924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089477172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41435692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083648013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805928741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2592123610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620787125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132690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8742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94.757.192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508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71.055.951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-888.978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54.479.218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13422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12.947.412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-1.443.046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10.339.294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48741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2.430.085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915869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25.217.839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7879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1.539.043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-122.997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1.290.696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1926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972.387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796.816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1.000.060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3D4778-D308-4330-B92E-DB41BADC4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5459"/>
              </p:ext>
            </p:extLst>
          </p:nvPr>
        </p:nvGraphicFramePr>
        <p:xfrm>
          <a:off x="628650" y="1865845"/>
          <a:ext cx="7886699" cy="158407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3652932774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1448202503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77655302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602579946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786989168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4208156238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43171288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003510605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246885501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729616"/>
                  </a:ext>
                </a:extLst>
              </a:tr>
              <a:tr h="572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78604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127.787.765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5.474.723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94.757.192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3320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30.665.078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628304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54.402.318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49775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8.837.997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08022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851.799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61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CF5B934-1901-409C-B4F8-846527F04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82400"/>
              </p:ext>
            </p:extLst>
          </p:nvPr>
        </p:nvGraphicFramePr>
        <p:xfrm>
          <a:off x="683568" y="1927197"/>
          <a:ext cx="7704858" cy="4351346"/>
        </p:xfrm>
        <a:graphic>
          <a:graphicData uri="http://schemas.openxmlformats.org/drawingml/2006/table">
            <a:tbl>
              <a:tblPr/>
              <a:tblGrid>
                <a:gridCol w="267901">
                  <a:extLst>
                    <a:ext uri="{9D8B030D-6E8A-4147-A177-3AD203B41FA5}">
                      <a16:colId xmlns:a16="http://schemas.microsoft.com/office/drawing/2014/main" val="1212211403"/>
                    </a:ext>
                  </a:extLst>
                </a:gridCol>
                <a:gridCol w="267901">
                  <a:extLst>
                    <a:ext uri="{9D8B030D-6E8A-4147-A177-3AD203B41FA5}">
                      <a16:colId xmlns:a16="http://schemas.microsoft.com/office/drawing/2014/main" val="2620554118"/>
                    </a:ext>
                  </a:extLst>
                </a:gridCol>
                <a:gridCol w="267901">
                  <a:extLst>
                    <a:ext uri="{9D8B030D-6E8A-4147-A177-3AD203B41FA5}">
                      <a16:colId xmlns:a16="http://schemas.microsoft.com/office/drawing/2014/main" val="3202671702"/>
                    </a:ext>
                  </a:extLst>
                </a:gridCol>
                <a:gridCol w="2796895">
                  <a:extLst>
                    <a:ext uri="{9D8B030D-6E8A-4147-A177-3AD203B41FA5}">
                      <a16:colId xmlns:a16="http://schemas.microsoft.com/office/drawing/2014/main" val="745021819"/>
                    </a:ext>
                  </a:extLst>
                </a:gridCol>
                <a:gridCol w="717978">
                  <a:extLst>
                    <a:ext uri="{9D8B030D-6E8A-4147-A177-3AD203B41FA5}">
                      <a16:colId xmlns:a16="http://schemas.microsoft.com/office/drawing/2014/main" val="3625485258"/>
                    </a:ext>
                  </a:extLst>
                </a:gridCol>
                <a:gridCol w="717978">
                  <a:extLst>
                    <a:ext uri="{9D8B030D-6E8A-4147-A177-3AD203B41FA5}">
                      <a16:colId xmlns:a16="http://schemas.microsoft.com/office/drawing/2014/main" val="4090589706"/>
                    </a:ext>
                  </a:extLst>
                </a:gridCol>
                <a:gridCol w="717978">
                  <a:extLst>
                    <a:ext uri="{9D8B030D-6E8A-4147-A177-3AD203B41FA5}">
                      <a16:colId xmlns:a16="http://schemas.microsoft.com/office/drawing/2014/main" val="1909865257"/>
                    </a:ext>
                  </a:extLst>
                </a:gridCol>
                <a:gridCol w="642964">
                  <a:extLst>
                    <a:ext uri="{9D8B030D-6E8A-4147-A177-3AD203B41FA5}">
                      <a16:colId xmlns:a16="http://schemas.microsoft.com/office/drawing/2014/main" val="2237162878"/>
                    </a:ext>
                  </a:extLst>
                </a:gridCol>
                <a:gridCol w="653681">
                  <a:extLst>
                    <a:ext uri="{9D8B030D-6E8A-4147-A177-3AD203B41FA5}">
                      <a16:colId xmlns:a16="http://schemas.microsoft.com/office/drawing/2014/main" val="970425117"/>
                    </a:ext>
                  </a:extLst>
                </a:gridCol>
                <a:gridCol w="653681">
                  <a:extLst>
                    <a:ext uri="{9D8B030D-6E8A-4147-A177-3AD203B41FA5}">
                      <a16:colId xmlns:a16="http://schemas.microsoft.com/office/drawing/2014/main" val="2037684017"/>
                    </a:ext>
                  </a:extLst>
                </a:gridCol>
              </a:tblGrid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306983"/>
                  </a:ext>
                </a:extLst>
              </a:tr>
              <a:tr h="503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56597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30.665.078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4096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22.000.441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16.773.894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324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6.239.580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4.328.318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871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8014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836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9.042.890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2550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491.958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0742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491.958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97649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8.496.970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1109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3.439.714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3960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724.758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807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2.090.771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34449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422.448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8153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489.013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93298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3299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1.565.233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1.297.732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5250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2699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9671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677.814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434.458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82521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59721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135.157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75067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333.629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293.239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6973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-16.638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61.625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5743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2606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6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E7419C-9451-443A-96CA-403D12A30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69644"/>
              </p:ext>
            </p:extLst>
          </p:nvPr>
        </p:nvGraphicFramePr>
        <p:xfrm>
          <a:off x="765903" y="1952372"/>
          <a:ext cx="7612194" cy="4351339"/>
        </p:xfrm>
        <a:graphic>
          <a:graphicData uri="http://schemas.openxmlformats.org/drawingml/2006/table">
            <a:tbl>
              <a:tblPr/>
              <a:tblGrid>
                <a:gridCol w="264680">
                  <a:extLst>
                    <a:ext uri="{9D8B030D-6E8A-4147-A177-3AD203B41FA5}">
                      <a16:colId xmlns:a16="http://schemas.microsoft.com/office/drawing/2014/main" val="4230657046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1418689918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244991940"/>
                    </a:ext>
                  </a:extLst>
                </a:gridCol>
                <a:gridCol w="2763258">
                  <a:extLst>
                    <a:ext uri="{9D8B030D-6E8A-4147-A177-3AD203B41FA5}">
                      <a16:colId xmlns:a16="http://schemas.microsoft.com/office/drawing/2014/main" val="3208310393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4286896544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2257499888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988078180"/>
                    </a:ext>
                  </a:extLst>
                </a:gridCol>
                <a:gridCol w="635232">
                  <a:extLst>
                    <a:ext uri="{9D8B030D-6E8A-4147-A177-3AD203B41FA5}">
                      <a16:colId xmlns:a16="http://schemas.microsoft.com/office/drawing/2014/main" val="3262347626"/>
                    </a:ext>
                  </a:extLst>
                </a:gridCol>
                <a:gridCol w="645819">
                  <a:extLst>
                    <a:ext uri="{9D8B030D-6E8A-4147-A177-3AD203B41FA5}">
                      <a16:colId xmlns:a16="http://schemas.microsoft.com/office/drawing/2014/main" val="3858611472"/>
                    </a:ext>
                  </a:extLst>
                </a:gridCol>
                <a:gridCol w="645819">
                  <a:extLst>
                    <a:ext uri="{9D8B030D-6E8A-4147-A177-3AD203B41FA5}">
                      <a16:colId xmlns:a16="http://schemas.microsoft.com/office/drawing/2014/main" val="655750963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726564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3831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71.366.277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3.207.567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54.402.318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5260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37.887.482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29.417.866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98356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5.149.287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-1.076.358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5.047.671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5166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7059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2.421.026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7075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16.130.400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7111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16.049.306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5071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7.429.634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7984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1.260.979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6308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5.450.185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72487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1.195.777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73891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6119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695.544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6810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87034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5243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679.196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759.270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9186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312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4221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74.812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15556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-102.311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501.050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4203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57.708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763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7504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626.609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7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3E5823-0A9C-46DC-956D-CA1A7F380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05256"/>
              </p:ext>
            </p:extLst>
          </p:nvPr>
        </p:nvGraphicFramePr>
        <p:xfrm>
          <a:off x="827584" y="2090264"/>
          <a:ext cx="7704854" cy="3685583"/>
        </p:xfrm>
        <a:graphic>
          <a:graphicData uri="http://schemas.openxmlformats.org/drawingml/2006/table">
            <a:tbl>
              <a:tblPr/>
              <a:tblGrid>
                <a:gridCol w="267902">
                  <a:extLst>
                    <a:ext uri="{9D8B030D-6E8A-4147-A177-3AD203B41FA5}">
                      <a16:colId xmlns:a16="http://schemas.microsoft.com/office/drawing/2014/main" val="598755317"/>
                    </a:ext>
                  </a:extLst>
                </a:gridCol>
                <a:gridCol w="267902">
                  <a:extLst>
                    <a:ext uri="{9D8B030D-6E8A-4147-A177-3AD203B41FA5}">
                      <a16:colId xmlns:a16="http://schemas.microsoft.com/office/drawing/2014/main" val="2363062726"/>
                    </a:ext>
                  </a:extLst>
                </a:gridCol>
                <a:gridCol w="267902">
                  <a:extLst>
                    <a:ext uri="{9D8B030D-6E8A-4147-A177-3AD203B41FA5}">
                      <a16:colId xmlns:a16="http://schemas.microsoft.com/office/drawing/2014/main" val="1133709819"/>
                    </a:ext>
                  </a:extLst>
                </a:gridCol>
                <a:gridCol w="2796894">
                  <a:extLst>
                    <a:ext uri="{9D8B030D-6E8A-4147-A177-3AD203B41FA5}">
                      <a16:colId xmlns:a16="http://schemas.microsoft.com/office/drawing/2014/main" val="2688136064"/>
                    </a:ext>
                  </a:extLst>
                </a:gridCol>
                <a:gridCol w="717976">
                  <a:extLst>
                    <a:ext uri="{9D8B030D-6E8A-4147-A177-3AD203B41FA5}">
                      <a16:colId xmlns:a16="http://schemas.microsoft.com/office/drawing/2014/main" val="3661261905"/>
                    </a:ext>
                  </a:extLst>
                </a:gridCol>
                <a:gridCol w="717976">
                  <a:extLst>
                    <a:ext uri="{9D8B030D-6E8A-4147-A177-3AD203B41FA5}">
                      <a16:colId xmlns:a16="http://schemas.microsoft.com/office/drawing/2014/main" val="2512300515"/>
                    </a:ext>
                  </a:extLst>
                </a:gridCol>
                <a:gridCol w="717976">
                  <a:extLst>
                    <a:ext uri="{9D8B030D-6E8A-4147-A177-3AD203B41FA5}">
                      <a16:colId xmlns:a16="http://schemas.microsoft.com/office/drawing/2014/main" val="1870540383"/>
                    </a:ext>
                  </a:extLst>
                </a:gridCol>
                <a:gridCol w="642964">
                  <a:extLst>
                    <a:ext uri="{9D8B030D-6E8A-4147-A177-3AD203B41FA5}">
                      <a16:colId xmlns:a16="http://schemas.microsoft.com/office/drawing/2014/main" val="2595710550"/>
                    </a:ext>
                  </a:extLst>
                </a:gridCol>
                <a:gridCol w="653681">
                  <a:extLst>
                    <a:ext uri="{9D8B030D-6E8A-4147-A177-3AD203B41FA5}">
                      <a16:colId xmlns:a16="http://schemas.microsoft.com/office/drawing/2014/main" val="263201940"/>
                    </a:ext>
                  </a:extLst>
                </a:gridCol>
                <a:gridCol w="653681">
                  <a:extLst>
                    <a:ext uri="{9D8B030D-6E8A-4147-A177-3AD203B41FA5}">
                      <a16:colId xmlns:a16="http://schemas.microsoft.com/office/drawing/2014/main" val="418834439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03248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2509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8.837.997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885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9.997.409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7.496.273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89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908.332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93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862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4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830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957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531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9392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06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7829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45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8965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1691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678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113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642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95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1973</Words>
  <Application>Microsoft Office PowerPoint</Application>
  <PresentationFormat>Presentación en pantalla (4:3)</PresentationFormat>
  <Paragraphs>964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SEPTIEMBRE DE 2018 PARTIDA 02: CONGRESO NACIONAL</vt:lpstr>
      <vt:lpstr>EJECUCIÓN ACUMULADA DE GASTOS A SEPTIEMBRE DE 2018 PARTIDA 02 CONGRESO NACIONAL</vt:lpstr>
      <vt:lpstr>EJECUCIÓN ACUMULADA DE GASTOS A SEPTIEMBRE DE 2018 PARTIDA 02 CONGRESO NACIONAL</vt:lpstr>
      <vt:lpstr>COMPORTAMIENTO DE LA EJECUCIÓN ACUMULADA DE GASTOS A SEPTIEMBRE DE 2018 PARTIDA 02 CONGRESO NACIONAL</vt:lpstr>
      <vt:lpstr>EJECUCIÓN ACUMULADA DE GASTOS A SEPTIEMBRE DE 2018 PARTIDA 02 CONGRESO NACIONAL</vt:lpstr>
      <vt:lpstr>EJECUCIÓN ACUMULADA DE GASTOS A SEPTIEMBRE DE 2018 PARTIDA 02 RESUMEN POR CAPÍTULOS</vt:lpstr>
      <vt:lpstr>EJECUCIÓN ACUMULADA DE GASTOS A SEPTIEMBRE DE 2018 PARTIDA 02. CAPÍTULO 01. PROGRAMA 01: SENADO</vt:lpstr>
      <vt:lpstr>EJECUCIÓN ACUMULADA DE GASTOS A SEPTIEMBRE DE 2018 PARTIDA 02. CAPÍTULO 02. PROGRAMA 01: CAMARA DE DIPUTADOS</vt:lpstr>
      <vt:lpstr>EJECUCIÓN ACUMULADA DE GASTOS A SEPTIEMBRE DE 2018 PARTIDA 02. CAPÍTULO 03. PROGRAMA 01: BIBLIOTECA DEL CONGRESO NACIONAL</vt:lpstr>
      <vt:lpstr>EJECUCIÓN ACUMULADA DE GASTOS A SEPTIEMBRE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198</cp:revision>
  <cp:lastPrinted>2016-07-04T14:42:46Z</cp:lastPrinted>
  <dcterms:created xsi:type="dcterms:W3CDTF">2016-06-23T13:38:47Z</dcterms:created>
  <dcterms:modified xsi:type="dcterms:W3CDTF">2019-01-09T18:37:28Z</dcterms:modified>
</cp:coreProperties>
</file>