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4660"/>
  </p:normalViewPr>
  <p:slideViewPr>
    <p:cSldViewPr>
      <p:cViewPr varScale="1">
        <p:scale>
          <a:sx n="76" d="100"/>
          <a:sy n="76" d="100"/>
        </p:scale>
        <p:origin x="84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0F-4349-A1BB-9C2F722EC269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0F-4349-A1BB-9C2F722EC269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0F-4349-A1BB-9C2F722EC269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0F-4349-A1BB-9C2F722EC269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0F-4349-A1BB-9C2F722EC2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Adm.'!$Z$27:$AH$27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Adm.'!$Z$28:$AH$28</c:f>
              <c:numCache>
                <c:formatCode>0.0%</c:formatCode>
                <c:ptCount val="9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  <c:pt idx="7">
                  <c:v>0.10106849722578432</c:v>
                </c:pt>
                <c:pt idx="8">
                  <c:v>9.19140617517476E-2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0F-4349-A1BB-9C2F722EC269}"/>
            </c:ext>
          </c:extLst>
        </c:ser>
        <c:ser>
          <c:idx val="1"/>
          <c:order val="1"/>
          <c:tx>
            <c:strRef>
              <c:f>'Sec. y Adm.'!$Y$29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9.950248756218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0F-4349-A1BB-9C2F722EC269}"/>
                </c:ext>
              </c:extLst>
            </c:dLbl>
            <c:dLbl>
              <c:idx val="2"/>
              <c:layout>
                <c:manualLayout>
                  <c:x val="7.4999999999999997E-2"/>
                  <c:y val="9.0476190476190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0F-4349-A1BB-9C2F722EC269}"/>
                </c:ext>
              </c:extLst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0F-4349-A1BB-9C2F722EC269}"/>
                </c:ext>
              </c:extLst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0F-4349-A1BB-9C2F722EC269}"/>
                </c:ext>
              </c:extLst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70F-4349-A1BB-9C2F722EC269}"/>
                </c:ext>
              </c:extLst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0F-4349-A1BB-9C2F722EC269}"/>
                </c:ext>
              </c:extLst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70F-4349-A1BB-9C2F722EC2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Adm.'!$Z$27:$AH$27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Adm.'!$Z$29:$AH$29</c:f>
              <c:numCache>
                <c:formatCode>0.0%</c:formatCode>
                <c:ptCount val="9"/>
                <c:pt idx="0">
                  <c:v>9.3003968743784096E-2</c:v>
                </c:pt>
                <c:pt idx="1">
                  <c:v>8.6029528538711375E-2</c:v>
                </c:pt>
                <c:pt idx="2">
                  <c:v>0.12348901952059022</c:v>
                </c:pt>
                <c:pt idx="3">
                  <c:v>7.9702721592780787E-2</c:v>
                </c:pt>
                <c:pt idx="4">
                  <c:v>5.9652772263449741E-2</c:v>
                </c:pt>
                <c:pt idx="5">
                  <c:v>9.9351462609449034E-2</c:v>
                </c:pt>
                <c:pt idx="6">
                  <c:v>5.9214121117443529E-2</c:v>
                </c:pt>
                <c:pt idx="7">
                  <c:v>5.7776503039847035E-2</c:v>
                </c:pt>
                <c:pt idx="8">
                  <c:v>7.3663418607338868E-2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70F-4349-A1BB-9C2F722EC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341632"/>
        <c:axId val="56343168"/>
      </c:barChart>
      <c:catAx>
        <c:axId val="56341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6343168"/>
        <c:crosses val="autoZero"/>
        <c:auto val="1"/>
        <c:lblAlgn val="ctr"/>
        <c:lblOffset val="100"/>
        <c:noMultiLvlLbl val="0"/>
      </c:catAx>
      <c:valAx>
        <c:axId val="563431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63416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377384076990377"/>
          <c:y val="0.89484326959130112"/>
          <c:w val="0.28356321084864394"/>
          <c:h val="8.6109111361079863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44-4F16-918D-49EDF69DA126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44-4F16-918D-49EDF69DA126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44-4F16-918D-49EDF69DA126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44-4F16-918D-49EDF69DA126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44-4F16-918D-49EDF69DA126}"/>
                </c:ext>
              </c:extLst>
            </c:dLbl>
            <c:dLbl>
              <c:idx val="5"/>
              <c:layout>
                <c:manualLayout>
                  <c:x val="-3.7654320987655452E-3"/>
                  <c:y val="4.8032208835997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1B-489C-B153-09269F38746F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44-4F16-918D-49EDF69DA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Adm.'!$AM$27:$AU$27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Adm.'!$AM$28:$AU$28</c:f>
              <c:numCache>
                <c:formatCode>0.0%</c:formatCode>
                <c:ptCount val="9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  <c:pt idx="7">
                  <c:v>0.67213268504113299</c:v>
                </c:pt>
                <c:pt idx="8">
                  <c:v>0.76404674679288065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A44-4F16-918D-49EDF69DA126}"/>
            </c:ext>
          </c:extLst>
        </c:ser>
        <c:ser>
          <c:idx val="1"/>
          <c:order val="1"/>
          <c:tx>
            <c:strRef>
              <c:f>'Sec. y Adm.'!$AL$29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44-4F16-918D-49EDF69DA126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A44-4F16-918D-49EDF69DA126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44-4F16-918D-49EDF69DA126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A44-4F16-918D-49EDF69DA126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44-4F16-918D-49EDF69DA126}"/>
                </c:ext>
              </c:extLst>
            </c:dLbl>
            <c:dLbl>
              <c:idx val="5"/>
              <c:layout>
                <c:manualLayout>
                  <c:x val="-4.4753086419753202E-2"/>
                  <c:y val="-2.2448261287155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1B-489C-B153-09269F38746F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A44-4F16-918D-49EDF69DA126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A44-4F16-918D-49EDF69DA126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A44-4F16-918D-49EDF69DA1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Adm.'!$AM$27:$AU$27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'Sec. y Adm.'!$AM$29:$AU$29</c:f>
              <c:numCache>
                <c:formatCode>0.0%</c:formatCode>
                <c:ptCount val="9"/>
                <c:pt idx="0">
                  <c:v>9.3003968743784096E-2</c:v>
                </c:pt>
                <c:pt idx="1">
                  <c:v>0.17903349728249546</c:v>
                </c:pt>
                <c:pt idx="2">
                  <c:v>0.30252251680308567</c:v>
                </c:pt>
                <c:pt idx="3">
                  <c:v>0.38222523839586647</c:v>
                </c:pt>
                <c:pt idx="4">
                  <c:v>0.4418780106593162</c:v>
                </c:pt>
                <c:pt idx="5">
                  <c:v>0.54122947326876525</c:v>
                </c:pt>
                <c:pt idx="6">
                  <c:v>0.60044359438620876</c:v>
                </c:pt>
                <c:pt idx="7">
                  <c:v>0.65822009742605581</c:v>
                </c:pt>
                <c:pt idx="8">
                  <c:v>0.73188351603339463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A44-4F16-918D-49EDF69DA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818240"/>
        <c:axId val="67819776"/>
      </c:lineChart>
      <c:catAx>
        <c:axId val="67818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7819776"/>
        <c:crosses val="autoZero"/>
        <c:auto val="1"/>
        <c:lblAlgn val="ctr"/>
        <c:lblOffset val="100"/>
        <c:noMultiLvlLbl val="0"/>
      </c:catAx>
      <c:valAx>
        <c:axId val="678197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678182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SEPTIEMBRE, la ejecución de la Partida fue de $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1.499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7,4% respecto de la ley inicial e inferior a la ejecución del mismo mes del año anterior (9,2%).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SEPTIEMBRE de la Partida Presidencia de la República totaliza </a:t>
            </a: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$14.894 millones, equivalente a un 73,2%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inferior al 76,4% obtenido al mismo período del año 2017.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Durante este mes no se observó modificaciones presupuestarias</a:t>
            </a:r>
            <a:r>
              <a:rPr lang="es-CL" sz="1600">
                <a:solidFill>
                  <a:prstClr val="black"/>
                </a:solidFill>
                <a:ea typeface="+mn-ea"/>
                <a:cs typeface="+mn-cs"/>
              </a:rPr>
              <a:t>, manteniéndose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mencionados en los meses previos. </a:t>
            </a:r>
            <a:r>
              <a:rPr lang="es-CL" sz="1600" dirty="0">
                <a:solidFill>
                  <a:prstClr val="black"/>
                </a:solidFill>
              </a:rPr>
              <a:t>El detalle de las modificaciones sufridas durante el año son las siguientes: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 Incremento de </a:t>
            </a:r>
            <a:r>
              <a:rPr lang="es-CL" sz="1600" dirty="0"/>
              <a:t>$628 millones en Deuda Flotante, proveniente de operaciones del año anterior, $216 millones en Prestaciones de Seguridad Social, $7 millones de aumento en Apoyo de Actividades Presidenciales; y rebaja de $16 millones en Adquisición de Mobiliario y Otros, $22 millones en Adquisición de Vehículo, $25 millones en Equipos Informáticos, $16 millones en Programas Informáticos, $21 millones en Gastos en Personal y $564 millones en Bienes y Servicios de Consumo.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La ejecución de la asignación Cambio de Mando Presidencial alcanza a $613 millones, que representa un 83% de avance y la asignación Apoyo Actividades Presidenciales registra $2.506 millones, equivalente a un 64% de avance.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9" name="1 Gráfico" title="Ejecución Mensual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11" name="2 Gráfico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7870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472514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22B65A68-287E-4DC3-A94B-0D4054F76B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139700"/>
              </p:ext>
            </p:extLst>
          </p:nvPr>
        </p:nvGraphicFramePr>
        <p:xfrm>
          <a:off x="1028700" y="2414588"/>
          <a:ext cx="708660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Worksheet" r:id="rId3" imgW="7086668" imgH="2028780" progId="Excel.Sheet.12">
                  <p:embed/>
                </p:oleObj>
              </mc:Choice>
              <mc:Fallback>
                <p:oleObj name="Worksheet" r:id="rId3" imgW="7086668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8700" y="2414588"/>
                        <a:ext cx="7086600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D0BDD394-8A43-4F60-A3FA-06CA375A25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017531"/>
              </p:ext>
            </p:extLst>
          </p:nvPr>
        </p:nvGraphicFramePr>
        <p:xfrm>
          <a:off x="640407" y="1892424"/>
          <a:ext cx="782002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Worksheet" r:id="rId3" imgW="7820078" imgH="4038660" progId="Excel.Sheet.12">
                  <p:embed/>
                </p:oleObj>
              </mc:Choice>
              <mc:Fallback>
                <p:oleObj name="Worksheet" r:id="rId3" imgW="7820078" imgH="40386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0407" y="1892424"/>
                        <a:ext cx="7820025" cy="403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3357</TotalTime>
  <Words>365</Words>
  <Application>Microsoft Office PowerPoint</Application>
  <PresentationFormat>Presentación en pantalla (4:3)</PresentationFormat>
  <Paragraphs>37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Worksheet</vt:lpstr>
      <vt:lpstr>EJECUCIÓN ACUMULADA DE GASTOS PRESUPUESTARIOS AL MES DE SEPTIEMBRE DE 2018 PARTIDA 01: PRESIDENCIA DE LA REPÚBLICA</vt:lpstr>
      <vt:lpstr>EJECUCIÓN ACUMULADA DE GASTOS A SEPTIEMBRE DE 2018  PARTIDA 01 PRESIDENCIA DE LA REPÚBLICA</vt:lpstr>
      <vt:lpstr>Presentación de PowerPoint</vt:lpstr>
      <vt:lpstr>Presentación de PowerPoint</vt:lpstr>
      <vt:lpstr>EJECUCIÓN ACUMULADA DE GASTOS A SEPTIEMBRE DE 2018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202</cp:revision>
  <cp:lastPrinted>2017-05-05T14:22:30Z</cp:lastPrinted>
  <dcterms:created xsi:type="dcterms:W3CDTF">2016-06-23T13:38:47Z</dcterms:created>
  <dcterms:modified xsi:type="dcterms:W3CDTF">2019-01-17T17:17:26Z</dcterms:modified>
</cp:coreProperties>
</file>