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86040B-5CB5-427F-AF2A-755E084DF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394647"/>
              </p:ext>
            </p:extLst>
          </p:nvPr>
        </p:nvGraphicFramePr>
        <p:xfrm>
          <a:off x="628651" y="1863132"/>
          <a:ext cx="7886698" cy="3726109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90560662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071781748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953203062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65826502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820575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7731686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19746829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4127786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2693235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242438448"/>
                    </a:ext>
                  </a:extLst>
                </a:gridCol>
              </a:tblGrid>
              <a:tr h="163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43883"/>
                  </a:ext>
                </a:extLst>
              </a:tr>
              <a:tr h="261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196270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1.006.316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1.006.316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670.876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255765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28897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693909"/>
                  </a:ext>
                </a:extLst>
              </a:tr>
              <a:tr h="261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1.133.497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807888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132.625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1326250,0%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1326250,0%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452440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132.625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1326250,0%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1326250,0%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818562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50.375.380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91064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8.972.741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50.375.380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153791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50.375.380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503753800,0%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503753800,0%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98747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72082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727224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106547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2.459.384.808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8197949360,0%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8197949360,0%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41902"/>
                  </a:ext>
                </a:extLst>
              </a:tr>
              <a:tr h="25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2.459.384.808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24593848080,0%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24593848080,0%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87051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081316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519288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1.000.393.884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-1.068.526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740.901.847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24003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74812"/>
                  </a:ext>
                </a:extLst>
              </a:tr>
              <a:tr h="163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24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07" y="5062642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428A08-DF5E-4E0B-9D2A-B08F80A69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31093"/>
              </p:ext>
            </p:extLst>
          </p:nvPr>
        </p:nvGraphicFramePr>
        <p:xfrm>
          <a:off x="645742" y="1836218"/>
          <a:ext cx="7886698" cy="3231552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351420144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32839600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841661355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4354564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2229868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43846124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86076010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4183644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545351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53813999"/>
                    </a:ext>
                  </a:extLst>
                </a:gridCol>
              </a:tblGrid>
              <a:tr h="151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250167"/>
                  </a:ext>
                </a:extLst>
              </a:tr>
              <a:tr h="24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972903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945.516.418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-1.068.526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692.057.492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75110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77.458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21.143.181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26942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660449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76790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316.971.460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-565.810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228.770.374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852843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27.765.904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22.090.807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79982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327075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254.629.206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18382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22338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205545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885659"/>
                  </a:ext>
                </a:extLst>
              </a:tr>
              <a:tr h="24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5.637.485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5.319.542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51427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48.844.355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193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26.695.292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22777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22.090.805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007188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16806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928689"/>
                  </a:ext>
                </a:extLst>
              </a:tr>
              <a:tr h="15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573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CBE684-AA56-44F0-8A50-046F69682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21206"/>
              </p:ext>
            </p:extLst>
          </p:nvPr>
        </p:nvGraphicFramePr>
        <p:xfrm>
          <a:off x="576388" y="1916832"/>
          <a:ext cx="7886698" cy="361785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1586542151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9566054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94846121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59018821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44783002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82694232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11254931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3586662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7061118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58020538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134461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6081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3.195.724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1.383.518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1757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07520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29408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1770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5493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2942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74531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957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620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499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1032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6239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2.623.052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1.364.230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200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849.290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1857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492.640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514.940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5792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44419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01646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7713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1848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754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4221088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0C8DBE-C4D4-4730-B4AA-84C96976E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230061"/>
              </p:ext>
            </p:extLst>
          </p:nvPr>
        </p:nvGraphicFramePr>
        <p:xfrm>
          <a:off x="576387" y="1847276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1078319975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877735221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2187807200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415071158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82232530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917372014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862595929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367868089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806682828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627796074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995972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2864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2.129.798.524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67753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164.871.039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79601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1.964.927.485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6576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5473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4970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1.228.392.650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899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21393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153.978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54778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5808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CA3338-4BE0-46A9-BEEA-A0BB20EC4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652280"/>
              </p:ext>
            </p:extLst>
          </p:nvPr>
        </p:nvGraphicFramePr>
        <p:xfrm>
          <a:off x="576387" y="4581128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313539546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408104732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49340260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333948133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82381252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69230182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503714958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894967405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44298120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04859569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947015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02902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1.312.785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28203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1.312.785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36321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70525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1.005.238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3664,9%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3664,9%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82949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33786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303.479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5493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608747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1884,0%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16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F3844D-F12C-429F-ACC0-1B2395036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498722"/>
              </p:ext>
            </p:extLst>
          </p:nvPr>
        </p:nvGraphicFramePr>
        <p:xfrm>
          <a:off x="971600" y="1700808"/>
          <a:ext cx="7344820" cy="4718648"/>
        </p:xfrm>
        <a:graphic>
          <a:graphicData uri="http://schemas.openxmlformats.org/drawingml/2006/table">
            <a:tbl>
              <a:tblPr/>
              <a:tblGrid>
                <a:gridCol w="238005">
                  <a:extLst>
                    <a:ext uri="{9D8B030D-6E8A-4147-A177-3AD203B41FA5}">
                      <a16:colId xmlns:a16="http://schemas.microsoft.com/office/drawing/2014/main" val="566822998"/>
                    </a:ext>
                  </a:extLst>
                </a:gridCol>
                <a:gridCol w="238005">
                  <a:extLst>
                    <a:ext uri="{9D8B030D-6E8A-4147-A177-3AD203B41FA5}">
                      <a16:colId xmlns:a16="http://schemas.microsoft.com/office/drawing/2014/main" val="521649042"/>
                    </a:ext>
                  </a:extLst>
                </a:gridCol>
                <a:gridCol w="238005">
                  <a:extLst>
                    <a:ext uri="{9D8B030D-6E8A-4147-A177-3AD203B41FA5}">
                      <a16:colId xmlns:a16="http://schemas.microsoft.com/office/drawing/2014/main" val="3283782571"/>
                    </a:ext>
                  </a:extLst>
                </a:gridCol>
                <a:gridCol w="2856053">
                  <a:extLst>
                    <a:ext uri="{9D8B030D-6E8A-4147-A177-3AD203B41FA5}">
                      <a16:colId xmlns:a16="http://schemas.microsoft.com/office/drawing/2014/main" val="674101753"/>
                    </a:ext>
                  </a:extLst>
                </a:gridCol>
                <a:gridCol w="685453">
                  <a:extLst>
                    <a:ext uri="{9D8B030D-6E8A-4147-A177-3AD203B41FA5}">
                      <a16:colId xmlns:a16="http://schemas.microsoft.com/office/drawing/2014/main" val="341545256"/>
                    </a:ext>
                  </a:extLst>
                </a:gridCol>
                <a:gridCol w="685453">
                  <a:extLst>
                    <a:ext uri="{9D8B030D-6E8A-4147-A177-3AD203B41FA5}">
                      <a16:colId xmlns:a16="http://schemas.microsoft.com/office/drawing/2014/main" val="2487799400"/>
                    </a:ext>
                  </a:extLst>
                </a:gridCol>
                <a:gridCol w="723534">
                  <a:extLst>
                    <a:ext uri="{9D8B030D-6E8A-4147-A177-3AD203B41FA5}">
                      <a16:colId xmlns:a16="http://schemas.microsoft.com/office/drawing/2014/main" val="2736518915"/>
                    </a:ext>
                  </a:extLst>
                </a:gridCol>
                <a:gridCol w="609292">
                  <a:extLst>
                    <a:ext uri="{9D8B030D-6E8A-4147-A177-3AD203B41FA5}">
                      <a16:colId xmlns:a16="http://schemas.microsoft.com/office/drawing/2014/main" val="4132163639"/>
                    </a:ext>
                  </a:extLst>
                </a:gridCol>
                <a:gridCol w="535510">
                  <a:extLst>
                    <a:ext uri="{9D8B030D-6E8A-4147-A177-3AD203B41FA5}">
                      <a16:colId xmlns:a16="http://schemas.microsoft.com/office/drawing/2014/main" val="2185127656"/>
                    </a:ext>
                  </a:extLst>
                </a:gridCol>
                <a:gridCol w="535510">
                  <a:extLst>
                    <a:ext uri="{9D8B030D-6E8A-4147-A177-3AD203B41FA5}">
                      <a16:colId xmlns:a16="http://schemas.microsoft.com/office/drawing/2014/main" val="1739418340"/>
                    </a:ext>
                  </a:extLst>
                </a:gridCol>
              </a:tblGrid>
              <a:tr h="137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185241"/>
                  </a:ext>
                </a:extLst>
              </a:tr>
              <a:tr h="329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487126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35.764.290.176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260.364.361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28.528.932.104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330385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35.764.290.176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260.364.361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28.528.932.104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636292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19.314.000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-702.052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16.455.537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65045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124.889.116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3.204.414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105.360.973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9181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573.367.184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17.786.022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420.339.230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110659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81.673.227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7.723.084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68.852.099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801788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2.626.142.570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-95.550.944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2.092.356.083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010271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82.404.167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187.674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67.990.941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723716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420.451.809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-3.732.326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289.280.926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513406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416.901.297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9.103.000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390.991.638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772125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9.892.216.074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-139.399.865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7.481.624.826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011159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1.035.804.794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-1.854.869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841.264.593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5471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1.149.885.491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-11.855.556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949.617.775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508650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1.917.492.737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-38.323.155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1.327.271.780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455629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453.180.455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1.875.752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360.733.898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728955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11.997.304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-608.215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6.853.972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528603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6.505.689.994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50.496.645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5.556.501.805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362097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5.605.701.670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341.758.200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4.997.986.303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529590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44.753.617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-1.110.390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35.764.362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97313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2.479.476.563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-5.696.097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1.796.247.221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861877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988.155.959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-8.292.574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719.213.525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277542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27.869.608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-729.625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24.639.863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732248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607.971.519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-2.247.140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466.441.286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05855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11.567.289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-1.275.561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9.297.013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08695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198.529.697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8.658.849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151.121.962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37101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128.411.001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-2.136.646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91.591.205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55949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53.686.745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51.908.356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-1.778.389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42.836.318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48689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96.424.523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-971.857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68.279.554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50103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52.001.799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-480.699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47.161.202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822674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23.478.152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-313.523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20.234.688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422887"/>
                  </a:ext>
                </a:extLst>
              </a:tr>
              <a:tr h="13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136.630.204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136.630.204 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82.621.526</a:t>
                      </a:r>
                    </a:p>
                  </a:txBody>
                  <a:tcPr marL="6325" marR="6325" marT="6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6325" marR="6325" marT="6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292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1E2ACF-DE74-4EF5-8FC1-D8B619258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099345"/>
              </p:ext>
            </p:extLst>
          </p:nvPr>
        </p:nvGraphicFramePr>
        <p:xfrm>
          <a:off x="575771" y="1862599"/>
          <a:ext cx="7886702" cy="2362945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3561741834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333103097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2454818571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292180736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3920752023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4044012127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3147106334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1893560180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004535780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795143126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370835"/>
                  </a:ext>
                </a:extLst>
              </a:tr>
              <a:tr h="368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76916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369.916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242722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369.916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349555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53.685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32493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53.685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47162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-5.769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180.650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02707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179.798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-4.579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880004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9051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135.581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0606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9968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6735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48.973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867629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05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OCTUBRE 2018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E6652A-70D1-4F0C-964D-5C2E78374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796830"/>
              </p:ext>
            </p:extLst>
          </p:nvPr>
        </p:nvGraphicFramePr>
        <p:xfrm>
          <a:off x="2520950" y="1877735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420527595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29493863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197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2258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-609,2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581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776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-15,4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286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-29,1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49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9.861,3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1828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B8B9A44-E339-4039-832F-CBD2ECF1FC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10549"/>
              </p:ext>
            </p:extLst>
          </p:nvPr>
        </p:nvGraphicFramePr>
        <p:xfrm>
          <a:off x="664948" y="3906520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3170866922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3919585533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3864331917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3412286977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789036340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3032790882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265750424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3368588434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3654082423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4269845676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848482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28687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1.013.812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80938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8547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298366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626611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30539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52249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714.823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56567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OCTUBRE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133E32-8198-4D01-BC2E-D02A390FF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85896"/>
              </p:ext>
            </p:extLst>
          </p:nvPr>
        </p:nvGraphicFramePr>
        <p:xfrm>
          <a:off x="2489200" y="1912392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97734309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23725725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6799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2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-11.394,4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7940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087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2114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33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13.847,2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26950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DECC54F-DA01-4DFB-96DB-7BDEED6FA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240889"/>
              </p:ext>
            </p:extLst>
          </p:nvPr>
        </p:nvGraphicFramePr>
        <p:xfrm>
          <a:off x="628650" y="3921248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1776899796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399082529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4286833288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203306785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25469606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03115282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4109374954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3279680507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3504223532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1749080191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16796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21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681.744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21322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74306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84830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55326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75351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137.892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4653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137.892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81935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77660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790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43122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5415760,0%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289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B1E9DA-652E-4B51-823A-47C046D83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57857"/>
              </p:ext>
            </p:extLst>
          </p:nvPr>
        </p:nvGraphicFramePr>
        <p:xfrm>
          <a:off x="628649" y="1939473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791547145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3751768160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110060056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36667952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403360617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901402466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214677919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3698686256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4082285019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408692326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214822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55898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644.689.180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2148963933,3%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2148963933,3%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62791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457.850.844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4578508440,0%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4578508440,0%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98698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457.850.844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4578508440,0%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4578508440,0%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8909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457.850.844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4578508440,0%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4578508440,0%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13350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186.838.336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934191680,0%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934191680,0%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01065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185.368.451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1853684510,0%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1853684510,0%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09632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1.469.885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14698850,0%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14698850,0%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87608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0DE98F-4C75-4855-8F53-65AABDC75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449427"/>
              </p:ext>
            </p:extLst>
          </p:nvPr>
        </p:nvGraphicFramePr>
        <p:xfrm>
          <a:off x="634303" y="4421373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030689388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56779676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711448607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1952923343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261754906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18099749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855467351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1169665594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3463499028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1312596990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76083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77923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635.983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11704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435276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98600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2810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9685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635.983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2497,3%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2497,3%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57630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623.452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2449,0%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2449,0%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77922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125310,0%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125310,0%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394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56791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9FA63B-5E8A-47E1-B19E-4A3863688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829748"/>
              </p:ext>
            </p:extLst>
          </p:nvPr>
        </p:nvGraphicFramePr>
        <p:xfrm>
          <a:off x="632624" y="1957622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7421385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6779169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87094097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9767341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15257692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8617073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7722756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93269564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79621630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6514927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89110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1088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392.542.866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393.507.127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8163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100.740.789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137.134.487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585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100.740.789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137.134.487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30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256.372.640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4755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256.372.640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8766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18.128.339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-25.199.641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7106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12.598.157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11.546.100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2885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245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533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18.553.049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078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17.196.591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623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11.846.008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9804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22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33.653.829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31.364.652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2520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25.463.638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169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3522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352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8943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31.689.246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3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13.428.596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4528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337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38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OCTUBRE de la Partida Tesoro Público, </a:t>
            </a:r>
            <a:r>
              <a:rPr lang="es-CL" sz="1400" b="1" dirty="0"/>
              <a:t>ascendió en moneda nacional a 85,7%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disminuciones por </a:t>
            </a:r>
            <a:r>
              <a:rPr lang="es-CL" sz="1400" b="1" dirty="0"/>
              <a:t>$482.037 millones</a:t>
            </a:r>
            <a:r>
              <a:rPr lang="es-CL" sz="1400" dirty="0"/>
              <a:t>, afectando principalmente al subtítulo 24 “transferencias corrientes” con una reducción de $741.707 millones, y al subtítulo 27 “aporte fiscal libre” con un incremento de $260.364 millones.</a:t>
            </a:r>
            <a:endParaRPr lang="es-CL" sz="1400" b="1" dirty="0"/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OCTUBRE alcanzó un 110,4%,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397,9%.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2018 del Fondo en millones de dólares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7A3580F-CB11-4424-ACF0-4DE8D06C43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170871"/>
              </p:ext>
            </p:extLst>
          </p:nvPr>
        </p:nvGraphicFramePr>
        <p:xfrm>
          <a:off x="2489200" y="2075445"/>
          <a:ext cx="4165600" cy="16002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1121196207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84599387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20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junio de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294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7462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0860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7299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583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56315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3ABF56-51EA-42E5-8B65-B4A16C686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266353"/>
              </p:ext>
            </p:extLst>
          </p:nvPr>
        </p:nvGraphicFramePr>
        <p:xfrm>
          <a:off x="628649" y="4240221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19174412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7822667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7647285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3691211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44051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599215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08891507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56761855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1681294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76190268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52789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2747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201.069.819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21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026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1942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44.071.677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3271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156.998.142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9762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156.998.142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12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$930.710 millones ejecutados, equivalente a un 83,2%, donde las principales erogaciones correspondieron a transferencias corrientes por $415.136 millones para el “Fondo Único de Prestaciones Familiares y Subsidios de Cesantía”; $244.971 millones para el “Fondo Nacional de Subsidio Familiar”; $79.094 millones para el “Fondo Único de Prestaciones Familiares y Subsidios de Cesantía”; y, $53.404 millones para la “Subsidio Agua Potable Art.1° Ley N°18.778”, que en conjunto representan el 85%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139,2% de ejecución, explicado por el nivel de erogación del subtítulo 30 “adquisición de activos financieros” (ítem compra de títulos y valores), que alcanza los $2.459.385 millones por sobre el presupuesto inicial y vigente de dicha asignación, representando a su vez el 56,4%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90,6%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397,9%,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79,8%, destacando las transferencias efectuadas al Ministerio de Hacienda, al Ministerio de la Mujer y la Equidad de Género, y al Ministerio de Salud, con un 93,8%, 90,7% y un 89,2% respectivamente. 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OCTUBRE por </a:t>
            </a:r>
            <a:r>
              <a:rPr lang="es-CL" sz="1400" b="1" dirty="0"/>
              <a:t>US$13.847,2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US$9.861,3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junio de </a:t>
            </a:r>
            <a:r>
              <a:rPr lang="es-CL" sz="1400" b="1" dirty="0"/>
              <a:t>$179.570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OCTUBRE.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3949888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588CCE-9EB3-4FF3-B639-CA3CFD3F8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967565"/>
              </p:ext>
            </p:extLst>
          </p:nvPr>
        </p:nvGraphicFramePr>
        <p:xfrm>
          <a:off x="747037" y="1670423"/>
          <a:ext cx="7658099" cy="2170806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2746764667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3124332168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91474214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18725878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770619284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651524158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874991384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983146081"/>
                    </a:ext>
                  </a:extLst>
                </a:gridCol>
              </a:tblGrid>
              <a:tr h="1554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540545"/>
                  </a:ext>
                </a:extLst>
              </a:tr>
              <a:tr h="27991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465432"/>
                  </a:ext>
                </a:extLst>
              </a:tr>
              <a:tr h="1747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42.424.983.693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-482.037.512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36.371.914.393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417403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443758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219.387.073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848987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2.993.903.899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-741.706.806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1.810.024.349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97232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50.375.380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330395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35.764.290.176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260.364.361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28.528.932.104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799525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164.871.039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00505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124.460.071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2.940.355.773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505200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923.233.755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692.950.672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362558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1.964.927.485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161337"/>
                  </a:ext>
                </a:extLst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43749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05FE28-E861-4C49-9664-F01D7417D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032341"/>
              </p:ext>
            </p:extLst>
          </p:nvPr>
        </p:nvGraphicFramePr>
        <p:xfrm>
          <a:off x="761657" y="4681237"/>
          <a:ext cx="7658099" cy="1634224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3886386167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1259827251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76273279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066438325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58489965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815584436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565103422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563792272"/>
                    </a:ext>
                  </a:extLst>
                </a:gridCol>
              </a:tblGrid>
              <a:tr h="1676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99981"/>
                  </a:ext>
                </a:extLst>
              </a:tr>
              <a:tr h="28006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267039"/>
                  </a:ext>
                </a:extLst>
              </a:tr>
              <a:tr h="1748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4.131.893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4.560.957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963054"/>
                  </a:ext>
                </a:extLst>
              </a:tr>
              <a:tr h="16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290250"/>
                  </a:ext>
                </a:extLst>
              </a:tr>
              <a:tr h="16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33664"/>
                  </a:ext>
                </a:extLst>
              </a:tr>
              <a:tr h="16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720527"/>
                  </a:ext>
                </a:extLst>
              </a:tr>
              <a:tr h="16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500890"/>
                  </a:ext>
                </a:extLst>
              </a:tr>
              <a:tr h="16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684386"/>
                  </a:ext>
                </a:extLst>
              </a:tr>
              <a:tr h="167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5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57376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88718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9" y="5843989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E304EE-484C-41D1-BC3B-AA41CE01A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77535"/>
              </p:ext>
            </p:extLst>
          </p:nvPr>
        </p:nvGraphicFramePr>
        <p:xfrm>
          <a:off x="681386" y="1695395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2736230800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3585304580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331916812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166667139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10671009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640454621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834780581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708352072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4219049866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272484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329038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930.710.422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82668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3.131.567.479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-742.240.857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4.357.597.267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4344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2.129.798.524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79151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19.314.000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-702.052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16.455.537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25528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644.689.180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2148963933,3%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2148963933,3%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8756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392.542.866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393.507.127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65359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Diagnóstio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201.069.819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613525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B3FC98-336B-424D-B570-8372350D1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203607"/>
              </p:ext>
            </p:extLst>
          </p:nvPr>
        </p:nvGraphicFramePr>
        <p:xfrm>
          <a:off x="681386" y="4325625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3864903409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1130928661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2995422560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29133014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86332130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7293056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770439523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2728869964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825116031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765833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97902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3.195.724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1.383.518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72976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1.312.785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22152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459.689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-14.828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369.916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3367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1.013.812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35801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681.744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50980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635.983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58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605987-7A62-453B-BDA6-604A12548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830374"/>
              </p:ext>
            </p:extLst>
          </p:nvPr>
        </p:nvGraphicFramePr>
        <p:xfrm>
          <a:off x="619300" y="1720319"/>
          <a:ext cx="7841132" cy="4156958"/>
        </p:xfrm>
        <a:graphic>
          <a:graphicData uri="http://schemas.openxmlformats.org/drawingml/2006/table">
            <a:tbl>
              <a:tblPr/>
              <a:tblGrid>
                <a:gridCol w="272640">
                  <a:extLst>
                    <a:ext uri="{9D8B030D-6E8A-4147-A177-3AD203B41FA5}">
                      <a16:colId xmlns:a16="http://schemas.microsoft.com/office/drawing/2014/main" val="3265809223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2853246641"/>
                    </a:ext>
                  </a:extLst>
                </a:gridCol>
                <a:gridCol w="272640">
                  <a:extLst>
                    <a:ext uri="{9D8B030D-6E8A-4147-A177-3AD203B41FA5}">
                      <a16:colId xmlns:a16="http://schemas.microsoft.com/office/drawing/2014/main" val="1852712213"/>
                    </a:ext>
                  </a:extLst>
                </a:gridCol>
                <a:gridCol w="2846364">
                  <a:extLst>
                    <a:ext uri="{9D8B030D-6E8A-4147-A177-3AD203B41FA5}">
                      <a16:colId xmlns:a16="http://schemas.microsoft.com/office/drawing/2014/main" val="2998746036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743535208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3274203468"/>
                    </a:ext>
                  </a:extLst>
                </a:gridCol>
                <a:gridCol w="730676">
                  <a:extLst>
                    <a:ext uri="{9D8B030D-6E8A-4147-A177-3AD203B41FA5}">
                      <a16:colId xmlns:a16="http://schemas.microsoft.com/office/drawing/2014/main" val="962471366"/>
                    </a:ext>
                  </a:extLst>
                </a:gridCol>
                <a:gridCol w="654336">
                  <a:extLst>
                    <a:ext uri="{9D8B030D-6E8A-4147-A177-3AD203B41FA5}">
                      <a16:colId xmlns:a16="http://schemas.microsoft.com/office/drawing/2014/main" val="4153278584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2553140974"/>
                    </a:ext>
                  </a:extLst>
                </a:gridCol>
                <a:gridCol w="665242">
                  <a:extLst>
                    <a:ext uri="{9D8B030D-6E8A-4147-A177-3AD203B41FA5}">
                      <a16:colId xmlns:a16="http://schemas.microsoft.com/office/drawing/2014/main" val="300470400"/>
                    </a:ext>
                  </a:extLst>
                </a:gridCol>
              </a:tblGrid>
              <a:tr h="170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642426"/>
                  </a:ext>
                </a:extLst>
              </a:tr>
              <a:tr h="2729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651144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930.710.422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151469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878.495.031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165762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799.400.530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976906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1.743.419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57749"/>
                  </a:ext>
                </a:extLst>
              </a:tr>
              <a:tr h="27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32.829.774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668687"/>
                  </a:ext>
                </a:extLst>
              </a:tr>
              <a:tr h="157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415.135.581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46417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895661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244.971.400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387318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53.403.891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05888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51.316.465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909957"/>
                  </a:ext>
                </a:extLst>
              </a:tr>
              <a:tr h="143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 de 2006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8970"/>
                  </a:ext>
                </a:extLst>
              </a:tr>
              <a:tr h="272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650428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878334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79.094.501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948529"/>
                  </a:ext>
                </a:extLst>
              </a:tr>
              <a:tr h="136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79.094.501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44656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52.215.391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495036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52.215.391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961531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48.683.738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78244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2.509.551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688757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1.022.102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7620"/>
                  </a:ext>
                </a:extLst>
              </a:tr>
              <a:tr h="17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595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76EB8D-56DA-41D5-91A3-E578DF865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047660"/>
              </p:ext>
            </p:extLst>
          </p:nvPr>
        </p:nvGraphicFramePr>
        <p:xfrm>
          <a:off x="628651" y="1882492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684609900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527232008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874842254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382229580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407443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429220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15670373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5691734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948126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94849518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28699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4951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3.131.567.479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-742.240.857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4.357.597.267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2503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043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219.387.073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6814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86.973.941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9247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44.207.722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1987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9.370.482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0875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33.395.737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8441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132.413.132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817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132.413.132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31266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5555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5212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1.862.786.561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-741.154.806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887.457.641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4984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62.975.693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683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992.434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9913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5.890.771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9678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7732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8.936.981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882895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14.751.687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57137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31328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24.654.238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47809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3.097.440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9743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4.428.976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17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0A42F6F-6C02-4823-8097-A534F5407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0667"/>
              </p:ext>
            </p:extLst>
          </p:nvPr>
        </p:nvGraphicFramePr>
        <p:xfrm>
          <a:off x="628651" y="1862599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99626108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69998902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117159206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77024998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5628223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2100796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109521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2645453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8800557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5007504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63946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4818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655.128.701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17192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8405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1.277.857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04721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457.850.844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584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6648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917.467.657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-711.154.806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169.220.622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5220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233.514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51757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678.294.421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-285.001.107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118.011.281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56227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4.164.950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047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10.158.800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120426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3.318.765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21917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5.507.846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2924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556.434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69348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2.624.159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4806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-4.179.408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-4.179.418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5760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28570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Distribución Suplementaria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296.419.192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67.669.192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-228.750.000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016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72.033.080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-195.430.597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0381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3.051.754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109633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8.735.281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1479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5.736.138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6488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3.886.327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923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3833</TotalTime>
  <Words>6088</Words>
  <Application>Microsoft Office PowerPoint</Application>
  <PresentationFormat>Presentación en pantalla (4:3)</PresentationFormat>
  <Paragraphs>3144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OCTUBRE DE 2018 PARTIDA 50: TESORO PÚBLICO</vt:lpstr>
      <vt:lpstr>EJECUCIÓN ACUMULADA DE GASTOS A OCTUBRE DE 2018  PARTIDA 50 TESORO PÚBLICO</vt:lpstr>
      <vt:lpstr>EJECUCIÓN ACUMULADA DE GASTOS A OCTUBRE DE 2018  PARTIDA 50 TESORO PÚBLICO</vt:lpstr>
      <vt:lpstr>EJECUCIÓN ACUMULADA DE GASTOS A OCTUBRE DE 2018  PARTIDA 50 TESORO PÚBLICO</vt:lpstr>
      <vt:lpstr>EJECUCIÓN ACUMULADA DE GASTOS A OCTUBRE DE 2018  PARTIDA 50 TESORO PÚBLICO</vt:lpstr>
      <vt:lpstr>EJECUCIÓN ACUMULADA DE GASTOS A OCTUBRE DE 2018  PARTIDA 50 RESUMEN POR CAPÍTULOS</vt:lpstr>
      <vt:lpstr>EJECUCIÓN ACUMULADA DE GASTOS A OCTUBRE DE 2018  PARTIDA 50. CAPÍTULO 01. PROGRAMA 02:  SUBSIDIOS</vt:lpstr>
      <vt:lpstr>EJECUCIÓN ACUMULADA DE GASTOS A OCTUBRE DE 2018  PARTIDA 50. CAPÍTULO 01. PROGRAMA 03:  OPERACIONES COMPLEMENTARIAS</vt:lpstr>
      <vt:lpstr>EJECUCIÓN ACUMULADA DE GASTOS A OCTUBRE DE 2018  PARTIDA 50. CAPÍTULO 01. PROGRAMA 03:  OPERACIONES COMPLEMENTARIAS</vt:lpstr>
      <vt:lpstr>EJECUCIÓN ACUMULADA DE GASTOS A OCTUBRE DE 2018  PARTIDA 50. CAPÍTULO 01. PROGRAMA 03:  OPERACIONES COMPLEMENTARIAS</vt:lpstr>
      <vt:lpstr>EJECUCIÓN ACUMULADA DE GASTOS A OCTUBRE DE 2018  PARTIDA 50. CAPÍTULO 01. PROGRAMA 03:  OPERACIONES COMPLEMENTARIAS</vt:lpstr>
      <vt:lpstr>EJECUCIÓN ACUMULADA DE GASTOS A OCTUBRE DE 2018  PARTIDA 50. CAPÍTULO 01. PROGRAMA 03:  OPERACIONES COMPLEMENTARIAS</vt:lpstr>
      <vt:lpstr>EJECUCIÓN ACUMULADA DE GASTOS A OCTUBRE DE 2018  PARTIDA 50. CAPÍTULO 01. PROGRAMA 04:  SERVICIO DE LA DEUDA PÚBLICA</vt:lpstr>
      <vt:lpstr>EJECUCIÓN ACUMULADA DE GASTOS A OCTUBRE DE 2018  PARTIDA 50. CAPÍTULO 01. PROGRAMA 05:  APORTE FISCAL LIBRE</vt:lpstr>
      <vt:lpstr>EJECUCIÓN ACUMULADA DE GASTOS A OCTUBRE DE 2018  PARTIDA 50. CAPÍTULO 01. PROGRAMA 05:  APORTE FISCAL LIBRE</vt:lpstr>
      <vt:lpstr>EJECUCIÓN ACUMULADA DE GASTOS A OCTUBRE DE 2018  PARTIDA 50. CAPÍTULO 01. PROGRAMA 06:  FONDO DE RESERVA DE PENSIONES</vt:lpstr>
      <vt:lpstr>EJECUCIÓN ACUMULADA DE GASTOS A OCTUBRE DE 2018  PARTIDA 50. CAPÍTULO 01. PROGRAMA 07:  FONDO DE ESTABILIZACIÓN ECONÓMICA Y SOCIAL</vt:lpstr>
      <vt:lpstr>EJECUCIÓN ACUMULADA DE GASTOS A OCTUBRE DE 2018  PARTIDA 50. CAPÍTULO 01. PROGRAMA 08:  FONDO PARA LA EDUCACIÓN</vt:lpstr>
      <vt:lpstr>EJECUCIÓN ACUMULADA DE GASTOS A OCTUBRE DE 2018  PARTIDA 50. CAPÍTULO 01. PROGRAMA 09:  FONDO DE APOYO REGIONAL</vt:lpstr>
      <vt:lpstr>EJECUCIÓN ACUMULADA DE GASTOS A OCTUBRE DE 2018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231</cp:revision>
  <cp:lastPrinted>2016-08-01T14:19:25Z</cp:lastPrinted>
  <dcterms:created xsi:type="dcterms:W3CDTF">2016-06-23T13:38:47Z</dcterms:created>
  <dcterms:modified xsi:type="dcterms:W3CDTF">2019-01-08T20:47:11Z</dcterms:modified>
</cp:coreProperties>
</file>