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  <p:sldMasterId id="2147483672" r:id="rId3"/>
  </p:sldMasterIdLst>
  <p:notesMasterIdLst>
    <p:notesMasterId r:id="rId24"/>
  </p:notesMasterIdLst>
  <p:handoutMasterIdLst>
    <p:handoutMasterId r:id="rId25"/>
  </p:handoutMasterIdLst>
  <p:sldIdLst>
    <p:sldId id="256" r:id="rId4"/>
    <p:sldId id="298" r:id="rId5"/>
    <p:sldId id="308" r:id="rId6"/>
    <p:sldId id="304" r:id="rId7"/>
    <p:sldId id="264" r:id="rId8"/>
    <p:sldId id="263" r:id="rId9"/>
    <p:sldId id="265" r:id="rId10"/>
    <p:sldId id="267" r:id="rId11"/>
    <p:sldId id="301" r:id="rId12"/>
    <p:sldId id="302" r:id="rId13"/>
    <p:sldId id="305" r:id="rId14"/>
    <p:sldId id="303" r:id="rId15"/>
    <p:sldId id="268" r:id="rId16"/>
    <p:sldId id="306" r:id="rId17"/>
    <p:sldId id="307" r:id="rId18"/>
    <p:sldId id="271" r:id="rId19"/>
    <p:sldId id="273" r:id="rId20"/>
    <p:sldId id="274" r:id="rId21"/>
    <p:sldId id="276" r:id="rId22"/>
    <p:sldId id="275" r:id="rId23"/>
  </p:sldIdLst>
  <p:sldSz cx="9144000" cy="6858000" type="screen4x3"/>
  <p:notesSz cx="7010400" cy="9236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994" autoAdjust="0"/>
    <p:restoredTop sz="93250" autoAdjust="0"/>
  </p:normalViewPr>
  <p:slideViewPr>
    <p:cSldViewPr>
      <p:cViewPr varScale="1">
        <p:scale>
          <a:sx n="111" d="100"/>
          <a:sy n="111" d="100"/>
        </p:scale>
        <p:origin x="1974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09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70943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08-01-2019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5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70943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943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08-01-2019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59" tIns="45879" rIns="91759" bIns="45879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1759" tIns="45879" rIns="91759" bIns="45879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5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943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08-01-2019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08-01-2019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08-01-2019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08-01-2019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08-01-2019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08-01-2019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08-01-2019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08-01-2019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08-01-2019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08-01-2019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08-01-2019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08-01-2019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08-01-2019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08-01-2019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08-01-2019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08-01-2019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418888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08-01-2019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115675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08-01-2019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618091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08-01-2019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183894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08-01-2019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059900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08-01-2019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060345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08-01-2019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0534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08-01-2019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08-01-2019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901865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08-01-2019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929695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08-01-2019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41218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08-01-2019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0686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08-01-2019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08-01-2019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08-01-2019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08-01-2019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08-01-2019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08-01-2019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vmlDrawing" Target="../drawings/vmlDrawing3.v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oleObject" Target="../embeddings/oleObject3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08-01-2019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23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08-01-2019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156176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3616925590"/>
              </p:ext>
            </p:extLst>
          </p:nvPr>
        </p:nvGraphicFramePr>
        <p:xfrm>
          <a:off x="5519167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6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19167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012160" y="44624"/>
            <a:ext cx="30243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08-01-2019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s-CL" sz="700" b="1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559941965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21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806065" algn="ctr"/>
                <a:tab pos="5612130" algn="r"/>
              </a:tabLst>
              <a:defRPr/>
            </a:pPr>
            <a:r>
              <a:rPr lang="es-CL" sz="240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solidFill>
                <a:prstClr val="black"/>
              </a:solidFill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70720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OCTUBRE DE 2018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50: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TESORO PÚBLICO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noviembre 2018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46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52565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400" dirty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6002" y="6173787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07259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					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3 de 4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03:  OPERACIONES COMPLEMENTARIAS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9486040B-5CB5-427F-AF2A-755E084DF5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5394647"/>
              </p:ext>
            </p:extLst>
          </p:nvPr>
        </p:nvGraphicFramePr>
        <p:xfrm>
          <a:off x="628651" y="1863132"/>
          <a:ext cx="7886698" cy="3726109"/>
        </p:xfrm>
        <a:graphic>
          <a:graphicData uri="http://schemas.openxmlformats.org/drawingml/2006/table">
            <a:tbl>
              <a:tblPr/>
              <a:tblGrid>
                <a:gridCol w="266803">
                  <a:extLst>
                    <a:ext uri="{9D8B030D-6E8A-4147-A177-3AD203B41FA5}">
                      <a16:colId xmlns:a16="http://schemas.microsoft.com/office/drawing/2014/main" val="1905606621"/>
                    </a:ext>
                  </a:extLst>
                </a:gridCol>
                <a:gridCol w="266803">
                  <a:extLst>
                    <a:ext uri="{9D8B030D-6E8A-4147-A177-3AD203B41FA5}">
                      <a16:colId xmlns:a16="http://schemas.microsoft.com/office/drawing/2014/main" val="1071781748"/>
                    </a:ext>
                  </a:extLst>
                </a:gridCol>
                <a:gridCol w="266803">
                  <a:extLst>
                    <a:ext uri="{9D8B030D-6E8A-4147-A177-3AD203B41FA5}">
                      <a16:colId xmlns:a16="http://schemas.microsoft.com/office/drawing/2014/main" val="2953203062"/>
                    </a:ext>
                  </a:extLst>
                </a:gridCol>
                <a:gridCol w="2796097">
                  <a:extLst>
                    <a:ext uri="{9D8B030D-6E8A-4147-A177-3AD203B41FA5}">
                      <a16:colId xmlns:a16="http://schemas.microsoft.com/office/drawing/2014/main" val="658265026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218205753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477316868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3197468292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1541277869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2226932356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3242438448"/>
                    </a:ext>
                  </a:extLst>
                </a:gridCol>
              </a:tblGrid>
              <a:tr h="16361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1443883"/>
                  </a:ext>
                </a:extLst>
              </a:tr>
              <a:tr h="26178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0196270"/>
                  </a:ext>
                </a:extLst>
              </a:tr>
              <a:tr h="1636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Defensoría de los Derechos de la Niñez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1.006.316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1.006.316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670.876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66,7%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6255765"/>
                  </a:ext>
                </a:extLst>
              </a:tr>
              <a:tr h="1636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Aportes al Fondo Ley N° 20.444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1628897"/>
                  </a:ext>
                </a:extLst>
              </a:tr>
              <a:tr h="1636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 Art. 129 bis 19 Código de Aguas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3.222.429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3.222.429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5693909"/>
                  </a:ext>
                </a:extLst>
              </a:tr>
              <a:tr h="2617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Art. 44 Ley N° 20.883 Bonificación Adicional Zonas Extremas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1.200.000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1.200.000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1.133.497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94,5%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5807888"/>
                  </a:ext>
                </a:extLst>
              </a:tr>
              <a:tr h="1636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132.625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1326250,0%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1326250,0%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4452440"/>
                  </a:ext>
                </a:extLst>
              </a:tr>
              <a:tr h="1636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Financieros Internacionales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132.625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1326250,0%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1326250,0%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9818562"/>
                  </a:ext>
                </a:extLst>
              </a:tr>
              <a:tr h="1636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8.990.276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8.972.751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-17.525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50.375.380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560,3%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561,4%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0191064"/>
                  </a:ext>
                </a:extLst>
              </a:tr>
              <a:tr h="1636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8.990.266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8.972.741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-17.525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50.375.380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560,3%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561,4%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8153791"/>
                  </a:ext>
                </a:extLst>
              </a:tr>
              <a:tr h="1636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Cumplimiento de Sentencias Ejecutoriadas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50.375.380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503753800,0%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503753800,0%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3098747"/>
                  </a:ext>
                </a:extLst>
              </a:tr>
              <a:tr h="1636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Indemnizaciones Artículo 1° Transitorio Ley N° 20.504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8.990.256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8.972.731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-17.525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9072082"/>
                  </a:ext>
                </a:extLst>
              </a:tr>
              <a:tr h="1636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2% Constitucional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6727224"/>
                  </a:ext>
                </a:extLst>
              </a:tr>
              <a:tr h="1636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2% constitucional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2106547"/>
                  </a:ext>
                </a:extLst>
              </a:tr>
              <a:tr h="1636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2.459.384.808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8197949360,0%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8197949360,0%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1141902"/>
                  </a:ext>
                </a:extLst>
              </a:tr>
              <a:tr h="2574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2.459.384.808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24593848080,0%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24593848080,0%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6187051"/>
                  </a:ext>
                </a:extLst>
              </a:tr>
              <a:tr h="1636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Acciones y Participaciones de Capital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5081316"/>
                  </a:ext>
                </a:extLst>
              </a:tr>
              <a:tr h="1636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Financieros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9519288"/>
                  </a:ext>
                </a:extLst>
              </a:tr>
              <a:tr h="1636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1.001.462.410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1.000.393.884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-1.068.526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740.901.847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74,1%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9024003"/>
                  </a:ext>
                </a:extLst>
              </a:tr>
              <a:tr h="1636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8174812"/>
                  </a:ext>
                </a:extLst>
              </a:tr>
              <a:tr h="1636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028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Aportes al Fondo Ley N° 20.444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97240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02059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3807" y="5062642"/>
            <a:ext cx="829133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11560" y="1407259"/>
            <a:ext cx="7704856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					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4 de 4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03:  OPERACIONES COMPLEMENTARIAS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19428A08-DF5E-4E0B-9D2A-B08F80A694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4231093"/>
              </p:ext>
            </p:extLst>
          </p:nvPr>
        </p:nvGraphicFramePr>
        <p:xfrm>
          <a:off x="645742" y="1836218"/>
          <a:ext cx="7886698" cy="3231552"/>
        </p:xfrm>
        <a:graphic>
          <a:graphicData uri="http://schemas.openxmlformats.org/drawingml/2006/table">
            <a:tbl>
              <a:tblPr/>
              <a:tblGrid>
                <a:gridCol w="266803">
                  <a:extLst>
                    <a:ext uri="{9D8B030D-6E8A-4147-A177-3AD203B41FA5}">
                      <a16:colId xmlns:a16="http://schemas.microsoft.com/office/drawing/2014/main" val="1351420144"/>
                    </a:ext>
                  </a:extLst>
                </a:gridCol>
                <a:gridCol w="266803">
                  <a:extLst>
                    <a:ext uri="{9D8B030D-6E8A-4147-A177-3AD203B41FA5}">
                      <a16:colId xmlns:a16="http://schemas.microsoft.com/office/drawing/2014/main" val="3328396003"/>
                    </a:ext>
                  </a:extLst>
                </a:gridCol>
                <a:gridCol w="266803">
                  <a:extLst>
                    <a:ext uri="{9D8B030D-6E8A-4147-A177-3AD203B41FA5}">
                      <a16:colId xmlns:a16="http://schemas.microsoft.com/office/drawing/2014/main" val="2841661355"/>
                    </a:ext>
                  </a:extLst>
                </a:gridCol>
                <a:gridCol w="2796097">
                  <a:extLst>
                    <a:ext uri="{9D8B030D-6E8A-4147-A177-3AD203B41FA5}">
                      <a16:colId xmlns:a16="http://schemas.microsoft.com/office/drawing/2014/main" val="43545645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1622298685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1438461244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3860760100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1041836449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105453510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2953813999"/>
                    </a:ext>
                  </a:extLst>
                </a:gridCol>
              </a:tblGrid>
              <a:tr h="15154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9250167"/>
                  </a:ext>
                </a:extLst>
              </a:tr>
              <a:tr h="2424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2972903"/>
                  </a:ext>
                </a:extLst>
              </a:tr>
              <a:tr h="1515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946.584.944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945.516.418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-1.068.526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692.057.492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73,1%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73,2%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075110"/>
                  </a:ext>
                </a:extLst>
              </a:tr>
              <a:tr h="1515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Patentes Mineras Gobiernos Regionales Ley N° 19.143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27.055.304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27.132.762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77.458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21.143.181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78,1%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77,9%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5826942"/>
                  </a:ext>
                </a:extLst>
              </a:tr>
              <a:tr h="1515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Magallanes Ley  N° 19.275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3.894.080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3.894.080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8660449"/>
                  </a:ext>
                </a:extLst>
              </a:tr>
              <a:tr h="1515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Recursos Fondo de Infraestructura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68.751.480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68.751.480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21.350.000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31,1%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31,1%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9976790"/>
                  </a:ext>
                </a:extLst>
              </a:tr>
              <a:tr h="1515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IVA Concesiones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317.537.270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316.971.460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-565.810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228.770.374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72,2%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2852843"/>
                  </a:ext>
                </a:extLst>
              </a:tr>
              <a:tr h="1515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016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Casinos de Juego Gobiernos Regionales Ley N° 19.995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27.746.854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27.765.904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19.050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22.090.807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79,6%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79,6%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9479982"/>
                  </a:ext>
                </a:extLst>
              </a:tr>
              <a:tr h="1515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Patentes Geotérmicas Gobiernos Regionales Ley N° 19.657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175.671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175.671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4327075"/>
                  </a:ext>
                </a:extLst>
              </a:tr>
              <a:tr h="1515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Fondo de Apoyo Regional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336.697.406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336.697.406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254.629.206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75,6%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75,6%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118382"/>
                  </a:ext>
                </a:extLst>
              </a:tr>
              <a:tr h="1515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Fondo para  Diagnósticos y Tratamientos de Alto Costo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102.600.000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101.910.000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-690.000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101.910.000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4322338"/>
                  </a:ext>
                </a:extLst>
              </a:tr>
              <a:tr h="1515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Gobiernos Regionales  Art. 129 bis 19 Código de Aguas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21.971.788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21.971.788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2.236.000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10,2%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10,2%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1205545"/>
                  </a:ext>
                </a:extLst>
              </a:tr>
              <a:tr h="1515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Inversión y Reconversión Regional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34.608.382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34.608.382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34.608.382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4885659"/>
                  </a:ext>
                </a:extLst>
              </a:tr>
              <a:tr h="2424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Patentes de Acuicultura Gobiernos Regionales D.L. N° 430, de 1992 ( E.F. y T.)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5.546.709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5.637.485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90.776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5.319.542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95,9%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94,4%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7251427"/>
                  </a:ext>
                </a:extLst>
              </a:tr>
              <a:tr h="1515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54.877.456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54.877.456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48.844.355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1193"/>
                  </a:ext>
                </a:extLst>
              </a:tr>
              <a:tr h="1515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Patentes Mineras Municipalidades Ley N° 19.143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27.055.304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27.055.304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26.695.292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98,7%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98,7%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622777"/>
                  </a:ext>
                </a:extLst>
              </a:tr>
              <a:tr h="1515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016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Casinos de Juego Municipalidades Ley N° 19.995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27.746.854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27.746.854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22.090.805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79,6%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79,6%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9007188"/>
                  </a:ext>
                </a:extLst>
              </a:tr>
              <a:tr h="1515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Patentes Geotérmicas Municipalidades Ley N° 19.657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75.288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75.288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58.258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77,4%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77,4%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716806"/>
                  </a:ext>
                </a:extLst>
              </a:tr>
              <a:tr h="1515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Aportes al Fondo Ley N° 20.444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9928689"/>
                  </a:ext>
                </a:extLst>
              </a:tr>
              <a:tr h="1515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5.000.000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5.000.000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05738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03139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4374" y="6339511"/>
            <a:ext cx="81933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83568" y="1461492"/>
            <a:ext cx="7488832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dólares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03:  OPERACIONES COMPLEMENTARIAS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77CBE684-AA56-44F0-8A50-046F696820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9021206"/>
              </p:ext>
            </p:extLst>
          </p:nvPr>
        </p:nvGraphicFramePr>
        <p:xfrm>
          <a:off x="576388" y="1916832"/>
          <a:ext cx="7886698" cy="3617853"/>
        </p:xfrm>
        <a:graphic>
          <a:graphicData uri="http://schemas.openxmlformats.org/drawingml/2006/table">
            <a:tbl>
              <a:tblPr/>
              <a:tblGrid>
                <a:gridCol w="266803">
                  <a:extLst>
                    <a:ext uri="{9D8B030D-6E8A-4147-A177-3AD203B41FA5}">
                      <a16:colId xmlns:a16="http://schemas.microsoft.com/office/drawing/2014/main" val="1586542151"/>
                    </a:ext>
                  </a:extLst>
                </a:gridCol>
                <a:gridCol w="266803">
                  <a:extLst>
                    <a:ext uri="{9D8B030D-6E8A-4147-A177-3AD203B41FA5}">
                      <a16:colId xmlns:a16="http://schemas.microsoft.com/office/drawing/2014/main" val="49566054"/>
                    </a:ext>
                  </a:extLst>
                </a:gridCol>
                <a:gridCol w="266803">
                  <a:extLst>
                    <a:ext uri="{9D8B030D-6E8A-4147-A177-3AD203B41FA5}">
                      <a16:colId xmlns:a16="http://schemas.microsoft.com/office/drawing/2014/main" val="3948461213"/>
                    </a:ext>
                  </a:extLst>
                </a:gridCol>
                <a:gridCol w="2796097">
                  <a:extLst>
                    <a:ext uri="{9D8B030D-6E8A-4147-A177-3AD203B41FA5}">
                      <a16:colId xmlns:a16="http://schemas.microsoft.com/office/drawing/2014/main" val="2590188218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3447830025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2826942320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3112549317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2735866623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470611186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458020538"/>
                    </a:ext>
                  </a:extLst>
                </a:gridCol>
              </a:tblGrid>
              <a:tr h="16008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2134461"/>
                  </a:ext>
                </a:extLst>
              </a:tr>
              <a:tr h="25613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560819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2.710.381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3.195.724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485.343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1.383.518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43,3%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5317576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935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935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15.588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1667,2%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1667,2%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3075201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7.836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7.836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3.700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47,2%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47,2%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3294081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5900,0%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5900,0%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5177029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009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Devoluciones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2554939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3294260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Anticipos Ley N° 13.196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3745313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7.816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7.816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3.110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39,8%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39,8%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2195751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Financieros Internacionales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7.816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7.816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3.110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39,8%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39,8%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266204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749922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4103258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Cumplimiento de Sentencias Ejecutoriadas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5623938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2.137.709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2.623.052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485.343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1.364.230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63,8%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4120045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2.130.402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2.130.402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849.290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39,9%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39,9%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2318571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Acciones y Participaciones de Capital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7.297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492.640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485.343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514.940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7056,9%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104,5%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057924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Financieros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9444198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561.891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561.891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0016469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561.891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561.891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377135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059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Fondo de Reserva de Pensiones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561.881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561.881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7818484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Fondo de Estabilización Económica y Social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47548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42118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0596" y="3927971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83568" y="1406319"/>
            <a:ext cx="7960368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	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3 Marcador de pie de página"/>
          <p:cNvSpPr txBox="1">
            <a:spLocks/>
          </p:cNvSpPr>
          <p:nvPr/>
        </p:nvSpPr>
        <p:spPr>
          <a:xfrm>
            <a:off x="428741" y="6363121"/>
            <a:ext cx="821519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12" name="1 Título"/>
          <p:cNvSpPr txBox="1">
            <a:spLocks/>
          </p:cNvSpPr>
          <p:nvPr/>
        </p:nvSpPr>
        <p:spPr>
          <a:xfrm>
            <a:off x="683568" y="4221088"/>
            <a:ext cx="7776864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04:  SERVICIO DE LA DEUDA PÚBLICA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A90C8DBE-C4D4-4730-B4AA-84C96976E7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6230061"/>
              </p:ext>
            </p:extLst>
          </p:nvPr>
        </p:nvGraphicFramePr>
        <p:xfrm>
          <a:off x="576387" y="1847276"/>
          <a:ext cx="7886700" cy="1882424"/>
        </p:xfrm>
        <a:graphic>
          <a:graphicData uri="http://schemas.openxmlformats.org/drawingml/2006/table">
            <a:tbl>
              <a:tblPr/>
              <a:tblGrid>
                <a:gridCol w="270463">
                  <a:extLst>
                    <a:ext uri="{9D8B030D-6E8A-4147-A177-3AD203B41FA5}">
                      <a16:colId xmlns:a16="http://schemas.microsoft.com/office/drawing/2014/main" val="1078319975"/>
                    </a:ext>
                  </a:extLst>
                </a:gridCol>
                <a:gridCol w="270463">
                  <a:extLst>
                    <a:ext uri="{9D8B030D-6E8A-4147-A177-3AD203B41FA5}">
                      <a16:colId xmlns:a16="http://schemas.microsoft.com/office/drawing/2014/main" val="3877735221"/>
                    </a:ext>
                  </a:extLst>
                </a:gridCol>
                <a:gridCol w="270463">
                  <a:extLst>
                    <a:ext uri="{9D8B030D-6E8A-4147-A177-3AD203B41FA5}">
                      <a16:colId xmlns:a16="http://schemas.microsoft.com/office/drawing/2014/main" val="2187807200"/>
                    </a:ext>
                  </a:extLst>
                </a:gridCol>
                <a:gridCol w="2823633">
                  <a:extLst>
                    <a:ext uri="{9D8B030D-6E8A-4147-A177-3AD203B41FA5}">
                      <a16:colId xmlns:a16="http://schemas.microsoft.com/office/drawing/2014/main" val="4150711589"/>
                    </a:ext>
                  </a:extLst>
                </a:gridCol>
                <a:gridCol w="724841">
                  <a:extLst>
                    <a:ext uri="{9D8B030D-6E8A-4147-A177-3AD203B41FA5}">
                      <a16:colId xmlns:a16="http://schemas.microsoft.com/office/drawing/2014/main" val="1822325309"/>
                    </a:ext>
                  </a:extLst>
                </a:gridCol>
                <a:gridCol w="724841">
                  <a:extLst>
                    <a:ext uri="{9D8B030D-6E8A-4147-A177-3AD203B41FA5}">
                      <a16:colId xmlns:a16="http://schemas.microsoft.com/office/drawing/2014/main" val="3917372014"/>
                    </a:ext>
                  </a:extLst>
                </a:gridCol>
                <a:gridCol w="724841">
                  <a:extLst>
                    <a:ext uri="{9D8B030D-6E8A-4147-A177-3AD203B41FA5}">
                      <a16:colId xmlns:a16="http://schemas.microsoft.com/office/drawing/2014/main" val="3862595929"/>
                    </a:ext>
                  </a:extLst>
                </a:gridCol>
                <a:gridCol w="692385">
                  <a:extLst>
                    <a:ext uri="{9D8B030D-6E8A-4147-A177-3AD203B41FA5}">
                      <a16:colId xmlns:a16="http://schemas.microsoft.com/office/drawing/2014/main" val="2367868089"/>
                    </a:ext>
                  </a:extLst>
                </a:gridCol>
                <a:gridCol w="692385">
                  <a:extLst>
                    <a:ext uri="{9D8B030D-6E8A-4147-A177-3AD203B41FA5}">
                      <a16:colId xmlns:a16="http://schemas.microsoft.com/office/drawing/2014/main" val="806682828"/>
                    </a:ext>
                  </a:extLst>
                </a:gridCol>
                <a:gridCol w="692385">
                  <a:extLst>
                    <a:ext uri="{9D8B030D-6E8A-4147-A177-3AD203B41FA5}">
                      <a16:colId xmlns:a16="http://schemas.microsoft.com/office/drawing/2014/main" val="627796074"/>
                    </a:ext>
                  </a:extLst>
                </a:gridCol>
              </a:tblGrid>
              <a:tr h="16227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5995972"/>
                  </a:ext>
                </a:extLst>
              </a:tr>
              <a:tr h="25964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5028649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2.350.892.371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2.350.708.788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-183.583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2.129.798.524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90,6%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90,6%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1677534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PARA SERVICIO DE LA DEUDA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256.886.123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256.702.540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-183.583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164.871.039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64,2%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64,2%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6796015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2.094.006.248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2.094.006.248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1.964.927.485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93,8%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93,8%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5165767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Interna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735.238.221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735.238.221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712.490.000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96,9%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96,9%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054739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9497003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Interna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1.334.817.145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1.334.817.145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1.228.392.650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8789913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23.888.975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23.888.975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23.888.976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0213939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Financieros Deuda Interna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61.887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61.887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153.978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248,8%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248,8%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6547783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Financieros Deuda Externa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1.881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18810,0%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18810,0%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2958086"/>
                  </a:ext>
                </a:extLst>
              </a:tr>
            </a:tbl>
          </a:graphicData>
        </a:graphic>
      </p:graphicFrame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75CA3338-4BE0-46A9-BEEA-A0BB20EC49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1652280"/>
              </p:ext>
            </p:extLst>
          </p:nvPr>
        </p:nvGraphicFramePr>
        <p:xfrm>
          <a:off x="576387" y="4581128"/>
          <a:ext cx="7886700" cy="1720146"/>
        </p:xfrm>
        <a:graphic>
          <a:graphicData uri="http://schemas.openxmlformats.org/drawingml/2006/table">
            <a:tbl>
              <a:tblPr/>
              <a:tblGrid>
                <a:gridCol w="270463">
                  <a:extLst>
                    <a:ext uri="{9D8B030D-6E8A-4147-A177-3AD203B41FA5}">
                      <a16:colId xmlns:a16="http://schemas.microsoft.com/office/drawing/2014/main" val="3313539546"/>
                    </a:ext>
                  </a:extLst>
                </a:gridCol>
                <a:gridCol w="270463">
                  <a:extLst>
                    <a:ext uri="{9D8B030D-6E8A-4147-A177-3AD203B41FA5}">
                      <a16:colId xmlns:a16="http://schemas.microsoft.com/office/drawing/2014/main" val="408104732"/>
                    </a:ext>
                  </a:extLst>
                </a:gridCol>
                <a:gridCol w="270463">
                  <a:extLst>
                    <a:ext uri="{9D8B030D-6E8A-4147-A177-3AD203B41FA5}">
                      <a16:colId xmlns:a16="http://schemas.microsoft.com/office/drawing/2014/main" val="149340260"/>
                    </a:ext>
                  </a:extLst>
                </a:gridCol>
                <a:gridCol w="2823633">
                  <a:extLst>
                    <a:ext uri="{9D8B030D-6E8A-4147-A177-3AD203B41FA5}">
                      <a16:colId xmlns:a16="http://schemas.microsoft.com/office/drawing/2014/main" val="3339481336"/>
                    </a:ext>
                  </a:extLst>
                </a:gridCol>
                <a:gridCol w="724841">
                  <a:extLst>
                    <a:ext uri="{9D8B030D-6E8A-4147-A177-3AD203B41FA5}">
                      <a16:colId xmlns:a16="http://schemas.microsoft.com/office/drawing/2014/main" val="1823812521"/>
                    </a:ext>
                  </a:extLst>
                </a:gridCol>
                <a:gridCol w="724841">
                  <a:extLst>
                    <a:ext uri="{9D8B030D-6E8A-4147-A177-3AD203B41FA5}">
                      <a16:colId xmlns:a16="http://schemas.microsoft.com/office/drawing/2014/main" val="2692301821"/>
                    </a:ext>
                  </a:extLst>
                </a:gridCol>
                <a:gridCol w="724841">
                  <a:extLst>
                    <a:ext uri="{9D8B030D-6E8A-4147-A177-3AD203B41FA5}">
                      <a16:colId xmlns:a16="http://schemas.microsoft.com/office/drawing/2014/main" val="2503714958"/>
                    </a:ext>
                  </a:extLst>
                </a:gridCol>
                <a:gridCol w="692385">
                  <a:extLst>
                    <a:ext uri="{9D8B030D-6E8A-4147-A177-3AD203B41FA5}">
                      <a16:colId xmlns:a16="http://schemas.microsoft.com/office/drawing/2014/main" val="3894967405"/>
                    </a:ext>
                  </a:extLst>
                </a:gridCol>
                <a:gridCol w="692385">
                  <a:extLst>
                    <a:ext uri="{9D8B030D-6E8A-4147-A177-3AD203B41FA5}">
                      <a16:colId xmlns:a16="http://schemas.microsoft.com/office/drawing/2014/main" val="244298120"/>
                    </a:ext>
                  </a:extLst>
                </a:gridCol>
                <a:gridCol w="692385">
                  <a:extLst>
                    <a:ext uri="{9D8B030D-6E8A-4147-A177-3AD203B41FA5}">
                      <a16:colId xmlns:a16="http://schemas.microsoft.com/office/drawing/2014/main" val="204859569"/>
                    </a:ext>
                  </a:extLst>
                </a:gridCol>
              </a:tblGrid>
              <a:tr h="16227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6947015"/>
                  </a:ext>
                </a:extLst>
              </a:tr>
              <a:tr h="25964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0029022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329.939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329.939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1.312.785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397,9%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397,9%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2282030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329.939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329.939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1.312.785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397,9%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397,9%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3363217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Interna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5705257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27.429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27.429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1.005.238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3664,9%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3664,9%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7829490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Interna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7337863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302.280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302.280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303.479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100,4%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100,4%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8254933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Financieros Deuda Interna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9608747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Financieros Deuda Externa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200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3.768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1884,0%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1884,0%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21609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83950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55576" y="1407259"/>
            <a:ext cx="7972558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	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3 Marcador de pie de página"/>
          <p:cNvSpPr txBox="1">
            <a:spLocks/>
          </p:cNvSpPr>
          <p:nvPr/>
        </p:nvSpPr>
        <p:spPr>
          <a:xfrm>
            <a:off x="396175" y="6419448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71166" y="646339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05:  APORTE FISCAL LIBRE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9EF3844D-F12C-429F-ACC0-1B23950363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1498722"/>
              </p:ext>
            </p:extLst>
          </p:nvPr>
        </p:nvGraphicFramePr>
        <p:xfrm>
          <a:off x="971600" y="1700808"/>
          <a:ext cx="7344820" cy="4718648"/>
        </p:xfrm>
        <a:graphic>
          <a:graphicData uri="http://schemas.openxmlformats.org/drawingml/2006/table">
            <a:tbl>
              <a:tblPr/>
              <a:tblGrid>
                <a:gridCol w="238005">
                  <a:extLst>
                    <a:ext uri="{9D8B030D-6E8A-4147-A177-3AD203B41FA5}">
                      <a16:colId xmlns:a16="http://schemas.microsoft.com/office/drawing/2014/main" val="566822998"/>
                    </a:ext>
                  </a:extLst>
                </a:gridCol>
                <a:gridCol w="238005">
                  <a:extLst>
                    <a:ext uri="{9D8B030D-6E8A-4147-A177-3AD203B41FA5}">
                      <a16:colId xmlns:a16="http://schemas.microsoft.com/office/drawing/2014/main" val="521649042"/>
                    </a:ext>
                  </a:extLst>
                </a:gridCol>
                <a:gridCol w="238005">
                  <a:extLst>
                    <a:ext uri="{9D8B030D-6E8A-4147-A177-3AD203B41FA5}">
                      <a16:colId xmlns:a16="http://schemas.microsoft.com/office/drawing/2014/main" val="3283782571"/>
                    </a:ext>
                  </a:extLst>
                </a:gridCol>
                <a:gridCol w="2856053">
                  <a:extLst>
                    <a:ext uri="{9D8B030D-6E8A-4147-A177-3AD203B41FA5}">
                      <a16:colId xmlns:a16="http://schemas.microsoft.com/office/drawing/2014/main" val="674101753"/>
                    </a:ext>
                  </a:extLst>
                </a:gridCol>
                <a:gridCol w="685453">
                  <a:extLst>
                    <a:ext uri="{9D8B030D-6E8A-4147-A177-3AD203B41FA5}">
                      <a16:colId xmlns:a16="http://schemas.microsoft.com/office/drawing/2014/main" val="341545256"/>
                    </a:ext>
                  </a:extLst>
                </a:gridCol>
                <a:gridCol w="685453">
                  <a:extLst>
                    <a:ext uri="{9D8B030D-6E8A-4147-A177-3AD203B41FA5}">
                      <a16:colId xmlns:a16="http://schemas.microsoft.com/office/drawing/2014/main" val="2487799400"/>
                    </a:ext>
                  </a:extLst>
                </a:gridCol>
                <a:gridCol w="723534">
                  <a:extLst>
                    <a:ext uri="{9D8B030D-6E8A-4147-A177-3AD203B41FA5}">
                      <a16:colId xmlns:a16="http://schemas.microsoft.com/office/drawing/2014/main" val="2736518915"/>
                    </a:ext>
                  </a:extLst>
                </a:gridCol>
                <a:gridCol w="609292">
                  <a:extLst>
                    <a:ext uri="{9D8B030D-6E8A-4147-A177-3AD203B41FA5}">
                      <a16:colId xmlns:a16="http://schemas.microsoft.com/office/drawing/2014/main" val="4132163639"/>
                    </a:ext>
                  </a:extLst>
                </a:gridCol>
                <a:gridCol w="535510">
                  <a:extLst>
                    <a:ext uri="{9D8B030D-6E8A-4147-A177-3AD203B41FA5}">
                      <a16:colId xmlns:a16="http://schemas.microsoft.com/office/drawing/2014/main" val="2185127656"/>
                    </a:ext>
                  </a:extLst>
                </a:gridCol>
                <a:gridCol w="535510">
                  <a:extLst>
                    <a:ext uri="{9D8B030D-6E8A-4147-A177-3AD203B41FA5}">
                      <a16:colId xmlns:a16="http://schemas.microsoft.com/office/drawing/2014/main" val="1739418340"/>
                    </a:ext>
                  </a:extLst>
                </a:gridCol>
              </a:tblGrid>
              <a:tr h="137170"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3185241"/>
                  </a:ext>
                </a:extLst>
              </a:tr>
              <a:tr h="329208"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2487126"/>
                  </a:ext>
                </a:extLst>
              </a:tr>
              <a:tr h="13717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35.503.925.815 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35.764.290.176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260.364.361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28.528.932.104 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80,4%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79,8%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5330385"/>
                  </a:ext>
                </a:extLst>
              </a:tr>
              <a:tr h="1371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LIBRE                                                            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35.503.925.815 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35.764.290.176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260.364.361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28.528.932.104 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80,4%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79,8%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8636292"/>
                  </a:ext>
                </a:extLst>
              </a:tr>
              <a:tr h="1371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PRESIDENCIA DE LA REPÚBLICA                                                    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20.016.052 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19.314.000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-702.052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16.455.537 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82,2%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85,2%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3650454"/>
                  </a:ext>
                </a:extLst>
              </a:tr>
              <a:tr h="1371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CONGRESO NACIONAL                                                              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121.684.702 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124.889.116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3.204.414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105.360.973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86,6%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84,4%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39181"/>
                  </a:ext>
                </a:extLst>
              </a:tr>
              <a:tr h="1371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PODER JUDICIAL                                                                 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555.581.162 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573.367.184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17.786.022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420.339.230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75,7%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73,3%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0110659"/>
                  </a:ext>
                </a:extLst>
              </a:tr>
              <a:tr h="1371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CONTRALORÍA GENERAL DE LA REPÚBLICA                                            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73.950.143 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81.673.227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7.723.084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68.852.099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93,1%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84,3%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9801788"/>
                  </a:ext>
                </a:extLst>
              </a:tr>
              <a:tr h="1371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DEL INTERIOR Y SEGURIDAD PÚBLICA                                    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2.721.693.514 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2.626.142.570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-95.550.944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2.092.356.083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76,9%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79,7%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3010271"/>
                  </a:ext>
                </a:extLst>
              </a:tr>
              <a:tr h="1371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RELACIONES EXTERIORES                                            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82.216.493 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82.404.167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187.674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67.990.941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82,7%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82,5%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3723716"/>
                  </a:ext>
                </a:extLst>
              </a:tr>
              <a:tr h="1371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ECONOMÍA, FOMENTO Y TURISMO                                      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424.184.135 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420.451.809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-3.732.326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289.280.926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68,2%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68,8%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5513406"/>
                  </a:ext>
                </a:extLst>
              </a:tr>
              <a:tr h="1371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HACIENDA                                                         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407.798.297 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416.901.297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9.103.000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390.991.638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95,9%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93,8%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5772125"/>
                  </a:ext>
                </a:extLst>
              </a:tr>
              <a:tr h="1371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EDUCACIÓN                                                        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10.031.615.939 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9.892.216.074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-139.399.865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7.481.624.826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74,6%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75,6%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5011159"/>
                  </a:ext>
                </a:extLst>
              </a:tr>
              <a:tr h="1371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JUSTICIA Y DERECHOS HUMANOS                                      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1.037.659.663 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1.035.804.794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-1.854.869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841.264.593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81,1%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81,2%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115471"/>
                  </a:ext>
                </a:extLst>
              </a:tr>
              <a:tr h="1371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DEFENSA NACIONAL                                                 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1.161.741.047 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1.149.885.491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-11.855.556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949.617.775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81,7%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82,6%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4508650"/>
                  </a:ext>
                </a:extLst>
              </a:tr>
              <a:tr h="1371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OBRAS PÚBLICAS                                                   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1.955.815.892 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1.917.492.737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-38.323.155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1.327.271.780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67,9%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69,2%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8455629"/>
                  </a:ext>
                </a:extLst>
              </a:tr>
              <a:tr h="1371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AGRICULTURA                                                      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451.304.703 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453.180.455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1.875.752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360.733.898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79,9%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79,6%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7728955"/>
                  </a:ext>
                </a:extLst>
              </a:tr>
              <a:tr h="1371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BIENES NACIONALES                                                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12.605.519 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11.997.304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-608.215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6.853.972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54,4%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57,1%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5528603"/>
                  </a:ext>
                </a:extLst>
              </a:tr>
              <a:tr h="1371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DEL TRABAJO Y PREVISIÓN SOCIAL                                      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6.455.193.349 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6.505.689.994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50.496.645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5.556.501.805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86,1%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85,4%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2362097"/>
                  </a:ext>
                </a:extLst>
              </a:tr>
              <a:tr h="1371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SALUD                                                            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5.263.943.470 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5.605.701.670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341.758.200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4.997.986.303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94,9%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89,2%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1529590"/>
                  </a:ext>
                </a:extLst>
              </a:tr>
              <a:tr h="1371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MINERÍA                                                          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45.864.007 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44.753.617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-1.110.390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35.764.362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78,0%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79,9%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5497313"/>
                  </a:ext>
                </a:extLst>
              </a:tr>
              <a:tr h="1371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VIVIENDA Y URBANISMO                                             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2.485.172.660 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2.479.476.563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-5.696.097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1.796.247.221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72,3%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72,4%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2861877"/>
                  </a:ext>
                </a:extLst>
              </a:tr>
              <a:tr h="1371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TRANSPORTES Y TELECOMUNICACIONES                                 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996.448.533 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988.155.959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-8.292.574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719.213.525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72,2%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72,8%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7277542"/>
                  </a:ext>
                </a:extLst>
              </a:tr>
              <a:tr h="1371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SECRETARÍA GENERAL DE GOBIERNO                                      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28.599.233 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27.869.608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-729.625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24.639.863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86,2%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88,4%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5732248"/>
                  </a:ext>
                </a:extLst>
              </a:tr>
              <a:tr h="1371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DESARROLLO SOCIAL                                                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610.218.659 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607.971.519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-2.247.140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466.441.286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76,4%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76,7%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7505855"/>
                  </a:ext>
                </a:extLst>
              </a:tr>
              <a:tr h="1371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SECRETARÍA GENERAL DE LA PRESIDENCIA DE LA REPÚBLICA                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12.842.850 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11.567.289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-1.275.561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9.297.013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72,4%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80,4%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1408695"/>
                  </a:ext>
                </a:extLst>
              </a:tr>
              <a:tr h="1371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PÚBLICO                                                             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189.870.848 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198.529.697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8.658.849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151.121.962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79,6%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76,1%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4937101"/>
                  </a:ext>
                </a:extLst>
              </a:tr>
              <a:tr h="1371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ENERGÍA                                                          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130.547.647 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128.411.001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-2.136.646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91.591.205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70,2%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71,3%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1255949"/>
                  </a:ext>
                </a:extLst>
              </a:tr>
              <a:tr h="1371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DEL MEDIO AMBIENTE                                                  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53.686.745 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51.908.356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-1.778.389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42.836.318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79,8%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82,5%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4486894"/>
                  </a:ext>
                </a:extLst>
              </a:tr>
              <a:tr h="1371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DEL DEPORTE                                                         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97.396.380 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96.424.523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-971.857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68.279.554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70,1%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70,8%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6650103"/>
                  </a:ext>
                </a:extLst>
              </a:tr>
              <a:tr h="1371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LA MUJER Y EQUIDAD DE GÉNERO                                     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52.482.498 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52.001.799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-480.699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47.161.202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89,9%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90,7%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8822674"/>
                  </a:ext>
                </a:extLst>
              </a:tr>
              <a:tr h="1371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ELECTORAL                                                             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23.791.675 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23.478.152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-313.523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20.234.688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85,0%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86,2%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5422887"/>
                  </a:ext>
                </a:extLst>
              </a:tr>
              <a:tr h="1371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LAS CULTURAS, LAS ARTES Y EL PATRIMONIO                          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136.630.204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136.630.204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82.621.526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60,5%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32921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26976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10" name="3 Marcador de pie de página"/>
          <p:cNvSpPr txBox="1">
            <a:spLocks/>
          </p:cNvSpPr>
          <p:nvPr/>
        </p:nvSpPr>
        <p:spPr>
          <a:xfrm>
            <a:off x="413111" y="4581128"/>
            <a:ext cx="8212023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12" name="1 Título"/>
          <p:cNvSpPr txBox="1">
            <a:spLocks/>
          </p:cNvSpPr>
          <p:nvPr/>
        </p:nvSpPr>
        <p:spPr>
          <a:xfrm>
            <a:off x="683568" y="1407259"/>
            <a:ext cx="7704856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71166" y="646339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05:  APORTE FISCAL LIBRE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E01E2ACF-DE74-4EF5-8FC1-D8B6192581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4099345"/>
              </p:ext>
            </p:extLst>
          </p:nvPr>
        </p:nvGraphicFramePr>
        <p:xfrm>
          <a:off x="575771" y="1862599"/>
          <a:ext cx="7886702" cy="2362945"/>
        </p:xfrm>
        <a:graphic>
          <a:graphicData uri="http://schemas.openxmlformats.org/drawingml/2006/table">
            <a:tbl>
              <a:tblPr/>
              <a:tblGrid>
                <a:gridCol w="255564">
                  <a:extLst>
                    <a:ext uri="{9D8B030D-6E8A-4147-A177-3AD203B41FA5}">
                      <a16:colId xmlns:a16="http://schemas.microsoft.com/office/drawing/2014/main" val="3561741834"/>
                    </a:ext>
                  </a:extLst>
                </a:gridCol>
                <a:gridCol w="255564">
                  <a:extLst>
                    <a:ext uri="{9D8B030D-6E8A-4147-A177-3AD203B41FA5}">
                      <a16:colId xmlns:a16="http://schemas.microsoft.com/office/drawing/2014/main" val="333103097"/>
                    </a:ext>
                  </a:extLst>
                </a:gridCol>
                <a:gridCol w="255564">
                  <a:extLst>
                    <a:ext uri="{9D8B030D-6E8A-4147-A177-3AD203B41FA5}">
                      <a16:colId xmlns:a16="http://schemas.microsoft.com/office/drawing/2014/main" val="2454818571"/>
                    </a:ext>
                  </a:extLst>
                </a:gridCol>
                <a:gridCol w="3066767">
                  <a:extLst>
                    <a:ext uri="{9D8B030D-6E8A-4147-A177-3AD203B41FA5}">
                      <a16:colId xmlns:a16="http://schemas.microsoft.com/office/drawing/2014/main" val="292180736"/>
                    </a:ext>
                  </a:extLst>
                </a:gridCol>
                <a:gridCol w="736024">
                  <a:extLst>
                    <a:ext uri="{9D8B030D-6E8A-4147-A177-3AD203B41FA5}">
                      <a16:colId xmlns:a16="http://schemas.microsoft.com/office/drawing/2014/main" val="3920752023"/>
                    </a:ext>
                  </a:extLst>
                </a:gridCol>
                <a:gridCol w="736024">
                  <a:extLst>
                    <a:ext uri="{9D8B030D-6E8A-4147-A177-3AD203B41FA5}">
                      <a16:colId xmlns:a16="http://schemas.microsoft.com/office/drawing/2014/main" val="4044012127"/>
                    </a:ext>
                  </a:extLst>
                </a:gridCol>
                <a:gridCol w="776914">
                  <a:extLst>
                    <a:ext uri="{9D8B030D-6E8A-4147-A177-3AD203B41FA5}">
                      <a16:colId xmlns:a16="http://schemas.microsoft.com/office/drawing/2014/main" val="3147106334"/>
                    </a:ext>
                  </a:extLst>
                </a:gridCol>
                <a:gridCol w="654243">
                  <a:extLst>
                    <a:ext uri="{9D8B030D-6E8A-4147-A177-3AD203B41FA5}">
                      <a16:colId xmlns:a16="http://schemas.microsoft.com/office/drawing/2014/main" val="1893560180"/>
                    </a:ext>
                  </a:extLst>
                </a:gridCol>
                <a:gridCol w="575019">
                  <a:extLst>
                    <a:ext uri="{9D8B030D-6E8A-4147-A177-3AD203B41FA5}">
                      <a16:colId xmlns:a16="http://schemas.microsoft.com/office/drawing/2014/main" val="2004535780"/>
                    </a:ext>
                  </a:extLst>
                </a:gridCol>
                <a:gridCol w="575019">
                  <a:extLst>
                    <a:ext uri="{9D8B030D-6E8A-4147-A177-3AD203B41FA5}">
                      <a16:colId xmlns:a16="http://schemas.microsoft.com/office/drawing/2014/main" val="2795143126"/>
                    </a:ext>
                  </a:extLst>
                </a:gridCol>
              </a:tblGrid>
              <a:tr h="153438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4370835"/>
                  </a:ext>
                </a:extLst>
              </a:tr>
              <a:tr h="368251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6769169"/>
                  </a:ext>
                </a:extLst>
              </a:tr>
              <a:tr h="15343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474.517 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459.689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-14.828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369.916 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78,0%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80,5%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7242722"/>
                  </a:ext>
                </a:extLst>
              </a:tr>
              <a:tr h="1534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LIBRE                                                            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474.517 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459.689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-14.828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369.916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78,0%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80,5%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7349555"/>
                  </a:ext>
                </a:extLst>
              </a:tr>
              <a:tr h="1534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DEL INTERIOR Y SEGURIDAD PÚBLICA                                    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79.918 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72.899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-7.019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53.685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67,2%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73,6%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9732493"/>
                  </a:ext>
                </a:extLst>
              </a:tr>
              <a:tr h="1534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031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Carabineros de Chile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79.918 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72.899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-7.019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53.685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67,2%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73,6%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4471621"/>
                  </a:ext>
                </a:extLst>
              </a:tr>
              <a:tr h="1534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RELACIONES EXTERIORES                                            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206.341 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200.572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-5.769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180.650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87,5%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90,1%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502707"/>
                  </a:ext>
                </a:extLst>
              </a:tr>
              <a:tr h="1534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 y Servicio Exterior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184.377 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179.798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-4.579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154.024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83,5%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85,7%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6880004"/>
                  </a:ext>
                </a:extLst>
              </a:tr>
              <a:tr h="1534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Relaciones Económicas Internacionales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21.964 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20.774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-1.190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26.626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121,2%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128,2%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879051"/>
                  </a:ext>
                </a:extLst>
              </a:tr>
              <a:tr h="1534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DEFENSA NACIONAL                                                 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188.258 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186.218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-2.040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135.581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72,0%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72,8%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5006069"/>
                  </a:ext>
                </a:extLst>
              </a:tr>
              <a:tr h="1534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Ejército de Chile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34.049 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34.049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25.751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75,6%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75,6%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2699689"/>
                  </a:ext>
                </a:extLst>
              </a:tr>
              <a:tr h="1534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Armada de Chile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62.518 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62.518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51.434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82,3%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82,3%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7767356"/>
                  </a:ext>
                </a:extLst>
              </a:tr>
              <a:tr h="1534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009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Fuerza Aérea de Chile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78.206 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78.206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48.973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62,6%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62,6%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8867629"/>
                  </a:ext>
                </a:extLst>
              </a:tr>
              <a:tr h="1534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025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Estado Mayor Conjunto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13.485 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11.445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-2.040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9.423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69,9%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82,3%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65058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09545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7" y="580017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83568" y="3501008"/>
            <a:ext cx="7960368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1691680" y="1414016"/>
            <a:ext cx="5760640" cy="3588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Saldo a OCTUBRE 2018 de Fondo FRP en millones de dólares</a:t>
            </a:r>
          </a:p>
        </p:txBody>
      </p:sp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471166" y="646339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06:  FONDO DE RESERVA DE PENSIONES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46E6652A-70D1-4F0C-964D-5C2E783746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3796830"/>
              </p:ext>
            </p:extLst>
          </p:nvPr>
        </p:nvGraphicFramePr>
        <p:xfrm>
          <a:off x="2520950" y="1877735"/>
          <a:ext cx="4102100" cy="1447800"/>
        </p:xfrm>
        <a:graphic>
          <a:graphicData uri="http://schemas.openxmlformats.org/drawingml/2006/table">
            <a:tbl>
              <a:tblPr/>
              <a:tblGrid>
                <a:gridCol w="3314700">
                  <a:extLst>
                    <a:ext uri="{9D8B030D-6E8A-4147-A177-3AD203B41FA5}">
                      <a16:colId xmlns:a16="http://schemas.microsoft.com/office/drawing/2014/main" val="4205275954"/>
                    </a:ext>
                  </a:extLst>
                </a:gridCol>
                <a:gridCol w="787400">
                  <a:extLst>
                    <a:ext uri="{9D8B030D-6E8A-4147-A177-3AD203B41FA5}">
                      <a16:colId xmlns:a16="http://schemas.microsoft.com/office/drawing/2014/main" val="2294938637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Movimientos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Desde Inicios a octubre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219767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8.913,2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222589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Retiros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-609,2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295812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Interés Devengado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1.601,7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367766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Ganancias (pérdidas) de capital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-15,4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228677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Costo de Administración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-29,1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804919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Valor de Mercado Final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9.861,3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3718288"/>
                  </a:ext>
                </a:extLst>
              </a:tr>
            </a:tbl>
          </a:graphicData>
        </a:graphic>
      </p:graphicFrame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BB8B9A44-E339-4039-832F-CBD2ECF1FC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2010549"/>
              </p:ext>
            </p:extLst>
          </p:nvPr>
        </p:nvGraphicFramePr>
        <p:xfrm>
          <a:off x="664948" y="3906520"/>
          <a:ext cx="7886701" cy="1776179"/>
        </p:xfrm>
        <a:graphic>
          <a:graphicData uri="http://schemas.openxmlformats.org/drawingml/2006/table">
            <a:tbl>
              <a:tblPr/>
              <a:tblGrid>
                <a:gridCol w="279274">
                  <a:extLst>
                    <a:ext uri="{9D8B030D-6E8A-4147-A177-3AD203B41FA5}">
                      <a16:colId xmlns:a16="http://schemas.microsoft.com/office/drawing/2014/main" val="3170866922"/>
                    </a:ext>
                  </a:extLst>
                </a:gridCol>
                <a:gridCol w="279274">
                  <a:extLst>
                    <a:ext uri="{9D8B030D-6E8A-4147-A177-3AD203B41FA5}">
                      <a16:colId xmlns:a16="http://schemas.microsoft.com/office/drawing/2014/main" val="3919585533"/>
                    </a:ext>
                  </a:extLst>
                </a:gridCol>
                <a:gridCol w="279274">
                  <a:extLst>
                    <a:ext uri="{9D8B030D-6E8A-4147-A177-3AD203B41FA5}">
                      <a16:colId xmlns:a16="http://schemas.microsoft.com/office/drawing/2014/main" val="3864331917"/>
                    </a:ext>
                  </a:extLst>
                </a:gridCol>
                <a:gridCol w="2915621">
                  <a:extLst>
                    <a:ext uri="{9D8B030D-6E8A-4147-A177-3AD203B41FA5}">
                      <a16:colId xmlns:a16="http://schemas.microsoft.com/office/drawing/2014/main" val="3412286977"/>
                    </a:ext>
                  </a:extLst>
                </a:gridCol>
                <a:gridCol w="692600">
                  <a:extLst>
                    <a:ext uri="{9D8B030D-6E8A-4147-A177-3AD203B41FA5}">
                      <a16:colId xmlns:a16="http://schemas.microsoft.com/office/drawing/2014/main" val="789036340"/>
                    </a:ext>
                  </a:extLst>
                </a:gridCol>
                <a:gridCol w="692600">
                  <a:extLst>
                    <a:ext uri="{9D8B030D-6E8A-4147-A177-3AD203B41FA5}">
                      <a16:colId xmlns:a16="http://schemas.microsoft.com/office/drawing/2014/main" val="3032790882"/>
                    </a:ext>
                  </a:extLst>
                </a:gridCol>
                <a:gridCol w="692600">
                  <a:extLst>
                    <a:ext uri="{9D8B030D-6E8A-4147-A177-3AD203B41FA5}">
                      <a16:colId xmlns:a16="http://schemas.microsoft.com/office/drawing/2014/main" val="2265750424"/>
                    </a:ext>
                  </a:extLst>
                </a:gridCol>
                <a:gridCol w="692600">
                  <a:extLst>
                    <a:ext uri="{9D8B030D-6E8A-4147-A177-3AD203B41FA5}">
                      <a16:colId xmlns:a16="http://schemas.microsoft.com/office/drawing/2014/main" val="3368588434"/>
                    </a:ext>
                  </a:extLst>
                </a:gridCol>
                <a:gridCol w="681429">
                  <a:extLst>
                    <a:ext uri="{9D8B030D-6E8A-4147-A177-3AD203B41FA5}">
                      <a16:colId xmlns:a16="http://schemas.microsoft.com/office/drawing/2014/main" val="3654082423"/>
                    </a:ext>
                  </a:extLst>
                </a:gridCol>
                <a:gridCol w="681429">
                  <a:extLst>
                    <a:ext uri="{9D8B030D-6E8A-4147-A177-3AD203B41FA5}">
                      <a16:colId xmlns:a16="http://schemas.microsoft.com/office/drawing/2014/main" val="4269845676"/>
                    </a:ext>
                  </a:extLst>
                </a:gridCol>
              </a:tblGrid>
              <a:tr h="1675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5848482"/>
                  </a:ext>
                </a:extLst>
              </a:tr>
              <a:tr h="26810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0286872"/>
                  </a:ext>
                </a:extLst>
              </a:tr>
              <a:tr h="1675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810.554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810.554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1.013.812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125,1%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125,1%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9809384"/>
                  </a:ext>
                </a:extLst>
              </a:tr>
              <a:tr h="1675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4.920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4.920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3.764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76,5%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76,5%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9685472"/>
                  </a:ext>
                </a:extLst>
              </a:tr>
              <a:tr h="1675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301.538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301.538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295.225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97,9%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97,9%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1298366"/>
                  </a:ext>
                </a:extLst>
              </a:tr>
              <a:tr h="1675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301.538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301.538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295.225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97,9%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97,9%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0626611"/>
                  </a:ext>
                </a:extLst>
              </a:tr>
              <a:tr h="1675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Ingresos Generales de la Nación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301.538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301.538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295.225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97,9%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97,9%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9305398"/>
                  </a:ext>
                </a:extLst>
              </a:tr>
              <a:tr h="1675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504.096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504.096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714.823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141,8%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141,8%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0522497"/>
                  </a:ext>
                </a:extLst>
              </a:tr>
              <a:tr h="1675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504.086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504.086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714.823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141,8%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141,8%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7565673"/>
                  </a:ext>
                </a:extLst>
              </a:tr>
              <a:tr h="1675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Financieros  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3436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6" y="624228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1475656" y="1484784"/>
            <a:ext cx="5832648" cy="3588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Saldo a OCTUBRE 2018 de Fondo FEES en millones de dólares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683568" y="3429000"/>
            <a:ext cx="7817594" cy="3588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</a:p>
        </p:txBody>
      </p:sp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471166" y="646339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07:  FONDO DE ESTABILIZACIÓN ECONÓMICA Y SOCIAL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5D133E32-8198-4D01-BC2E-D02A390FF5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285896"/>
              </p:ext>
            </p:extLst>
          </p:nvPr>
        </p:nvGraphicFramePr>
        <p:xfrm>
          <a:off x="2489200" y="1912392"/>
          <a:ext cx="4165600" cy="1447800"/>
        </p:xfrm>
        <a:graphic>
          <a:graphicData uri="http://schemas.openxmlformats.org/drawingml/2006/table">
            <a:tbl>
              <a:tblPr/>
              <a:tblGrid>
                <a:gridCol w="3314700">
                  <a:extLst>
                    <a:ext uri="{9D8B030D-6E8A-4147-A177-3AD203B41FA5}">
                      <a16:colId xmlns:a16="http://schemas.microsoft.com/office/drawing/2014/main" val="977343092"/>
                    </a:ext>
                  </a:extLst>
                </a:gridCol>
                <a:gridCol w="850900">
                  <a:extLst>
                    <a:ext uri="{9D8B030D-6E8A-4147-A177-3AD203B41FA5}">
                      <a16:colId xmlns:a16="http://schemas.microsoft.com/office/drawing/2014/main" val="3237257255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Movimientos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Desde Inicios a octubre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167994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21.765,7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07223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Retiros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-11.394,4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379407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Interés Devengado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3.012,8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160876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Ganancias (pérdidas) de capital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486,0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721145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Costo de Administración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-22,9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463365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Valor de Mercado Final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13.847,2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9269501"/>
                  </a:ext>
                </a:extLst>
              </a:tr>
            </a:tbl>
          </a:graphicData>
        </a:graphic>
      </p:graphicFrame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6DECC54F-DA01-4DFB-96DB-7BDEED6FA6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0240889"/>
              </p:ext>
            </p:extLst>
          </p:nvPr>
        </p:nvGraphicFramePr>
        <p:xfrm>
          <a:off x="628650" y="3921248"/>
          <a:ext cx="7886700" cy="2206980"/>
        </p:xfrm>
        <a:graphic>
          <a:graphicData uri="http://schemas.openxmlformats.org/drawingml/2006/table">
            <a:tbl>
              <a:tblPr/>
              <a:tblGrid>
                <a:gridCol w="270463">
                  <a:extLst>
                    <a:ext uri="{9D8B030D-6E8A-4147-A177-3AD203B41FA5}">
                      <a16:colId xmlns:a16="http://schemas.microsoft.com/office/drawing/2014/main" val="1776899796"/>
                    </a:ext>
                  </a:extLst>
                </a:gridCol>
                <a:gridCol w="270463">
                  <a:extLst>
                    <a:ext uri="{9D8B030D-6E8A-4147-A177-3AD203B41FA5}">
                      <a16:colId xmlns:a16="http://schemas.microsoft.com/office/drawing/2014/main" val="3399082529"/>
                    </a:ext>
                  </a:extLst>
                </a:gridCol>
                <a:gridCol w="270463">
                  <a:extLst>
                    <a:ext uri="{9D8B030D-6E8A-4147-A177-3AD203B41FA5}">
                      <a16:colId xmlns:a16="http://schemas.microsoft.com/office/drawing/2014/main" val="4286833288"/>
                    </a:ext>
                  </a:extLst>
                </a:gridCol>
                <a:gridCol w="2823633">
                  <a:extLst>
                    <a:ext uri="{9D8B030D-6E8A-4147-A177-3AD203B41FA5}">
                      <a16:colId xmlns:a16="http://schemas.microsoft.com/office/drawing/2014/main" val="2033067859"/>
                    </a:ext>
                  </a:extLst>
                </a:gridCol>
                <a:gridCol w="724841">
                  <a:extLst>
                    <a:ext uri="{9D8B030D-6E8A-4147-A177-3AD203B41FA5}">
                      <a16:colId xmlns:a16="http://schemas.microsoft.com/office/drawing/2014/main" val="3254696061"/>
                    </a:ext>
                  </a:extLst>
                </a:gridCol>
                <a:gridCol w="724841">
                  <a:extLst>
                    <a:ext uri="{9D8B030D-6E8A-4147-A177-3AD203B41FA5}">
                      <a16:colId xmlns:a16="http://schemas.microsoft.com/office/drawing/2014/main" val="1031152822"/>
                    </a:ext>
                  </a:extLst>
                </a:gridCol>
                <a:gridCol w="724841">
                  <a:extLst>
                    <a:ext uri="{9D8B030D-6E8A-4147-A177-3AD203B41FA5}">
                      <a16:colId xmlns:a16="http://schemas.microsoft.com/office/drawing/2014/main" val="4109374954"/>
                    </a:ext>
                  </a:extLst>
                </a:gridCol>
                <a:gridCol w="649111">
                  <a:extLst>
                    <a:ext uri="{9D8B030D-6E8A-4147-A177-3AD203B41FA5}">
                      <a16:colId xmlns:a16="http://schemas.microsoft.com/office/drawing/2014/main" val="3279680507"/>
                    </a:ext>
                  </a:extLst>
                </a:gridCol>
                <a:gridCol w="714022">
                  <a:extLst>
                    <a:ext uri="{9D8B030D-6E8A-4147-A177-3AD203B41FA5}">
                      <a16:colId xmlns:a16="http://schemas.microsoft.com/office/drawing/2014/main" val="3504223532"/>
                    </a:ext>
                  </a:extLst>
                </a:gridCol>
                <a:gridCol w="714022">
                  <a:extLst>
                    <a:ext uri="{9D8B030D-6E8A-4147-A177-3AD203B41FA5}">
                      <a16:colId xmlns:a16="http://schemas.microsoft.com/office/drawing/2014/main" val="1749080191"/>
                    </a:ext>
                  </a:extLst>
                </a:gridCol>
              </a:tblGrid>
              <a:tr h="16227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116796"/>
                  </a:ext>
                </a:extLst>
              </a:tr>
              <a:tr h="25964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2722160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173.959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173.959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681.744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391,9%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391,9%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6213220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2.890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2.890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2.276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78,8%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78,8%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5743060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4848302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0553265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Ingresos Generales de la Nación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4753510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171.049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171.049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137.892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80,6%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80,6%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0646534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171.039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171.039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137.892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80,6%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80,6%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5819358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Financieros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8776609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541.576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5415760,0%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5415760,0%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7079003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541.576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5415760,0%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5415760,0%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1431220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059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Fondo de Reserva de Pensiones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541.576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5415760,0%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5415760,0%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62890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18978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2495" y="363993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45838" y="1484783"/>
            <a:ext cx="7969985" cy="37781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9" name="3 Marcador de pie de página"/>
          <p:cNvSpPr txBox="1">
            <a:spLocks/>
          </p:cNvSpPr>
          <p:nvPr/>
        </p:nvSpPr>
        <p:spPr>
          <a:xfrm>
            <a:off x="432495" y="6291856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827583" y="4136050"/>
            <a:ext cx="7834511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</a:p>
        </p:txBody>
      </p:sp>
      <p:sp>
        <p:nvSpPr>
          <p:cNvPr id="12" name="1 Título"/>
          <p:cNvSpPr>
            <a:spLocks noGrp="1"/>
          </p:cNvSpPr>
          <p:nvPr>
            <p:ph type="title"/>
          </p:nvPr>
        </p:nvSpPr>
        <p:spPr>
          <a:xfrm>
            <a:off x="471166" y="646339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08:  FONDO PARA LA EDUCACIÓN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F6B1E9DA-652E-4B51-823A-47C046D836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4557857"/>
              </p:ext>
            </p:extLst>
          </p:nvPr>
        </p:nvGraphicFramePr>
        <p:xfrm>
          <a:off x="628649" y="1939473"/>
          <a:ext cx="7886701" cy="1572970"/>
        </p:xfrm>
        <a:graphic>
          <a:graphicData uri="http://schemas.openxmlformats.org/drawingml/2006/table">
            <a:tbl>
              <a:tblPr/>
              <a:tblGrid>
                <a:gridCol w="272896">
                  <a:extLst>
                    <a:ext uri="{9D8B030D-6E8A-4147-A177-3AD203B41FA5}">
                      <a16:colId xmlns:a16="http://schemas.microsoft.com/office/drawing/2014/main" val="1791547145"/>
                    </a:ext>
                  </a:extLst>
                </a:gridCol>
                <a:gridCol w="272896">
                  <a:extLst>
                    <a:ext uri="{9D8B030D-6E8A-4147-A177-3AD203B41FA5}">
                      <a16:colId xmlns:a16="http://schemas.microsoft.com/office/drawing/2014/main" val="3751768160"/>
                    </a:ext>
                  </a:extLst>
                </a:gridCol>
                <a:gridCol w="272896">
                  <a:extLst>
                    <a:ext uri="{9D8B030D-6E8A-4147-A177-3AD203B41FA5}">
                      <a16:colId xmlns:a16="http://schemas.microsoft.com/office/drawing/2014/main" val="2110060056"/>
                    </a:ext>
                  </a:extLst>
                </a:gridCol>
                <a:gridCol w="2859952">
                  <a:extLst>
                    <a:ext uri="{9D8B030D-6E8A-4147-A177-3AD203B41FA5}">
                      <a16:colId xmlns:a16="http://schemas.microsoft.com/office/drawing/2014/main" val="366679521"/>
                    </a:ext>
                  </a:extLst>
                </a:gridCol>
                <a:gridCol w="731362">
                  <a:extLst>
                    <a:ext uri="{9D8B030D-6E8A-4147-A177-3AD203B41FA5}">
                      <a16:colId xmlns:a16="http://schemas.microsoft.com/office/drawing/2014/main" val="403360617"/>
                    </a:ext>
                  </a:extLst>
                </a:gridCol>
                <a:gridCol w="731362">
                  <a:extLst>
                    <a:ext uri="{9D8B030D-6E8A-4147-A177-3AD203B41FA5}">
                      <a16:colId xmlns:a16="http://schemas.microsoft.com/office/drawing/2014/main" val="901402466"/>
                    </a:ext>
                  </a:extLst>
                </a:gridCol>
                <a:gridCol w="731362">
                  <a:extLst>
                    <a:ext uri="{9D8B030D-6E8A-4147-A177-3AD203B41FA5}">
                      <a16:colId xmlns:a16="http://schemas.microsoft.com/office/drawing/2014/main" val="1214677919"/>
                    </a:ext>
                  </a:extLst>
                </a:gridCol>
                <a:gridCol w="654951">
                  <a:extLst>
                    <a:ext uri="{9D8B030D-6E8A-4147-A177-3AD203B41FA5}">
                      <a16:colId xmlns:a16="http://schemas.microsoft.com/office/drawing/2014/main" val="3698686256"/>
                    </a:ext>
                  </a:extLst>
                </a:gridCol>
                <a:gridCol w="679512">
                  <a:extLst>
                    <a:ext uri="{9D8B030D-6E8A-4147-A177-3AD203B41FA5}">
                      <a16:colId xmlns:a16="http://schemas.microsoft.com/office/drawing/2014/main" val="4082285019"/>
                    </a:ext>
                  </a:extLst>
                </a:gridCol>
                <a:gridCol w="679512">
                  <a:extLst>
                    <a:ext uri="{9D8B030D-6E8A-4147-A177-3AD203B41FA5}">
                      <a16:colId xmlns:a16="http://schemas.microsoft.com/office/drawing/2014/main" val="408692326"/>
                    </a:ext>
                  </a:extLst>
                </a:gridCol>
              </a:tblGrid>
              <a:tr h="16385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3214822"/>
                  </a:ext>
                </a:extLst>
              </a:tr>
              <a:tr h="26216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0558980"/>
                  </a:ext>
                </a:extLst>
              </a:tr>
              <a:tr h="163851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644.689.180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2148963933,3%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2148963933,3%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1627917"/>
                  </a:ext>
                </a:extLst>
              </a:tr>
              <a:tr h="1638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457.850.844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4578508440,0%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4578508440,0%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2986987"/>
                  </a:ext>
                </a:extLst>
              </a:tr>
              <a:tr h="1638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457.850.844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4578508440,0%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4578508440,0%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089098"/>
                  </a:ext>
                </a:extLst>
              </a:tr>
              <a:tr h="1638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071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Ingresos Generales de la Nación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457.850.844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4578508440,0%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4578508440,0%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1133507"/>
                  </a:ext>
                </a:extLst>
              </a:tr>
              <a:tr h="1638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186.838.336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934191680,0%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934191680,0%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0010652"/>
                  </a:ext>
                </a:extLst>
              </a:tr>
              <a:tr h="1638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185.368.451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1853684510,0%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1853684510,0%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8096322"/>
                  </a:ext>
                </a:extLst>
              </a:tr>
              <a:tr h="1638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Financieros                                                   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1.469.885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14698850,0%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14698850,0%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4876086"/>
                  </a:ext>
                </a:extLst>
              </a:tr>
            </a:tbl>
          </a:graphicData>
        </a:graphic>
      </p:graphicFrame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500DE98F-4C75-4855-8F53-65AABDC753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1449427"/>
              </p:ext>
            </p:extLst>
          </p:nvPr>
        </p:nvGraphicFramePr>
        <p:xfrm>
          <a:off x="634303" y="4421373"/>
          <a:ext cx="7886701" cy="1736821"/>
        </p:xfrm>
        <a:graphic>
          <a:graphicData uri="http://schemas.openxmlformats.org/drawingml/2006/table">
            <a:tbl>
              <a:tblPr/>
              <a:tblGrid>
                <a:gridCol w="272896">
                  <a:extLst>
                    <a:ext uri="{9D8B030D-6E8A-4147-A177-3AD203B41FA5}">
                      <a16:colId xmlns:a16="http://schemas.microsoft.com/office/drawing/2014/main" val="1030689388"/>
                    </a:ext>
                  </a:extLst>
                </a:gridCol>
                <a:gridCol w="272896">
                  <a:extLst>
                    <a:ext uri="{9D8B030D-6E8A-4147-A177-3AD203B41FA5}">
                      <a16:colId xmlns:a16="http://schemas.microsoft.com/office/drawing/2014/main" val="156779676"/>
                    </a:ext>
                  </a:extLst>
                </a:gridCol>
                <a:gridCol w="272896">
                  <a:extLst>
                    <a:ext uri="{9D8B030D-6E8A-4147-A177-3AD203B41FA5}">
                      <a16:colId xmlns:a16="http://schemas.microsoft.com/office/drawing/2014/main" val="711448607"/>
                    </a:ext>
                  </a:extLst>
                </a:gridCol>
                <a:gridCol w="2859952">
                  <a:extLst>
                    <a:ext uri="{9D8B030D-6E8A-4147-A177-3AD203B41FA5}">
                      <a16:colId xmlns:a16="http://schemas.microsoft.com/office/drawing/2014/main" val="1952923343"/>
                    </a:ext>
                  </a:extLst>
                </a:gridCol>
                <a:gridCol w="731362">
                  <a:extLst>
                    <a:ext uri="{9D8B030D-6E8A-4147-A177-3AD203B41FA5}">
                      <a16:colId xmlns:a16="http://schemas.microsoft.com/office/drawing/2014/main" val="2617549061"/>
                    </a:ext>
                  </a:extLst>
                </a:gridCol>
                <a:gridCol w="731362">
                  <a:extLst>
                    <a:ext uri="{9D8B030D-6E8A-4147-A177-3AD203B41FA5}">
                      <a16:colId xmlns:a16="http://schemas.microsoft.com/office/drawing/2014/main" val="118099749"/>
                    </a:ext>
                  </a:extLst>
                </a:gridCol>
                <a:gridCol w="731362">
                  <a:extLst>
                    <a:ext uri="{9D8B030D-6E8A-4147-A177-3AD203B41FA5}">
                      <a16:colId xmlns:a16="http://schemas.microsoft.com/office/drawing/2014/main" val="3855467351"/>
                    </a:ext>
                  </a:extLst>
                </a:gridCol>
                <a:gridCol w="654951">
                  <a:extLst>
                    <a:ext uri="{9D8B030D-6E8A-4147-A177-3AD203B41FA5}">
                      <a16:colId xmlns:a16="http://schemas.microsoft.com/office/drawing/2014/main" val="1169665594"/>
                    </a:ext>
                  </a:extLst>
                </a:gridCol>
                <a:gridCol w="679512">
                  <a:extLst>
                    <a:ext uri="{9D8B030D-6E8A-4147-A177-3AD203B41FA5}">
                      <a16:colId xmlns:a16="http://schemas.microsoft.com/office/drawing/2014/main" val="3463499028"/>
                    </a:ext>
                  </a:extLst>
                </a:gridCol>
                <a:gridCol w="679512">
                  <a:extLst>
                    <a:ext uri="{9D8B030D-6E8A-4147-A177-3AD203B41FA5}">
                      <a16:colId xmlns:a16="http://schemas.microsoft.com/office/drawing/2014/main" val="1312596990"/>
                    </a:ext>
                  </a:extLst>
                </a:gridCol>
              </a:tblGrid>
              <a:tr h="16385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6760834"/>
                  </a:ext>
                </a:extLst>
              </a:tr>
              <a:tr h="26216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8779232"/>
                  </a:ext>
                </a:extLst>
              </a:tr>
              <a:tr h="163851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1.025.477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1.025.477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635.983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1117048"/>
                  </a:ext>
                </a:extLst>
              </a:tr>
              <a:tr h="1638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1435276"/>
                  </a:ext>
                </a:extLst>
              </a:tr>
              <a:tr h="1638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1.000.000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1.000.000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9986008"/>
                  </a:ext>
                </a:extLst>
              </a:tr>
              <a:tr h="1638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1.000.000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1.000.000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28107"/>
                  </a:ext>
                </a:extLst>
              </a:tr>
              <a:tr h="1638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071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Ingresos Generales de la Nación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1.000.000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1.000.000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896854"/>
                  </a:ext>
                </a:extLst>
              </a:tr>
              <a:tr h="1638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25.467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25.467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635.983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2497,3%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2497,3%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1576305"/>
                  </a:ext>
                </a:extLst>
              </a:tr>
              <a:tr h="1638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25.457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25.457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623.452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2449,0%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2449,0%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3779220"/>
                  </a:ext>
                </a:extLst>
              </a:tr>
              <a:tr h="1638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Financieros                                                   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12.531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125310,0%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125310,0%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33940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61946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1835" y="6095631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11560" y="1556791"/>
            <a:ext cx="8013576" cy="31038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71166" y="646339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09:  FONDO DE APOYO REGIONAL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B79FA63B-5E8A-47E1-B19E-4A3863688A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1829748"/>
              </p:ext>
            </p:extLst>
          </p:nvPr>
        </p:nvGraphicFramePr>
        <p:xfrm>
          <a:off x="632624" y="1957622"/>
          <a:ext cx="7886701" cy="4047561"/>
        </p:xfrm>
        <a:graphic>
          <a:graphicData uri="http://schemas.openxmlformats.org/drawingml/2006/table">
            <a:tbl>
              <a:tblPr/>
              <a:tblGrid>
                <a:gridCol w="274225">
                  <a:extLst>
                    <a:ext uri="{9D8B030D-6E8A-4147-A177-3AD203B41FA5}">
                      <a16:colId xmlns:a16="http://schemas.microsoft.com/office/drawing/2014/main" val="742138579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1167791699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870940973"/>
                    </a:ext>
                  </a:extLst>
                </a:gridCol>
                <a:gridCol w="2862905">
                  <a:extLst>
                    <a:ext uri="{9D8B030D-6E8A-4147-A177-3AD203B41FA5}">
                      <a16:colId xmlns:a16="http://schemas.microsoft.com/office/drawing/2014/main" val="2976734105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2152576927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3886170736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4277227568"/>
                    </a:ext>
                  </a:extLst>
                </a:gridCol>
                <a:gridCol w="658139">
                  <a:extLst>
                    <a:ext uri="{9D8B030D-6E8A-4147-A177-3AD203B41FA5}">
                      <a16:colId xmlns:a16="http://schemas.microsoft.com/office/drawing/2014/main" val="3932695647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796216301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2465149276"/>
                    </a:ext>
                  </a:extLst>
                </a:gridCol>
              </a:tblGrid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6891108"/>
                  </a:ext>
                </a:extLst>
              </a:tr>
              <a:tr h="2632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310883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392.520.299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392.542.866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22.567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393.507.127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581633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100.718.222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100.740.789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22.567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137.134.487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755858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100.718.222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100.740.789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22.567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137.134.487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12304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291.802.077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291.802.077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256.372.640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547558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291.802.067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291.802.067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256.372.640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187669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Desarrollo Regional y Administrativo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43.327.980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18.128.339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-25.199.641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771063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I Tarapacá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9.081.728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12.598.157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3.516.429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11.546.100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928854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II Antofagasta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12.018.691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12.018.691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12.018.691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572458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III Atacama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9.991.143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9.991.143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9.991.143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135330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IV Coquimbo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15.030.197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18.626.296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3.596.099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18.553.049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40786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V Valparaíso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18.011.887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18.911.887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900.000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17.196.591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76236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VI O'Higgins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15.743.318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15.743.318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11.846.008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298041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VII Maule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22.086.862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26.717.445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4.630.583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24.717.445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10226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VIII Bío Bío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30.654.248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33.653.829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2.999.581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31.364.652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325200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IX Araucanía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25.597.800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28.597.800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3.000.000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25.463.638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211695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X Los Lagos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18.928.756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22.210.821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3.282.065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22.210.821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835225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XI Aysén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10.858.318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10.858.318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10.858.318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53526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XII Magallanes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11.832.336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11.832.336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11.832.336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289436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XIII Metropolitana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29.414.362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31.689.246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2.274.884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30.465.956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8437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XIV Los Ríos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11.534.167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12.534.167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13.428.596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745289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XV Arica y Parinacota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7.690.274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7.690.274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4.879.296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233370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09385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0549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50405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  <a:endParaRPr lang="es-CL" sz="1600" dirty="0">
              <a:latin typeface="+mn-lt"/>
              <a:ea typeface="Verdana" pitchFamily="34" charset="0"/>
              <a:cs typeface="Verdana" pitchFamily="34" charset="0"/>
            </a:endParaRP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400" dirty="0"/>
              <a:t>La ejecución acumulada al mes de OCTUBRE de la Partida Tesoro Público, </a:t>
            </a:r>
            <a:r>
              <a:rPr lang="es-CL" sz="1400" b="1" dirty="0"/>
              <a:t>ascendió en moneda nacional a 85,7% </a:t>
            </a:r>
            <a:r>
              <a:rPr lang="es-CL" sz="1400" dirty="0"/>
              <a:t>respecto del presupuesto vigente.  Dentro del presupuesto de ésta Partida, el 83% corresponde a Aporte Fiscal Libre.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400" dirty="0"/>
              <a:t>A nivel consolidado, el presupuesto vigente considera disminuciones por </a:t>
            </a:r>
            <a:r>
              <a:rPr lang="es-CL" sz="1400" b="1" dirty="0"/>
              <a:t>$482.037 millones</a:t>
            </a:r>
            <a:r>
              <a:rPr lang="es-CL" sz="1400" dirty="0"/>
              <a:t>, afectando principalmente al subtítulo 24 “transferencias corrientes” con una reducción de $741.707 millones, y al subtítulo 27 “aporte fiscal libre” con un incremento de $260.364 millones.</a:t>
            </a:r>
            <a:endParaRPr lang="es-CL" sz="1400" b="1" dirty="0"/>
          </a:p>
          <a:p>
            <a:pPr marL="342900" lvl="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400" dirty="0">
                <a:solidFill>
                  <a:prstClr val="black"/>
                </a:solidFill>
              </a:rPr>
              <a:t>El </a:t>
            </a:r>
            <a:r>
              <a:rPr lang="es-CL" sz="1400" b="1" dirty="0">
                <a:solidFill>
                  <a:prstClr val="black"/>
                </a:solidFill>
              </a:rPr>
              <a:t>gasto de la Partida </a:t>
            </a:r>
            <a:r>
              <a:rPr lang="es-CL" sz="1400" dirty="0">
                <a:solidFill>
                  <a:prstClr val="black"/>
                </a:solidFill>
              </a:rPr>
              <a:t>en</a:t>
            </a:r>
            <a:r>
              <a:rPr lang="es-CL" sz="1400" b="1" dirty="0">
                <a:solidFill>
                  <a:prstClr val="black"/>
                </a:solidFill>
              </a:rPr>
              <a:t> dólares, al mes de OCTUBRE alcanzó un 110,4%, </a:t>
            </a:r>
            <a:r>
              <a:rPr lang="es-CL" sz="1400" dirty="0">
                <a:solidFill>
                  <a:prstClr val="black"/>
                </a:solidFill>
              </a:rPr>
              <a:t>respecto al presupuesto vigente.  Ello debido, fundamentalmente, a que los Subtítulo 34 “Servicio de la Deuda”, presentó una ejecución de 397,9%.</a:t>
            </a:r>
          </a:p>
          <a:p>
            <a:pPr marL="342900" lvl="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400" dirty="0">
                <a:solidFill>
                  <a:prstClr val="black"/>
                </a:solidFill>
              </a:rPr>
              <a:t>Respecto a la ejecución de los Programas presupuestarios, en moneda nacional, se destaca lo siguiente: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 TESORO PÚBLICO</a:t>
            </a:r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8625" y="5972092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83568" y="3861048"/>
            <a:ext cx="7932256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1475656" y="1531243"/>
            <a:ext cx="6840760" cy="3588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Saldo a septiembre 2018 del Fondo en millones de dólares (información trimestral)</a:t>
            </a:r>
          </a:p>
        </p:txBody>
      </p:sp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471166" y="523228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10:  FONDO PARA DIAGNÓSTICOS Y TRATAMIENTOS DE ALTO COSTO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C7A3580F-CB11-4424-ACF0-4DE8D06C43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1170871"/>
              </p:ext>
            </p:extLst>
          </p:nvPr>
        </p:nvGraphicFramePr>
        <p:xfrm>
          <a:off x="2489200" y="2075445"/>
          <a:ext cx="4165600" cy="1600200"/>
        </p:xfrm>
        <a:graphic>
          <a:graphicData uri="http://schemas.openxmlformats.org/drawingml/2006/table">
            <a:tbl>
              <a:tblPr/>
              <a:tblGrid>
                <a:gridCol w="3314700">
                  <a:extLst>
                    <a:ext uri="{9D8B030D-6E8A-4147-A177-3AD203B41FA5}">
                      <a16:colId xmlns:a16="http://schemas.microsoft.com/office/drawing/2014/main" val="1121196207"/>
                    </a:ext>
                  </a:extLst>
                </a:gridCol>
                <a:gridCol w="850900">
                  <a:extLst>
                    <a:ext uri="{9D8B030D-6E8A-4147-A177-3AD203B41FA5}">
                      <a16:colId xmlns:a16="http://schemas.microsoft.com/office/drawing/2014/main" val="1845993874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Movimientos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Desde Inicios a septiembre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342096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Inicial al 30 junio de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187.361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372943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Aportes del trimestre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87462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Retiros del trimestre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9.009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708607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Interés Devengado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572999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Ganancias (pérdidas) de capital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458392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Valor de Mercado Final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179.570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7563151"/>
                  </a:ext>
                </a:extLst>
              </a:tr>
            </a:tbl>
          </a:graphicData>
        </a:graphic>
      </p:graphicFrame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BA3ABF56-51EA-42E5-8B65-B4A16C6862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3266353"/>
              </p:ext>
            </p:extLst>
          </p:nvPr>
        </p:nvGraphicFramePr>
        <p:xfrm>
          <a:off x="628649" y="4240221"/>
          <a:ext cx="7886701" cy="1513722"/>
        </p:xfrm>
        <a:graphic>
          <a:graphicData uri="http://schemas.openxmlformats.org/drawingml/2006/table">
            <a:tbl>
              <a:tblPr/>
              <a:tblGrid>
                <a:gridCol w="274225">
                  <a:extLst>
                    <a:ext uri="{9D8B030D-6E8A-4147-A177-3AD203B41FA5}">
                      <a16:colId xmlns:a16="http://schemas.microsoft.com/office/drawing/2014/main" val="1191744126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1678226675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1576472857"/>
                    </a:ext>
                  </a:extLst>
                </a:gridCol>
                <a:gridCol w="2862905">
                  <a:extLst>
                    <a:ext uri="{9D8B030D-6E8A-4147-A177-3AD203B41FA5}">
                      <a16:colId xmlns:a16="http://schemas.microsoft.com/office/drawing/2014/main" val="3836912119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324405112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3259921542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3908891507"/>
                    </a:ext>
                  </a:extLst>
                </a:gridCol>
                <a:gridCol w="658139">
                  <a:extLst>
                    <a:ext uri="{9D8B030D-6E8A-4147-A177-3AD203B41FA5}">
                      <a16:colId xmlns:a16="http://schemas.microsoft.com/office/drawing/2014/main" val="2567618558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1516812942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1761902686"/>
                    </a:ext>
                  </a:extLst>
                </a:gridCol>
              </a:tblGrid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7527894"/>
                  </a:ext>
                </a:extLst>
              </a:tr>
              <a:tr h="2632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427479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105.937.232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105.247.232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-690.000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201.069.819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54210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82.080.000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81.528.000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-552.000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44.071.677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100268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82.080.000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81.528.000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-552.000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44.071.677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919421"/>
                  </a:ext>
                </a:extLst>
              </a:tr>
              <a:tr h="2632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Fondo Nacional de Salud, aplicación del Fondo para Diagnósticos y Tratamientos de Alto Costo Ley N°20.850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82.080.000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81.528.000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-552.000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44.071.677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632711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23.857.232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23.719.232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-138.000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156.998.142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658,1%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661,9%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697629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23.857.232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23.719.232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-138.000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156.998.142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658,1%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661,9%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6128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44797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95536" y="1340767"/>
            <a:ext cx="8229600" cy="533367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695325" lvl="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lphaLcParenR"/>
              <a:tabLst>
                <a:tab pos="722313" algn="l"/>
              </a:tabLst>
            </a:pPr>
            <a:r>
              <a:rPr lang="es-CL" sz="1400" b="1" dirty="0">
                <a:solidFill>
                  <a:prstClr val="black"/>
                </a:solidFill>
              </a:rPr>
              <a:t>Subsidios</a:t>
            </a:r>
            <a:r>
              <a:rPr lang="es-CL" sz="1400" dirty="0">
                <a:solidFill>
                  <a:prstClr val="black"/>
                </a:solidFill>
              </a:rPr>
              <a:t>, con $930.710 millones ejecutados, equivalente a un 83,2%, donde las principales erogaciones correspondieron a transferencias corrientes por $415.136 millones para el “Fondo Único de Prestaciones Familiares y Subsidios de Cesantía”; $244.971 millones para el “Fondo Nacional de Subsidio Familiar”; $79.094 millones para el “Fondo Único de Prestaciones Familiares y Subsidios de Cesantía”; y, $53.404 millones para la “Subsidio Agua Potable Art.1° Ley N°18.778”, que en conjunto representan el 85% de la ejecución.</a:t>
            </a:r>
            <a:r>
              <a:rPr lang="es-CL" sz="1400" b="1" dirty="0">
                <a:solidFill>
                  <a:prstClr val="black"/>
                </a:solidFill>
              </a:rPr>
              <a:t> </a:t>
            </a:r>
          </a:p>
          <a:p>
            <a:pPr marL="695325" lvl="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lphaLcParenR"/>
              <a:tabLst>
                <a:tab pos="722313" algn="l"/>
              </a:tabLst>
            </a:pPr>
            <a:r>
              <a:rPr lang="es-CL" sz="1400" b="1" dirty="0">
                <a:solidFill>
                  <a:prstClr val="black"/>
                </a:solidFill>
              </a:rPr>
              <a:t>Operaciones Complementarias</a:t>
            </a:r>
            <a:r>
              <a:rPr lang="es-CL" sz="1400" dirty="0">
                <a:solidFill>
                  <a:prstClr val="black"/>
                </a:solidFill>
              </a:rPr>
              <a:t>, presentó un 139,2% de ejecución, explicado por el nivel de erogación del subtítulo 30 “adquisición de activos financieros” (ítem compra de títulos y valores), que alcanza los $2.459.385 millones por sobre el presupuesto inicial y vigente de dicha asignación, representando a su vez el 56,4% del gasto total del programa, </a:t>
            </a:r>
          </a:p>
          <a:p>
            <a:pPr marL="61595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lphaLcParenR" startAt="3"/>
            </a:pPr>
            <a:r>
              <a:rPr lang="es-CL" sz="1400" b="1" dirty="0"/>
              <a:t>Servicio de la Deuda Pública</a:t>
            </a:r>
            <a:r>
              <a:rPr lang="es-CL" sz="1400" dirty="0"/>
              <a:t>, registra un </a:t>
            </a:r>
            <a:r>
              <a:rPr lang="es-CL" sz="1400" b="1" dirty="0"/>
              <a:t>gasto de 90,6% en moneda nacional.</a:t>
            </a:r>
            <a:r>
              <a:rPr lang="es-CL" sz="1400" dirty="0">
                <a:solidFill>
                  <a:prstClr val="black"/>
                </a:solidFill>
              </a:rPr>
              <a:t>  Mientras que el presupuesto </a:t>
            </a:r>
            <a:r>
              <a:rPr lang="es-CL" sz="1400" b="1" dirty="0">
                <a:solidFill>
                  <a:prstClr val="black"/>
                </a:solidFill>
              </a:rPr>
              <a:t>en dólares </a:t>
            </a:r>
            <a:r>
              <a:rPr lang="es-CL" sz="1400" dirty="0">
                <a:solidFill>
                  <a:prstClr val="black"/>
                </a:solidFill>
              </a:rPr>
              <a:t>presenta un gasto de 397,9%,</a:t>
            </a:r>
          </a:p>
          <a:p>
            <a:pPr marL="61595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lphaLcParenR" startAt="3"/>
            </a:pPr>
            <a:r>
              <a:rPr lang="es-CL" sz="1400" b="1" dirty="0"/>
              <a:t>Aporte Fiscal Libre</a:t>
            </a:r>
            <a:r>
              <a:rPr lang="es-CL" sz="1400" dirty="0"/>
              <a:t>, presentó una ejecución de 79,8%, destacando las transferencias efectuadas al Ministerio de Hacienda, al Ministerio de la Mujer y la Equidad de Género, y al Ministerio de Salud, con un 93,8%, 90,7% y un 89,2% respectivamente. </a:t>
            </a: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 TESORO PÚBLICO</a:t>
            </a:r>
          </a:p>
        </p:txBody>
      </p:sp>
    </p:spTree>
    <p:extLst>
      <p:ext uri="{BB962C8B-B14F-4D97-AF65-F5344CB8AC3E}">
        <p14:creationId xmlns:p14="http://schemas.microsoft.com/office/powerpoint/2010/main" val="31767335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89654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61595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lphaLcParenR" startAt="5"/>
            </a:pPr>
            <a:r>
              <a:rPr lang="es-CL" sz="1400" dirty="0"/>
              <a:t>El </a:t>
            </a:r>
            <a:r>
              <a:rPr lang="es-CL" sz="1400" b="1" dirty="0"/>
              <a:t>Fondo de Estabilidad Económica y Social (FEES) </a:t>
            </a:r>
            <a:r>
              <a:rPr lang="es-CL" sz="1400" dirty="0"/>
              <a:t>presenta un saldo de activos a OCTUBRE por </a:t>
            </a:r>
            <a:r>
              <a:rPr lang="es-CL" sz="1400" b="1" dirty="0"/>
              <a:t>US$13.847,2 millones</a:t>
            </a:r>
            <a:r>
              <a:rPr lang="es-CL" sz="1400" dirty="0"/>
              <a:t>, por su lado el </a:t>
            </a:r>
            <a:r>
              <a:rPr lang="es-CL" sz="1400" b="1" dirty="0"/>
              <a:t>Fondo de Reserva de Pensiones (FRP)</a:t>
            </a:r>
            <a:r>
              <a:rPr lang="es-CL" sz="1400" dirty="0"/>
              <a:t> acumula </a:t>
            </a:r>
            <a:r>
              <a:rPr lang="es-CL" sz="1400" b="1" dirty="0"/>
              <a:t>US$9.861,3 millones</a:t>
            </a:r>
            <a:r>
              <a:rPr lang="es-CL" sz="1400" dirty="0"/>
              <a:t>, mientras que el </a:t>
            </a:r>
            <a:r>
              <a:rPr lang="es-CL" sz="1400" b="1" dirty="0"/>
              <a:t>Fondo para Diagnóstico y Tratamiento de Alto Costo</a:t>
            </a:r>
            <a:r>
              <a:rPr lang="es-CL" sz="1400" dirty="0"/>
              <a:t> mantiene un saldo acumulado a junio de </a:t>
            </a:r>
            <a:r>
              <a:rPr lang="es-CL" sz="1400" b="1" dirty="0"/>
              <a:t>$179.570 millones</a:t>
            </a:r>
            <a:r>
              <a:rPr lang="es-CL" sz="1400" dirty="0"/>
              <a:t>, y</a:t>
            </a:r>
            <a:endParaRPr lang="es-CL" sz="1400" b="1" dirty="0"/>
          </a:p>
          <a:p>
            <a:pPr marL="61595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lphaLcParenR" startAt="5"/>
            </a:pPr>
            <a:r>
              <a:rPr lang="es-CL" sz="1400" dirty="0"/>
              <a:t>Para el </a:t>
            </a:r>
            <a:r>
              <a:rPr lang="es-CL" sz="1400" b="1" dirty="0"/>
              <a:t>Fondo para la Educación (FE) y</a:t>
            </a:r>
            <a:r>
              <a:rPr lang="es-CL" sz="1400" dirty="0"/>
              <a:t> </a:t>
            </a:r>
            <a:r>
              <a:rPr lang="es-CL" sz="1400" b="1" dirty="0"/>
              <a:t>Fondo de Apoyo Regional (FAR)</a:t>
            </a:r>
            <a:r>
              <a:rPr lang="es-CL" sz="1400" dirty="0"/>
              <a:t> no se entrega información respecto de los saldos acumulados y movimientos de recursos actualizado al mes de OCTUBRE.</a:t>
            </a:r>
            <a:endParaRPr lang="es-CL" sz="14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5"/>
            </a:pPr>
            <a:endParaRPr lang="es-CL" sz="1600" dirty="0">
              <a:solidFill>
                <a:srgbClr val="FF0000"/>
              </a:solidFill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 TESORO PÚBLICO</a:t>
            </a:r>
          </a:p>
        </p:txBody>
      </p:sp>
    </p:spTree>
    <p:extLst>
      <p:ext uri="{BB962C8B-B14F-4D97-AF65-F5344CB8AC3E}">
        <p14:creationId xmlns:p14="http://schemas.microsoft.com/office/powerpoint/2010/main" val="596723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755576" y="3949888"/>
            <a:ext cx="756084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755576" y="1340768"/>
            <a:ext cx="7632848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755576" y="6359411"/>
            <a:ext cx="7344816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755576" y="4365104"/>
            <a:ext cx="7848872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</a:p>
        </p:txBody>
      </p:sp>
      <p:sp>
        <p:nvSpPr>
          <p:cNvPr id="13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 TESORO PÚBLICO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46588CCE-9EB3-4FF3-B639-CA3CFD3F8C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1967565"/>
              </p:ext>
            </p:extLst>
          </p:nvPr>
        </p:nvGraphicFramePr>
        <p:xfrm>
          <a:off x="747037" y="1670423"/>
          <a:ext cx="7658099" cy="2170806"/>
        </p:xfrm>
        <a:graphic>
          <a:graphicData uri="http://schemas.openxmlformats.org/drawingml/2006/table">
            <a:tbl>
              <a:tblPr/>
              <a:tblGrid>
                <a:gridCol w="795184">
                  <a:extLst>
                    <a:ext uri="{9D8B030D-6E8A-4147-A177-3AD203B41FA5}">
                      <a16:colId xmlns:a16="http://schemas.microsoft.com/office/drawing/2014/main" val="2746764667"/>
                    </a:ext>
                  </a:extLst>
                </a:gridCol>
                <a:gridCol w="2234231">
                  <a:extLst>
                    <a:ext uri="{9D8B030D-6E8A-4147-A177-3AD203B41FA5}">
                      <a16:colId xmlns:a16="http://schemas.microsoft.com/office/drawing/2014/main" val="3124332168"/>
                    </a:ext>
                  </a:extLst>
                </a:gridCol>
                <a:gridCol w="795184">
                  <a:extLst>
                    <a:ext uri="{9D8B030D-6E8A-4147-A177-3AD203B41FA5}">
                      <a16:colId xmlns:a16="http://schemas.microsoft.com/office/drawing/2014/main" val="1914742144"/>
                    </a:ext>
                  </a:extLst>
                </a:gridCol>
                <a:gridCol w="795184">
                  <a:extLst>
                    <a:ext uri="{9D8B030D-6E8A-4147-A177-3AD203B41FA5}">
                      <a16:colId xmlns:a16="http://schemas.microsoft.com/office/drawing/2014/main" val="3187258789"/>
                    </a:ext>
                  </a:extLst>
                </a:gridCol>
                <a:gridCol w="795184">
                  <a:extLst>
                    <a:ext uri="{9D8B030D-6E8A-4147-A177-3AD203B41FA5}">
                      <a16:colId xmlns:a16="http://schemas.microsoft.com/office/drawing/2014/main" val="2770619284"/>
                    </a:ext>
                  </a:extLst>
                </a:gridCol>
                <a:gridCol w="795184">
                  <a:extLst>
                    <a:ext uri="{9D8B030D-6E8A-4147-A177-3AD203B41FA5}">
                      <a16:colId xmlns:a16="http://schemas.microsoft.com/office/drawing/2014/main" val="651524158"/>
                    </a:ext>
                  </a:extLst>
                </a:gridCol>
                <a:gridCol w="723974">
                  <a:extLst>
                    <a:ext uri="{9D8B030D-6E8A-4147-A177-3AD203B41FA5}">
                      <a16:colId xmlns:a16="http://schemas.microsoft.com/office/drawing/2014/main" val="874991384"/>
                    </a:ext>
                  </a:extLst>
                </a:gridCol>
                <a:gridCol w="723974">
                  <a:extLst>
                    <a:ext uri="{9D8B030D-6E8A-4147-A177-3AD203B41FA5}">
                      <a16:colId xmlns:a16="http://schemas.microsoft.com/office/drawing/2014/main" val="983146081"/>
                    </a:ext>
                  </a:extLst>
                </a:gridCol>
              </a:tblGrid>
              <a:tr h="155436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7540545"/>
                  </a:ext>
                </a:extLst>
              </a:tr>
              <a:tr h="279915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1465432"/>
                  </a:ext>
                </a:extLst>
              </a:tr>
              <a:tr h="17471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42.907.021.205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42.424.983.693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-482.037.512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36.371.914.393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2417403"/>
                  </a:ext>
                </a:extLst>
              </a:tr>
              <a:tr h="1554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136.290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136.290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90.518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0443758"/>
                  </a:ext>
                </a:extLst>
              </a:tr>
              <a:tr h="1554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254.277.963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254.277.963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219.387.073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5848987"/>
                  </a:ext>
                </a:extLst>
              </a:tr>
              <a:tr h="1554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3.735.610.705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2.993.903.899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-741.706.806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1.810.024.349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2297232"/>
                  </a:ext>
                </a:extLst>
              </a:tr>
              <a:tr h="1554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8.990.276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8.972.751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-17.525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50.375.380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560,3%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561,4%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3330395"/>
                  </a:ext>
                </a:extLst>
              </a:tr>
              <a:tr h="1554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LIBRE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35.503.925.815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35.764.290.176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260.364.361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28.528.932.104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4799525"/>
                  </a:ext>
                </a:extLst>
              </a:tr>
              <a:tr h="1554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PARA SERVICIO DE LA DEUDA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256.886.123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256.702.540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-183.583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164.871.039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1500505"/>
                  </a:ext>
                </a:extLst>
              </a:tr>
              <a:tr h="1554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124.575.504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124.460.071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-115.433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2.940.355.773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2360,3%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2362,5%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1505200"/>
                  </a:ext>
                </a:extLst>
              </a:tr>
              <a:tr h="1554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923.612.281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923.233.755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-378.526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692.950.672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9362558"/>
                  </a:ext>
                </a:extLst>
              </a:tr>
              <a:tr h="1554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2.094.006.248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2.094.006.248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1.964.927.485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5161337"/>
                  </a:ext>
                </a:extLst>
              </a:tr>
              <a:tr h="1554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5.000.000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3437498"/>
                  </a:ext>
                </a:extLst>
              </a:tr>
            </a:tbl>
          </a:graphicData>
        </a:graphic>
      </p:graphicFrame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AA05FE28-E861-4C49-9664-F01D7417DB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9032341"/>
              </p:ext>
            </p:extLst>
          </p:nvPr>
        </p:nvGraphicFramePr>
        <p:xfrm>
          <a:off x="761657" y="4681237"/>
          <a:ext cx="7658099" cy="1634224"/>
        </p:xfrm>
        <a:graphic>
          <a:graphicData uri="http://schemas.openxmlformats.org/drawingml/2006/table">
            <a:tbl>
              <a:tblPr/>
              <a:tblGrid>
                <a:gridCol w="795184">
                  <a:extLst>
                    <a:ext uri="{9D8B030D-6E8A-4147-A177-3AD203B41FA5}">
                      <a16:colId xmlns:a16="http://schemas.microsoft.com/office/drawing/2014/main" val="3886386167"/>
                    </a:ext>
                  </a:extLst>
                </a:gridCol>
                <a:gridCol w="2234231">
                  <a:extLst>
                    <a:ext uri="{9D8B030D-6E8A-4147-A177-3AD203B41FA5}">
                      <a16:colId xmlns:a16="http://schemas.microsoft.com/office/drawing/2014/main" val="1259827251"/>
                    </a:ext>
                  </a:extLst>
                </a:gridCol>
                <a:gridCol w="795184">
                  <a:extLst>
                    <a:ext uri="{9D8B030D-6E8A-4147-A177-3AD203B41FA5}">
                      <a16:colId xmlns:a16="http://schemas.microsoft.com/office/drawing/2014/main" val="3762732799"/>
                    </a:ext>
                  </a:extLst>
                </a:gridCol>
                <a:gridCol w="795184">
                  <a:extLst>
                    <a:ext uri="{9D8B030D-6E8A-4147-A177-3AD203B41FA5}">
                      <a16:colId xmlns:a16="http://schemas.microsoft.com/office/drawing/2014/main" val="1066438325"/>
                    </a:ext>
                  </a:extLst>
                </a:gridCol>
                <a:gridCol w="795184">
                  <a:extLst>
                    <a:ext uri="{9D8B030D-6E8A-4147-A177-3AD203B41FA5}">
                      <a16:colId xmlns:a16="http://schemas.microsoft.com/office/drawing/2014/main" val="584899659"/>
                    </a:ext>
                  </a:extLst>
                </a:gridCol>
                <a:gridCol w="795184">
                  <a:extLst>
                    <a:ext uri="{9D8B030D-6E8A-4147-A177-3AD203B41FA5}">
                      <a16:colId xmlns:a16="http://schemas.microsoft.com/office/drawing/2014/main" val="3815584436"/>
                    </a:ext>
                  </a:extLst>
                </a:gridCol>
                <a:gridCol w="723974">
                  <a:extLst>
                    <a:ext uri="{9D8B030D-6E8A-4147-A177-3AD203B41FA5}">
                      <a16:colId xmlns:a16="http://schemas.microsoft.com/office/drawing/2014/main" val="565103422"/>
                    </a:ext>
                  </a:extLst>
                </a:gridCol>
                <a:gridCol w="723974">
                  <a:extLst>
                    <a:ext uri="{9D8B030D-6E8A-4147-A177-3AD203B41FA5}">
                      <a16:colId xmlns:a16="http://schemas.microsoft.com/office/drawing/2014/main" val="1563792272"/>
                    </a:ext>
                  </a:extLst>
                </a:gridCol>
              </a:tblGrid>
              <a:tr h="167602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5899981"/>
                  </a:ext>
                </a:extLst>
              </a:tr>
              <a:tr h="280062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8267039"/>
                  </a:ext>
                </a:extLst>
              </a:tr>
              <a:tr h="17480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3.661.378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4.131.893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470.515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4.560.957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4963054"/>
                  </a:ext>
                </a:extLst>
              </a:tr>
              <a:tr h="1676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8.755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8.755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21.628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247,0%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247,0%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5290250"/>
                  </a:ext>
                </a:extLst>
              </a:tr>
              <a:tr h="1676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7.836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7.836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8433664"/>
                  </a:ext>
                </a:extLst>
              </a:tr>
              <a:tr h="1676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6720527"/>
                  </a:ext>
                </a:extLst>
              </a:tr>
              <a:tr h="1676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LIBRE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474.517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459.689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-14.828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369.916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5500890"/>
                  </a:ext>
                </a:extLst>
              </a:tr>
              <a:tr h="1676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2.838.321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3.323.664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485.343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2.852.928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0684386"/>
                  </a:ext>
                </a:extLst>
              </a:tr>
              <a:tr h="1676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329.939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329.939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1.312.785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397,9%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397,9%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20573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683568" y="3457376"/>
            <a:ext cx="8003232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83568" y="1340768"/>
            <a:ext cx="7932256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683568" y="4088718"/>
            <a:ext cx="7982132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</a:p>
        </p:txBody>
      </p:sp>
      <p:sp>
        <p:nvSpPr>
          <p:cNvPr id="12" name="3 Marcador de pie de página"/>
          <p:cNvSpPr txBox="1">
            <a:spLocks/>
          </p:cNvSpPr>
          <p:nvPr/>
        </p:nvSpPr>
        <p:spPr>
          <a:xfrm>
            <a:off x="683569" y="5843989"/>
            <a:ext cx="7776864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 RESUMEN POR CAPÍTULOS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05E304EE-484C-41D1-BC3B-AA41CE01A5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4877535"/>
              </p:ext>
            </p:extLst>
          </p:nvPr>
        </p:nvGraphicFramePr>
        <p:xfrm>
          <a:off x="681386" y="1695395"/>
          <a:ext cx="7886698" cy="1705229"/>
        </p:xfrm>
        <a:graphic>
          <a:graphicData uri="http://schemas.openxmlformats.org/drawingml/2006/table">
            <a:tbl>
              <a:tblPr/>
              <a:tblGrid>
                <a:gridCol w="295714">
                  <a:extLst>
                    <a:ext uri="{9D8B030D-6E8A-4147-A177-3AD203B41FA5}">
                      <a16:colId xmlns:a16="http://schemas.microsoft.com/office/drawing/2014/main" val="2736230800"/>
                    </a:ext>
                  </a:extLst>
                </a:gridCol>
                <a:gridCol w="295714">
                  <a:extLst>
                    <a:ext uri="{9D8B030D-6E8A-4147-A177-3AD203B41FA5}">
                      <a16:colId xmlns:a16="http://schemas.microsoft.com/office/drawing/2014/main" val="3585304580"/>
                    </a:ext>
                  </a:extLst>
                </a:gridCol>
                <a:gridCol w="2652556">
                  <a:extLst>
                    <a:ext uri="{9D8B030D-6E8A-4147-A177-3AD203B41FA5}">
                      <a16:colId xmlns:a16="http://schemas.microsoft.com/office/drawing/2014/main" val="3319168124"/>
                    </a:ext>
                  </a:extLst>
                </a:gridCol>
                <a:gridCol w="792514">
                  <a:extLst>
                    <a:ext uri="{9D8B030D-6E8A-4147-A177-3AD203B41FA5}">
                      <a16:colId xmlns:a16="http://schemas.microsoft.com/office/drawing/2014/main" val="3166667139"/>
                    </a:ext>
                  </a:extLst>
                </a:gridCol>
                <a:gridCol w="792514">
                  <a:extLst>
                    <a:ext uri="{9D8B030D-6E8A-4147-A177-3AD203B41FA5}">
                      <a16:colId xmlns:a16="http://schemas.microsoft.com/office/drawing/2014/main" val="4106710092"/>
                    </a:ext>
                  </a:extLst>
                </a:gridCol>
                <a:gridCol w="792514">
                  <a:extLst>
                    <a:ext uri="{9D8B030D-6E8A-4147-A177-3AD203B41FA5}">
                      <a16:colId xmlns:a16="http://schemas.microsoft.com/office/drawing/2014/main" val="1640454621"/>
                    </a:ext>
                  </a:extLst>
                </a:gridCol>
                <a:gridCol w="792514">
                  <a:extLst>
                    <a:ext uri="{9D8B030D-6E8A-4147-A177-3AD203B41FA5}">
                      <a16:colId xmlns:a16="http://schemas.microsoft.com/office/drawing/2014/main" val="2834780581"/>
                    </a:ext>
                  </a:extLst>
                </a:gridCol>
                <a:gridCol w="736329">
                  <a:extLst>
                    <a:ext uri="{9D8B030D-6E8A-4147-A177-3AD203B41FA5}">
                      <a16:colId xmlns:a16="http://schemas.microsoft.com/office/drawing/2014/main" val="3708352072"/>
                    </a:ext>
                  </a:extLst>
                </a:gridCol>
                <a:gridCol w="736329">
                  <a:extLst>
                    <a:ext uri="{9D8B030D-6E8A-4147-A177-3AD203B41FA5}">
                      <a16:colId xmlns:a16="http://schemas.microsoft.com/office/drawing/2014/main" val="4219049866"/>
                    </a:ext>
                  </a:extLst>
                </a:gridCol>
              </a:tblGrid>
              <a:tr h="17762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3272484"/>
                  </a:ext>
                </a:extLst>
              </a:tr>
              <a:tr h="2842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8329038"/>
                  </a:ext>
                </a:extLst>
              </a:tr>
              <a:tr h="1776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1.119.234.538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1.119.234.538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930.710.422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83,2%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83,2%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2826684"/>
                  </a:ext>
                </a:extLst>
              </a:tr>
              <a:tr h="1776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Operaciones Complementarias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3.873.808.336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3.131.567.479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-742.240.857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4.357.597.267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112,5%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139,2%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1843440"/>
                  </a:ext>
                </a:extLst>
              </a:tr>
              <a:tr h="1776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Pública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2.350.892.371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2.350.708.788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-183.583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2.129.798.524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90,6%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90,6%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4791519"/>
                  </a:ext>
                </a:extLst>
              </a:tr>
              <a:tr h="1776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Libre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20.016.052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19.314.000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-702.052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16.455.537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82,2%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85,2%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1255289"/>
                  </a:ext>
                </a:extLst>
              </a:tr>
              <a:tr h="1776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la Educación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644.689.180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2148963933,3%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2148963933,3%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187562"/>
                  </a:ext>
                </a:extLst>
              </a:tr>
              <a:tr h="1776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Apoyo Regional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392.520.299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392.542.866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22.567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393.507.127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100,3%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100,2%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2653599"/>
                  </a:ext>
                </a:extLst>
              </a:tr>
              <a:tr h="1776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Diagnóstio y Tratamiento de Alto Costo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105.937.232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105.247.232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-690.000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201.069.819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189,8%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191,0%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6613525"/>
                  </a:ext>
                </a:extLst>
              </a:tr>
            </a:tbl>
          </a:graphicData>
        </a:graphic>
      </p:graphicFrame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3AB3FC98-336B-424D-B570-8372350D14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9203607"/>
              </p:ext>
            </p:extLst>
          </p:nvPr>
        </p:nvGraphicFramePr>
        <p:xfrm>
          <a:off x="681386" y="4325625"/>
          <a:ext cx="7886698" cy="1527601"/>
        </p:xfrm>
        <a:graphic>
          <a:graphicData uri="http://schemas.openxmlformats.org/drawingml/2006/table">
            <a:tbl>
              <a:tblPr/>
              <a:tblGrid>
                <a:gridCol w="295714">
                  <a:extLst>
                    <a:ext uri="{9D8B030D-6E8A-4147-A177-3AD203B41FA5}">
                      <a16:colId xmlns:a16="http://schemas.microsoft.com/office/drawing/2014/main" val="3864903409"/>
                    </a:ext>
                  </a:extLst>
                </a:gridCol>
                <a:gridCol w="295714">
                  <a:extLst>
                    <a:ext uri="{9D8B030D-6E8A-4147-A177-3AD203B41FA5}">
                      <a16:colId xmlns:a16="http://schemas.microsoft.com/office/drawing/2014/main" val="1130928661"/>
                    </a:ext>
                  </a:extLst>
                </a:gridCol>
                <a:gridCol w="2652556">
                  <a:extLst>
                    <a:ext uri="{9D8B030D-6E8A-4147-A177-3AD203B41FA5}">
                      <a16:colId xmlns:a16="http://schemas.microsoft.com/office/drawing/2014/main" val="2995422560"/>
                    </a:ext>
                  </a:extLst>
                </a:gridCol>
                <a:gridCol w="792514">
                  <a:extLst>
                    <a:ext uri="{9D8B030D-6E8A-4147-A177-3AD203B41FA5}">
                      <a16:colId xmlns:a16="http://schemas.microsoft.com/office/drawing/2014/main" val="4291330143"/>
                    </a:ext>
                  </a:extLst>
                </a:gridCol>
                <a:gridCol w="792514">
                  <a:extLst>
                    <a:ext uri="{9D8B030D-6E8A-4147-A177-3AD203B41FA5}">
                      <a16:colId xmlns:a16="http://schemas.microsoft.com/office/drawing/2014/main" val="3863321308"/>
                    </a:ext>
                  </a:extLst>
                </a:gridCol>
                <a:gridCol w="792514">
                  <a:extLst>
                    <a:ext uri="{9D8B030D-6E8A-4147-A177-3AD203B41FA5}">
                      <a16:colId xmlns:a16="http://schemas.microsoft.com/office/drawing/2014/main" val="47293056"/>
                    </a:ext>
                  </a:extLst>
                </a:gridCol>
                <a:gridCol w="792514">
                  <a:extLst>
                    <a:ext uri="{9D8B030D-6E8A-4147-A177-3AD203B41FA5}">
                      <a16:colId xmlns:a16="http://schemas.microsoft.com/office/drawing/2014/main" val="2770439523"/>
                    </a:ext>
                  </a:extLst>
                </a:gridCol>
                <a:gridCol w="736329">
                  <a:extLst>
                    <a:ext uri="{9D8B030D-6E8A-4147-A177-3AD203B41FA5}">
                      <a16:colId xmlns:a16="http://schemas.microsoft.com/office/drawing/2014/main" val="2728869964"/>
                    </a:ext>
                  </a:extLst>
                </a:gridCol>
                <a:gridCol w="736329">
                  <a:extLst>
                    <a:ext uri="{9D8B030D-6E8A-4147-A177-3AD203B41FA5}">
                      <a16:colId xmlns:a16="http://schemas.microsoft.com/office/drawing/2014/main" val="825116031"/>
                    </a:ext>
                  </a:extLst>
                </a:gridCol>
              </a:tblGrid>
              <a:tr h="17762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1765833"/>
                  </a:ext>
                </a:extLst>
              </a:tr>
              <a:tr h="2842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4979023"/>
                  </a:ext>
                </a:extLst>
              </a:tr>
              <a:tr h="1776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Operaciones Complementarias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2.710.381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3.195.724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485.343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1.383.518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51,0%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43,3%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5729769"/>
                  </a:ext>
                </a:extLst>
              </a:tr>
              <a:tr h="1776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Pública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329.939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329.939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1.312.785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397,9%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397,9%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5221527"/>
                  </a:ext>
                </a:extLst>
              </a:tr>
              <a:tr h="1776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Libre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474.517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459.689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-14.828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369.916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78,0%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80,5%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533674"/>
                  </a:ext>
                </a:extLst>
              </a:tr>
              <a:tr h="1776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Reserva de Pensiones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810.554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810.554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1.013.812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125,1%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125,1%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4358017"/>
                  </a:ext>
                </a:extLst>
              </a:tr>
              <a:tr h="1776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Estabilización Económica y Social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173.959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173.959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681.744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391,9%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391,9%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6050980"/>
                  </a:ext>
                </a:extLst>
              </a:tr>
              <a:tr h="1776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la Educación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1.025.477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1.025.477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635.983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62,0%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62,0%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50582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4149" y="6071657"/>
            <a:ext cx="8229599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683568" y="1407260"/>
            <a:ext cx="7932256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02:  SUBSIDIOS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99605987-7A62-453B-BDA6-604A125482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4830374"/>
              </p:ext>
            </p:extLst>
          </p:nvPr>
        </p:nvGraphicFramePr>
        <p:xfrm>
          <a:off x="619300" y="1720319"/>
          <a:ext cx="7841132" cy="4156958"/>
        </p:xfrm>
        <a:graphic>
          <a:graphicData uri="http://schemas.openxmlformats.org/drawingml/2006/table">
            <a:tbl>
              <a:tblPr/>
              <a:tblGrid>
                <a:gridCol w="272640">
                  <a:extLst>
                    <a:ext uri="{9D8B030D-6E8A-4147-A177-3AD203B41FA5}">
                      <a16:colId xmlns:a16="http://schemas.microsoft.com/office/drawing/2014/main" val="3265809223"/>
                    </a:ext>
                  </a:extLst>
                </a:gridCol>
                <a:gridCol w="272640">
                  <a:extLst>
                    <a:ext uri="{9D8B030D-6E8A-4147-A177-3AD203B41FA5}">
                      <a16:colId xmlns:a16="http://schemas.microsoft.com/office/drawing/2014/main" val="2853246641"/>
                    </a:ext>
                  </a:extLst>
                </a:gridCol>
                <a:gridCol w="272640">
                  <a:extLst>
                    <a:ext uri="{9D8B030D-6E8A-4147-A177-3AD203B41FA5}">
                      <a16:colId xmlns:a16="http://schemas.microsoft.com/office/drawing/2014/main" val="1852712213"/>
                    </a:ext>
                  </a:extLst>
                </a:gridCol>
                <a:gridCol w="2846364">
                  <a:extLst>
                    <a:ext uri="{9D8B030D-6E8A-4147-A177-3AD203B41FA5}">
                      <a16:colId xmlns:a16="http://schemas.microsoft.com/office/drawing/2014/main" val="2998746036"/>
                    </a:ext>
                  </a:extLst>
                </a:gridCol>
                <a:gridCol w="730676">
                  <a:extLst>
                    <a:ext uri="{9D8B030D-6E8A-4147-A177-3AD203B41FA5}">
                      <a16:colId xmlns:a16="http://schemas.microsoft.com/office/drawing/2014/main" val="743535208"/>
                    </a:ext>
                  </a:extLst>
                </a:gridCol>
                <a:gridCol w="730676">
                  <a:extLst>
                    <a:ext uri="{9D8B030D-6E8A-4147-A177-3AD203B41FA5}">
                      <a16:colId xmlns:a16="http://schemas.microsoft.com/office/drawing/2014/main" val="3274203468"/>
                    </a:ext>
                  </a:extLst>
                </a:gridCol>
                <a:gridCol w="730676">
                  <a:extLst>
                    <a:ext uri="{9D8B030D-6E8A-4147-A177-3AD203B41FA5}">
                      <a16:colId xmlns:a16="http://schemas.microsoft.com/office/drawing/2014/main" val="962471366"/>
                    </a:ext>
                  </a:extLst>
                </a:gridCol>
                <a:gridCol w="654336">
                  <a:extLst>
                    <a:ext uri="{9D8B030D-6E8A-4147-A177-3AD203B41FA5}">
                      <a16:colId xmlns:a16="http://schemas.microsoft.com/office/drawing/2014/main" val="4153278584"/>
                    </a:ext>
                  </a:extLst>
                </a:gridCol>
                <a:gridCol w="665242">
                  <a:extLst>
                    <a:ext uri="{9D8B030D-6E8A-4147-A177-3AD203B41FA5}">
                      <a16:colId xmlns:a16="http://schemas.microsoft.com/office/drawing/2014/main" val="2553140974"/>
                    </a:ext>
                  </a:extLst>
                </a:gridCol>
                <a:gridCol w="665242">
                  <a:extLst>
                    <a:ext uri="{9D8B030D-6E8A-4147-A177-3AD203B41FA5}">
                      <a16:colId xmlns:a16="http://schemas.microsoft.com/office/drawing/2014/main" val="300470400"/>
                    </a:ext>
                  </a:extLst>
                </a:gridCol>
              </a:tblGrid>
              <a:tr h="17058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0642426"/>
                  </a:ext>
                </a:extLst>
              </a:tr>
              <a:tr h="27293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0651144"/>
                  </a:ext>
                </a:extLst>
              </a:tr>
              <a:tr h="17058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1.119.234.538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1.119.234.538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930.710.422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83,2%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83,2%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7151469"/>
                  </a:ext>
                </a:extLst>
              </a:tr>
              <a:tr h="1705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1.049.589.338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1.049.589.338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878.495.031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83,7%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83,7%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8165762"/>
                  </a:ext>
                </a:extLst>
              </a:tr>
              <a:tr h="1705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960.751.845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960.751.845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799.400.530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83,2%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83,2%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1976906"/>
                  </a:ext>
                </a:extLst>
              </a:tr>
              <a:tr h="1705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Subvenciones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3.272.629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3.272.629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1.743.419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53,3%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53,3%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7957749"/>
                  </a:ext>
                </a:extLst>
              </a:tr>
              <a:tr h="2729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Región XII y la Antártica Chilena, y Subsidio  Isla de Pascua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24.594.526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24.594.526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32.829.774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133,5%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133,5%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3668687"/>
                  </a:ext>
                </a:extLst>
              </a:tr>
              <a:tr h="1577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Único de Prestaciones Familiares y Subsidios de Cesantía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510.279.906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510.279.906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415.135.581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81,4%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81,4%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1446417"/>
                  </a:ext>
                </a:extLst>
              </a:tr>
              <a:tr h="1705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006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de Cesantía Art. 69 D.F.L. (T.y P.S.) N° 150, de 1981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3895661"/>
                  </a:ext>
                </a:extLst>
              </a:tr>
              <a:tr h="1705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013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de Subsidio Familiar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277.968.711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277.968.711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244.971.400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88,1%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88,1%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1387318"/>
                  </a:ext>
                </a:extLst>
              </a:tr>
              <a:tr h="1705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014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Agua Potable Art.1° Ley N° 18.778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73.658.541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73.658.541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53.403.891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72,5%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72,5%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0005888"/>
                  </a:ext>
                </a:extLst>
              </a:tr>
              <a:tr h="1705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019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a la Contratación de Mano de Obra Ley N° 19.853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70.515.628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70.515.628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51.316.465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72,8%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72,8%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8909957"/>
                  </a:ext>
                </a:extLst>
              </a:tr>
              <a:tr h="1436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Tarifas Eléctricas Art.151 D.F.L. (E.F. y T.) N° 4,  de 2006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3238970"/>
                  </a:ext>
                </a:extLst>
              </a:tr>
              <a:tr h="2729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023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Beneficio Ley N° 20.330 para Deudores Crédito Universitario, Leyes N° 19.287 y 20.027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451.884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451.884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4650428"/>
                  </a:ext>
                </a:extLst>
              </a:tr>
              <a:tr h="1705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024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Ley N° 20.765,  Art. 3° N° 6)  MEPCO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7878334"/>
                  </a:ext>
                </a:extLst>
              </a:tr>
              <a:tr h="1705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88.837.493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88.837.493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79.094.501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2948529"/>
                  </a:ext>
                </a:extLst>
              </a:tr>
              <a:tr h="1367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Único de Prestaciones Familiares y Subsidios de Cesantía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88.837.493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88.837.493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79.094.501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544656"/>
                  </a:ext>
                </a:extLst>
              </a:tr>
              <a:tr h="1705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69.645.200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69.645.200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52.215.391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7495036"/>
                  </a:ext>
                </a:extLst>
              </a:tr>
              <a:tr h="1705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69.645.200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69.645.200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52.215.391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3961531"/>
                  </a:ext>
                </a:extLst>
              </a:tr>
              <a:tr h="1705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por Inversiones de Riego y Drenaje Ley N° 18.450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60.185.977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60.185.977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48.683.738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80,9%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80,9%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7478244"/>
                  </a:ext>
                </a:extLst>
              </a:tr>
              <a:tr h="1705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Fomento y Desarrollo de las Regiones Extremas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2.909.353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2.909.353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2.509.551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86,3%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86,3%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9688757"/>
                  </a:ext>
                </a:extLst>
              </a:tr>
              <a:tr h="1705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029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Bosque Nativo Ley N° 20.283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1.769.470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1.769.470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1.022.102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57,8%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57,8%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677620"/>
                  </a:ext>
                </a:extLst>
              </a:tr>
              <a:tr h="1705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Subsidios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4.780.400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4.780.400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45958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376243"/>
            <a:ext cx="81679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83568" y="1407259"/>
            <a:ext cx="7932256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					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1 de 4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03:  OPERACIONES COMPLEMENTARIAS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0376EB8D-56DA-41D5-91A3-E578DF865F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0047660"/>
              </p:ext>
            </p:extLst>
          </p:nvPr>
        </p:nvGraphicFramePr>
        <p:xfrm>
          <a:off x="628651" y="1882492"/>
          <a:ext cx="7886698" cy="4130115"/>
        </p:xfrm>
        <a:graphic>
          <a:graphicData uri="http://schemas.openxmlformats.org/drawingml/2006/table">
            <a:tbl>
              <a:tblPr/>
              <a:tblGrid>
                <a:gridCol w="266803">
                  <a:extLst>
                    <a:ext uri="{9D8B030D-6E8A-4147-A177-3AD203B41FA5}">
                      <a16:colId xmlns:a16="http://schemas.microsoft.com/office/drawing/2014/main" val="2684609900"/>
                    </a:ext>
                  </a:extLst>
                </a:gridCol>
                <a:gridCol w="266803">
                  <a:extLst>
                    <a:ext uri="{9D8B030D-6E8A-4147-A177-3AD203B41FA5}">
                      <a16:colId xmlns:a16="http://schemas.microsoft.com/office/drawing/2014/main" val="527232008"/>
                    </a:ext>
                  </a:extLst>
                </a:gridCol>
                <a:gridCol w="266803">
                  <a:extLst>
                    <a:ext uri="{9D8B030D-6E8A-4147-A177-3AD203B41FA5}">
                      <a16:colId xmlns:a16="http://schemas.microsoft.com/office/drawing/2014/main" val="1874842254"/>
                    </a:ext>
                  </a:extLst>
                </a:gridCol>
                <a:gridCol w="2796097">
                  <a:extLst>
                    <a:ext uri="{9D8B030D-6E8A-4147-A177-3AD203B41FA5}">
                      <a16:colId xmlns:a16="http://schemas.microsoft.com/office/drawing/2014/main" val="3822295802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154074436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2242922059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3156703732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3356917347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299481267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1194849518"/>
                    </a:ext>
                  </a:extLst>
                </a:gridCol>
              </a:tblGrid>
              <a:tr h="16008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6286992"/>
                  </a:ext>
                </a:extLst>
              </a:tr>
              <a:tr h="25613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3849513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3.873.808.336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3.131.567.479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-742.240.857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4.357.597.267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112,5%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139,2%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4250377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136.290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136.290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90.518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66,4%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66,4%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304338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254.277.963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254.277.963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219.387.073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86,3%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86,3%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3681472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100.293.124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100.293.124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86.973.941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86,7%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86,7%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7192470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Jubilaciones, Pensiones y Montepíos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50.312.560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50.312.560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44.207.722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87,9%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87,9%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019879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Seguro Social de los Empleados Públicos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10.260.000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10.260.000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9.370.482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91,3%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91,3%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3087522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017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Bono Laboral Ley N° 20.305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39.720.564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39.720.564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33.395.737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84,1%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84,1%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8084419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Asistencia Social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153.984.829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153.984.829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132.413.132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1981727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 Estatal Pensiones Mínimas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153.984.829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153.984.829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132.413.132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8312668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855558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Indemnización de Cargo Fiscal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8952120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2.603.941.367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1.862.786.561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-741.154.806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887.457.641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34,1%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47,6%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1649847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101.197.010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71.197.010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-30.000.000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62.975.693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62,2%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88,5%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1868391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008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Reintegro Simplificado Gravámenes a Exportadores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2.625.126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2.625.126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992.434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37,8%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37,8%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8991354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009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Devoluciones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4.773.421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4.773.421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5.890.771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123,4%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123,4%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7967825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Indemnización Bienes Confiscados Ley N° 19.568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223.619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223.619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223.166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1777321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Fondo de Cesantía Solidario Ley N° 19.728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10.772.762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10.772.762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8.936.981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2882895"/>
                  </a:ext>
                </a:extLst>
              </a:tr>
              <a:tr h="2561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012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al Ahorro Previsional Voluntario Art.20 O D.L. N° 3.500, de 1980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14.420.163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14.420.163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14.751.687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102,3%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102,3%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1571379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028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Aportes al Fondo Ley N° 20.444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4313287"/>
                  </a:ext>
                </a:extLst>
              </a:tr>
              <a:tr h="2561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Reembolso Gasto Electoral a Candidatos y Partidos Políticos, Ley N° 19.884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59.831.939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26.001.939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-33.830.000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24.654.238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41,2%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94,8%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1478094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 Vocales de Mesa Ley N° 20.568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3.830.000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3.830.000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3.097.440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80,9%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974322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033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Permanente a los Partidos Políticos Ley N°20.900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8.549.970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8.549.970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4.428.976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51,8%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51,8%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25174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99009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6572" y="6356350"/>
            <a:ext cx="8218563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07259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					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2 de 4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03:  OPERACIONES COMPLEMENTARIAS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40A42F6F-6C02-4823-8097-A534F5407A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250667"/>
              </p:ext>
            </p:extLst>
          </p:nvPr>
        </p:nvGraphicFramePr>
        <p:xfrm>
          <a:off x="628651" y="1862599"/>
          <a:ext cx="7886698" cy="4226164"/>
        </p:xfrm>
        <a:graphic>
          <a:graphicData uri="http://schemas.openxmlformats.org/drawingml/2006/table">
            <a:tbl>
              <a:tblPr/>
              <a:tblGrid>
                <a:gridCol w="266803">
                  <a:extLst>
                    <a:ext uri="{9D8B030D-6E8A-4147-A177-3AD203B41FA5}">
                      <a16:colId xmlns:a16="http://schemas.microsoft.com/office/drawing/2014/main" val="996261086"/>
                    </a:ext>
                  </a:extLst>
                </a:gridCol>
                <a:gridCol w="266803">
                  <a:extLst>
                    <a:ext uri="{9D8B030D-6E8A-4147-A177-3AD203B41FA5}">
                      <a16:colId xmlns:a16="http://schemas.microsoft.com/office/drawing/2014/main" val="69998902"/>
                    </a:ext>
                  </a:extLst>
                </a:gridCol>
                <a:gridCol w="266803">
                  <a:extLst>
                    <a:ext uri="{9D8B030D-6E8A-4147-A177-3AD203B41FA5}">
                      <a16:colId xmlns:a16="http://schemas.microsoft.com/office/drawing/2014/main" val="2117159206"/>
                    </a:ext>
                  </a:extLst>
                </a:gridCol>
                <a:gridCol w="2796097">
                  <a:extLst>
                    <a:ext uri="{9D8B030D-6E8A-4147-A177-3AD203B41FA5}">
                      <a16:colId xmlns:a16="http://schemas.microsoft.com/office/drawing/2014/main" val="770249985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2156282234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1221007963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241095216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426454535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2588005571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105007504"/>
                    </a:ext>
                  </a:extLst>
                </a:gridCol>
              </a:tblGrid>
              <a:tr h="16008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8639464"/>
                  </a:ext>
                </a:extLst>
              </a:tr>
              <a:tr h="25613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148181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874.121.884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874.121.884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655.128.701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74,9%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74,9%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2171922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Externos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27.697.197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27.697.197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7784059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424.687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424.687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1.277.857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300,9%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300,9%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6047211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la Educación Ley N° 20.630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650.000.000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650.000.000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457.850.844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70,4%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70,4%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158455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075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Reserva de Pensiones Ley N° 20.128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196.000.000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196.000.000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196.000.000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366486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1.628.622.463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917.467.657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-711.154.806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169.220.622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10,4%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18,4%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0522029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y Devoluciones Varias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305.362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305.362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233.514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76,5%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76,5%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8517573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Provisión para Financiamientos Comprometidos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963.295.528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678.294.421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-285.001.107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118.011.281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12,3%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17,4%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2562270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Tribunal Constitucional Ley N° 17.997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4.997.939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4.997.939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4.164.950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83,3%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83,3%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6804727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al Fondo Común Municipal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49.023.200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49.023.200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10.158.800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20,7%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20,7%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2120426"/>
                  </a:ext>
                </a:extLst>
              </a:tr>
              <a:tr h="2561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Tarifas de Cargo Fiscal en Acuerdos, Convenios o Tratados Internacionales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5.025.553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5.025.553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3.318.765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5219175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para la Transparencia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6.614.337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6.614.337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5.507.846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83,3%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83,3%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3292461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Tribunal Calificador de Elecciones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666.103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666.103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556.434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83,5%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83,5%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7693481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Tribunales Electorales Regionales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3.586.636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3.586.636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2.624.159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73,2%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73,2%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5480627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Contingencia contra el  Desempleo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-4.179.408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-4.179.418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4576028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Tribunal de Defensa de la Libre Competencia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1.897.219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1.897.219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1.431.000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75,4%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75,4%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2285702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Provisión para Distribución Suplementaria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296.419.192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67.669.192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-228.750.000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401693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Bonificaciones y Asignaciones Variables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267.463.677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72.033.080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-195.430.597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4203819"/>
                  </a:ext>
                </a:extLst>
              </a:tr>
              <a:tr h="2561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para Bonificación a Personal Municipal  Zonas Extremas Ley N° 20.198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3.339.791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3.339.791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3.051.754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91,4%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91,4%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8109633"/>
                  </a:ext>
                </a:extLst>
              </a:tr>
              <a:tr h="2561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para Bonificación a Personal Asistentes de la Educación Zonas Extremas  Ley N° 20.313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9.741.779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9.741.779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8.735.281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89,7%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89,7%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3147929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Derechos Humanos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7.383.730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7.383.730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5.736.138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77,7%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77,7%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0464889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Tribunales Ambientales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5.639.968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5.639.968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3.886.327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68,9%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68,9%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19239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0205972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3833</TotalTime>
  <Words>6088</Words>
  <Application>Microsoft Office PowerPoint</Application>
  <PresentationFormat>Presentación en pantalla (4:3)</PresentationFormat>
  <Paragraphs>3144</Paragraphs>
  <Slides>20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3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8" baseType="lpstr">
      <vt:lpstr>Andalus</vt:lpstr>
      <vt:lpstr>Arial</vt:lpstr>
      <vt:lpstr>Calibri</vt:lpstr>
      <vt:lpstr>Times New Roman</vt:lpstr>
      <vt:lpstr>1_Tema de Office</vt:lpstr>
      <vt:lpstr>Tema de Office</vt:lpstr>
      <vt:lpstr>2_Tema de Office</vt:lpstr>
      <vt:lpstr>Imagen de mapa de bits</vt:lpstr>
      <vt:lpstr>EJECUCIÓN ACUMULADA DE GASTOS PRESUPUESTARIOS AL MES DE OCTUBRE DE 2018 PARTIDA 50: TESORO PÚBLICO</vt:lpstr>
      <vt:lpstr>EJECUCIÓN ACUMULADA DE GASTOS A OCTUBRE DE 2018  PARTIDA 50 TESORO PÚBLICO</vt:lpstr>
      <vt:lpstr>EJECUCIÓN ACUMULADA DE GASTOS A OCTUBRE DE 2018  PARTIDA 50 TESORO PÚBLICO</vt:lpstr>
      <vt:lpstr>EJECUCIÓN ACUMULADA DE GASTOS A OCTUBRE DE 2018  PARTIDA 50 TESORO PÚBLICO</vt:lpstr>
      <vt:lpstr>EJECUCIÓN ACUMULADA DE GASTOS A OCTUBRE DE 2018  PARTIDA 50 TESORO PÚBLICO</vt:lpstr>
      <vt:lpstr>EJECUCIÓN ACUMULADA DE GASTOS A OCTUBRE DE 2018  PARTIDA 50 RESUMEN POR CAPÍTULOS</vt:lpstr>
      <vt:lpstr>EJECUCIÓN ACUMULADA DE GASTOS A OCTUBRE DE 2018  PARTIDA 50. CAPÍTULO 01. PROGRAMA 02:  SUBSIDIOS</vt:lpstr>
      <vt:lpstr>EJECUCIÓN ACUMULADA DE GASTOS A OCTUBRE DE 2018  PARTIDA 50. CAPÍTULO 01. PROGRAMA 03:  OPERACIONES COMPLEMENTARIAS</vt:lpstr>
      <vt:lpstr>EJECUCIÓN ACUMULADA DE GASTOS A OCTUBRE DE 2018  PARTIDA 50. CAPÍTULO 01. PROGRAMA 03:  OPERACIONES COMPLEMENTARIAS</vt:lpstr>
      <vt:lpstr>EJECUCIÓN ACUMULADA DE GASTOS A OCTUBRE DE 2018  PARTIDA 50. CAPÍTULO 01. PROGRAMA 03:  OPERACIONES COMPLEMENTARIAS</vt:lpstr>
      <vt:lpstr>EJECUCIÓN ACUMULADA DE GASTOS A OCTUBRE DE 2018  PARTIDA 50. CAPÍTULO 01. PROGRAMA 03:  OPERACIONES COMPLEMENTARIAS</vt:lpstr>
      <vt:lpstr>EJECUCIÓN ACUMULADA DE GASTOS A OCTUBRE DE 2018  PARTIDA 50. CAPÍTULO 01. PROGRAMA 03:  OPERACIONES COMPLEMENTARIAS</vt:lpstr>
      <vt:lpstr>EJECUCIÓN ACUMULADA DE GASTOS A OCTUBRE DE 2018  PARTIDA 50. CAPÍTULO 01. PROGRAMA 04:  SERVICIO DE LA DEUDA PÚBLICA</vt:lpstr>
      <vt:lpstr>EJECUCIÓN ACUMULADA DE GASTOS A OCTUBRE DE 2018  PARTIDA 50. CAPÍTULO 01. PROGRAMA 05:  APORTE FISCAL LIBRE</vt:lpstr>
      <vt:lpstr>EJECUCIÓN ACUMULADA DE GASTOS A OCTUBRE DE 2018  PARTIDA 50. CAPÍTULO 01. PROGRAMA 05:  APORTE FISCAL LIBRE</vt:lpstr>
      <vt:lpstr>EJECUCIÓN ACUMULADA DE GASTOS A OCTUBRE DE 2018  PARTIDA 50. CAPÍTULO 01. PROGRAMA 06:  FONDO DE RESERVA DE PENSIONES</vt:lpstr>
      <vt:lpstr>EJECUCIÓN ACUMULADA DE GASTOS A OCTUBRE DE 2018  PARTIDA 50. CAPÍTULO 01. PROGRAMA 07:  FONDO DE ESTABILIZACIÓN ECONÓMICA Y SOCIAL</vt:lpstr>
      <vt:lpstr>EJECUCIÓN ACUMULADA DE GASTOS A OCTUBRE DE 2018  PARTIDA 50. CAPÍTULO 01. PROGRAMA 08:  FONDO PARA LA EDUCACIÓN</vt:lpstr>
      <vt:lpstr>EJECUCIÓN ACUMULADA DE GASTOS A OCTUBRE DE 2018  PARTIDA 50. CAPÍTULO 01. PROGRAMA 09:  FONDO DE APOYO REGIONAL</vt:lpstr>
      <vt:lpstr>EJECUCIÓN ACUMULADA DE GASTOS A OCTUBRE DE 2018  PARTIDA 50. CAPÍTULO 01. PROGRAMA 10:  FONDO PARA DIAGNÓSTICOS Y TRATAMIENTOS DE ALTO COSTO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rodrigo ruiz</cp:lastModifiedBy>
  <cp:revision>231</cp:revision>
  <cp:lastPrinted>2016-08-01T14:19:25Z</cp:lastPrinted>
  <dcterms:created xsi:type="dcterms:W3CDTF">2016-06-23T13:38:47Z</dcterms:created>
  <dcterms:modified xsi:type="dcterms:W3CDTF">2019-01-08T20:47:11Z</dcterms:modified>
</cp:coreProperties>
</file>