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1" r:id="rId5"/>
    <p:sldId id="263" r:id="rId6"/>
    <p:sldId id="265" r:id="rId7"/>
    <p:sldId id="307" r:id="rId8"/>
    <p:sldId id="269" r:id="rId9"/>
    <p:sldId id="271" r:id="rId10"/>
    <p:sldId id="273" r:id="rId11"/>
    <p:sldId id="308" r:id="rId12"/>
    <p:sldId id="305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D596FF-816B-411F-B648-CB6996FCF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39909"/>
              </p:ext>
            </p:extLst>
          </p:nvPr>
        </p:nvGraphicFramePr>
        <p:xfrm>
          <a:off x="628649" y="1916832"/>
          <a:ext cx="7886702" cy="312111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37430099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06822046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44759994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73443582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4467881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303592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56966784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8476346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3355223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9974906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59137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3603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224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725.271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0870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249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058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638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594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010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335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413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158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1751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5309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203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8957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90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5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C8C2FEB-45ED-4F89-99E3-87481320B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08262"/>
              </p:ext>
            </p:extLst>
          </p:nvPr>
        </p:nvGraphicFramePr>
        <p:xfrm>
          <a:off x="628649" y="1934607"/>
          <a:ext cx="7886702" cy="261771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423752919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211550015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31953202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00353025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450724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8187524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9082256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8560596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116251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08056501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3690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60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3.332.802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63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5395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2.440.873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898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477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304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49.042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7711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360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5900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0931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1626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2855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775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1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3356D1-D222-463E-9F8A-5455FBC8D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99699"/>
              </p:ext>
            </p:extLst>
          </p:nvPr>
        </p:nvGraphicFramePr>
        <p:xfrm>
          <a:off x="628649" y="1938557"/>
          <a:ext cx="7886702" cy="161089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639168602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28608378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773140781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406951616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226482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058324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9593295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689799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3716371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6392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3923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7123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2.585.140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2.585.140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1.767.548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865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1.260.219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1.260.219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971.684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1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742.576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15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53.288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18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7724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53158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72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OCTUBRE y lo compara con el presupuesto vigente al 31 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OCTUBRE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$145.491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$10.457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7,1%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77%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OCTUBRE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59,7% y 63,4%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parte, el programa “Fondos Culturales y Artísticos” </a:t>
            </a:r>
            <a:r>
              <a:rPr lang="es-CL" sz="1300" dirty="0">
                <a:solidFill>
                  <a:prstClr val="black"/>
                </a:solidFill>
              </a:rPr>
              <a:t>presenta la mayor ejecución, con un 77,6% de erogación,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corrigiendo la falta de información presente en la publicación de </a:t>
            </a:r>
            <a:r>
              <a:rPr lang="es-CL" sz="1300">
                <a:solidFill>
                  <a:prstClr val="black"/>
                </a:solidFill>
                <a:ea typeface="+mn-ea"/>
                <a:cs typeface="+mn-cs"/>
              </a:rPr>
              <a:t>DIPRES respecto 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de la ejecución al tercer trimestre que eliminó la relativa a las transferencias corrientes.  Por su parte, la Subsecretaría del Patrimonio Cultural se mantiene sin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45C1A2-0AEC-42F0-A6C7-E1038F4B8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223858"/>
              </p:ext>
            </p:extLst>
          </p:nvPr>
        </p:nvGraphicFramePr>
        <p:xfrm>
          <a:off x="628650" y="1934099"/>
          <a:ext cx="7886699" cy="2405554"/>
        </p:xfrm>
        <a:graphic>
          <a:graphicData uri="http://schemas.openxmlformats.org/drawingml/2006/table">
            <a:tbl>
              <a:tblPr/>
              <a:tblGrid>
                <a:gridCol w="777866">
                  <a:extLst>
                    <a:ext uri="{9D8B030D-6E8A-4147-A177-3AD203B41FA5}">
                      <a16:colId xmlns:a16="http://schemas.microsoft.com/office/drawing/2014/main" val="316598478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152157013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991815493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1520037419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2964193180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834609925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74275830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927329668"/>
                    </a:ext>
                  </a:extLst>
                </a:gridCol>
              </a:tblGrid>
              <a:tr h="1647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4711"/>
                  </a:ext>
                </a:extLst>
              </a:tr>
              <a:tr h="2636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2793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145.491.355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145.491.355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93.491.585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71565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37.735.081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37.735.081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29.279.266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23111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15.144.758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9.953.122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8415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37954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47.481.088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2520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34836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97643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1.411.226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5602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3.037.097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21187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627.637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75397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10210,4%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58091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6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1228DE-7907-4953-B7D2-0EBA45835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7861"/>
              </p:ext>
            </p:extLst>
          </p:nvPr>
        </p:nvGraphicFramePr>
        <p:xfrm>
          <a:off x="628650" y="1704758"/>
          <a:ext cx="7886700" cy="1724239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2373678960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3308832795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1246679343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391692983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1402065827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511442966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057247214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26383669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3332385456"/>
                    </a:ext>
                  </a:extLst>
                </a:gridCol>
              </a:tblGrid>
              <a:tr h="162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66567"/>
                  </a:ext>
                </a:extLst>
              </a:tr>
              <a:tr h="260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8868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60.245.439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94938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40.084.783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76434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20.160.656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04415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115970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51.875.086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51.875.086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33.246.146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894122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28.145.796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9163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3.332.802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14626"/>
                  </a:ext>
                </a:extLst>
              </a:tr>
              <a:tr h="162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2.585.140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2.585.140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1.767.548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39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2A08C67-23EF-4D05-8D43-FC858F3FB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103541"/>
              </p:ext>
            </p:extLst>
          </p:nvPr>
        </p:nvGraphicFramePr>
        <p:xfrm>
          <a:off x="827584" y="1844824"/>
          <a:ext cx="7416823" cy="4409885"/>
        </p:xfrm>
        <a:graphic>
          <a:graphicData uri="http://schemas.openxmlformats.org/drawingml/2006/table">
            <a:tbl>
              <a:tblPr/>
              <a:tblGrid>
                <a:gridCol w="307610">
                  <a:extLst>
                    <a:ext uri="{9D8B030D-6E8A-4147-A177-3AD203B41FA5}">
                      <a16:colId xmlns:a16="http://schemas.microsoft.com/office/drawing/2014/main" val="1494618865"/>
                    </a:ext>
                  </a:extLst>
                </a:gridCol>
                <a:gridCol w="283948">
                  <a:extLst>
                    <a:ext uri="{9D8B030D-6E8A-4147-A177-3AD203B41FA5}">
                      <a16:colId xmlns:a16="http://schemas.microsoft.com/office/drawing/2014/main" val="4135799913"/>
                    </a:ext>
                  </a:extLst>
                </a:gridCol>
                <a:gridCol w="294465">
                  <a:extLst>
                    <a:ext uri="{9D8B030D-6E8A-4147-A177-3AD203B41FA5}">
                      <a16:colId xmlns:a16="http://schemas.microsoft.com/office/drawing/2014/main" val="3716084340"/>
                    </a:ext>
                  </a:extLst>
                </a:gridCol>
                <a:gridCol w="2744830">
                  <a:extLst>
                    <a:ext uri="{9D8B030D-6E8A-4147-A177-3AD203B41FA5}">
                      <a16:colId xmlns:a16="http://schemas.microsoft.com/office/drawing/2014/main" val="660117260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3785465671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1890283589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2363032473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1205106660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2747834842"/>
                    </a:ext>
                  </a:extLst>
                </a:gridCol>
                <a:gridCol w="630995">
                  <a:extLst>
                    <a:ext uri="{9D8B030D-6E8A-4147-A177-3AD203B41FA5}">
                      <a16:colId xmlns:a16="http://schemas.microsoft.com/office/drawing/2014/main" val="1575258024"/>
                    </a:ext>
                  </a:extLst>
                </a:gridCol>
              </a:tblGrid>
              <a:tr h="239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51014"/>
                  </a:ext>
                </a:extLst>
              </a:tr>
              <a:tr h="239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75388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40.084.783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395943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10.372.468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987365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3.551.211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2.110.675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343012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4363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09900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23.376.336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940834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9.961.044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84963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208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414810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50830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02821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76856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2.127.534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82317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256900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1.135.328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24912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254469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165378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12.273.242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93362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5.541.647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95121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2.075.351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163462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916.401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954119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1.613.810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185994"/>
                  </a:ext>
                </a:extLst>
              </a:tr>
              <a:tr h="18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1.031.080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27097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226.996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343061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780.962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50655"/>
                  </a:ext>
                </a:extLst>
              </a:tr>
              <a:tr h="14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86.995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2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CC4CDF-261A-4982-BA2E-DF9B23CCA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44300"/>
              </p:ext>
            </p:extLst>
          </p:nvPr>
        </p:nvGraphicFramePr>
        <p:xfrm>
          <a:off x="628649" y="1916832"/>
          <a:ext cx="7886702" cy="349028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07272755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969949439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131556018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19676991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19172852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3363747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0724395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7657984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679619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03063481"/>
                    </a:ext>
                  </a:extLst>
                </a:gridCol>
              </a:tblGrid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5958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836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5569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4174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66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7035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416.813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966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336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71290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89.091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9253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5120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9641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2.950.992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2771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2.950.992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174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30705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929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9647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51051,9%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772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51051,9%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7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E1D409-2394-482C-8D12-D871FE0085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9185"/>
              </p:ext>
            </p:extLst>
          </p:nvPr>
        </p:nvGraphicFramePr>
        <p:xfrm>
          <a:off x="628649" y="1868116"/>
          <a:ext cx="7886702" cy="261771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70826611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052388487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653600956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30885214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44683420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9710998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7631476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1282862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32703801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0124967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51273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5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20.160.656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1439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1.236.652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045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262.041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839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18.661.963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0600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18.661.963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0113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53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2.576.567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7631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8.636.888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8.636.888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7.901.830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48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2.823.625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332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5.153.881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7701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4628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592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976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8D437D-F62C-44B7-9514-622F76450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85682"/>
              </p:ext>
            </p:extLst>
          </p:nvPr>
        </p:nvGraphicFramePr>
        <p:xfrm>
          <a:off x="628650" y="1916832"/>
          <a:ext cx="7886699" cy="2018064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558185642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139700391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3251124981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3105350969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231748729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074898809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794581212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770319273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4191799964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389756005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414936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16507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9726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06681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631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2962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8501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78327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74136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1988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6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AC9DFF-A6DA-462E-A043-F617557E3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716789"/>
              </p:ext>
            </p:extLst>
          </p:nvPr>
        </p:nvGraphicFramePr>
        <p:xfrm>
          <a:off x="628649" y="1918963"/>
          <a:ext cx="7886702" cy="3725204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71239081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374810666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66171271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55868325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0187702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214620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84164080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1054596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56770659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818971124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2371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8261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44.366.515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28.145.796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5109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19.528.041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15.855.575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810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4.396.957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554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801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9000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5.442.789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4553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2.070.194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866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881.038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1920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7615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5096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519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3.372.595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8449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2.500.806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7537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68.748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685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111.499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2909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328.976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28008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8095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894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868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3547</TotalTime>
  <Words>2679</Words>
  <Application>Microsoft Office PowerPoint</Application>
  <PresentationFormat>Presentación en pantalla (4:3)</PresentationFormat>
  <Paragraphs>1565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29: MINISTERIO DE LAS CULTURAS, LAS ARTES Y EL PATRIMONIO</vt:lpstr>
      <vt:lpstr>EJECUCIÓN ACUMULADA DE GASTOS A OCTUBRE DE 2018  PARTIDA 29 MINISTERIO DE LAS CULTURAS, LAS ARTES Y EL PATRIMONIO</vt:lpstr>
      <vt:lpstr>EJECUCIÓN ACUMULADA DE GASTOS A OCTUBRE DE 2018  PARTIDA 29 MINISTERIO DE LAS CULTURAS, LAS ARTES Y EL PATRIMONIO</vt:lpstr>
      <vt:lpstr>EJECUCIÓN ACUMULADA DE GASTOS A OCTUBRE DE 2018  PARTIDA 29 RESUMEN POR CAPÍTULOS</vt:lpstr>
      <vt:lpstr>EJECUCIÓN ACUMULADA DE GASTOS A OCTUBRE DE 2018  PARTIDA 29. CAPÍTUO 01. PROGRAMA 01: SUBSECRETARÍA DE LAS CULTURAS Y LAS ARTES </vt:lpstr>
      <vt:lpstr>EJECUCIÓN ACUMULADA DE GASTOS A OCTUBRE DE 2018  PARTIDA 29. CAPÍTUO 01. PROGRAMA 01: SUBSECRETARÍA DE LAS CULTURAS Y LAS ARTES </vt:lpstr>
      <vt:lpstr>EJECUCIÓN ACUMULADA DE GASTOS A OCTUBRE DE 2018  PARTIDA 29. CAPÍTUO 01. PROGRAMA 02: FONDOS CULTURALES Y ARTÍSTICOS </vt:lpstr>
      <vt:lpstr>EJECUCIÓN ACUMULADA DE GASTOS A OCTUBRE DE 2018  PARTIDA 29. CAPÍTUO 02. PROGRAMA 01: SUBSECRETARÍA DEL PATRIMONIO CULTURAL </vt:lpstr>
      <vt:lpstr>EJECUCIÓN ACUMULADA DE GASTOS A OCTUBRE DE 2018  PARTIDA 29. CAPÍTUO 03. PROGRAMA 01: SERVICIO NACIONAL DEL PATRIMONIO CULTURAL </vt:lpstr>
      <vt:lpstr>EJECUCIÓN ACUMULADA DE GASTOS A OCTUBRE DE 2018  PARTIDA 29. CAPÍTUO 03. PROGRAMA 01: SERVICIO NACIONAL DEL PATRIMONIO CULTURAL </vt:lpstr>
      <vt:lpstr>EJECUCIÓN ACUMULADA DE GASTOS A OCTUBRE DE 2018  PARTIDA 29. CAPÍTUO 03. PROGRAMA 02: RED DE BIBLIOTECAS PÚBLICAS </vt:lpstr>
      <vt:lpstr>EJECUCIÓN ACUMULADA DE GASTOS A OCTUBRE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203</cp:revision>
  <cp:lastPrinted>2017-06-20T21:34:02Z</cp:lastPrinted>
  <dcterms:created xsi:type="dcterms:W3CDTF">2016-06-23T13:38:47Z</dcterms:created>
  <dcterms:modified xsi:type="dcterms:W3CDTF">2019-01-14T20:25:37Z</dcterms:modified>
</cp:coreProperties>
</file>