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98" r:id="rId4"/>
    <p:sldId id="301" r:id="rId5"/>
    <p:sldId id="263" r:id="rId6"/>
    <p:sldId id="265" r:id="rId7"/>
    <p:sldId id="307" r:id="rId8"/>
    <p:sldId id="269" r:id="rId9"/>
    <p:sldId id="271" r:id="rId10"/>
    <p:sldId id="273" r:id="rId11"/>
    <p:sldId id="308" r:id="rId12"/>
    <p:sldId id="305" r:id="rId13"/>
    <p:sldId id="306" r:id="rId14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111" d="100"/>
          <a:sy n="111" d="100"/>
        </p:scale>
        <p:origin x="157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14-01-2019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14-01-2019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14-01-2019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14-01-2019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14-01-2019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14-01-2019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846928123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1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OCTUBRE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29: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LAS CULTURAS, LAS ARTES Y EL PATRIMONIO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diciembre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9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1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6D596FF-816B-411F-B648-CB6996FCF4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539909"/>
              </p:ext>
            </p:extLst>
          </p:nvPr>
        </p:nvGraphicFramePr>
        <p:xfrm>
          <a:off x="628649" y="1916832"/>
          <a:ext cx="7886702" cy="3121117"/>
        </p:xfrm>
        <a:graphic>
          <a:graphicData uri="http://schemas.openxmlformats.org/drawingml/2006/table">
            <a:tbl>
              <a:tblPr/>
              <a:tblGrid>
                <a:gridCol w="327098">
                  <a:extLst>
                    <a:ext uri="{9D8B030D-6E8A-4147-A177-3AD203B41FA5}">
                      <a16:colId xmlns:a16="http://schemas.microsoft.com/office/drawing/2014/main" val="3374300997"/>
                    </a:ext>
                  </a:extLst>
                </a:gridCol>
                <a:gridCol w="301936">
                  <a:extLst>
                    <a:ext uri="{9D8B030D-6E8A-4147-A177-3AD203B41FA5}">
                      <a16:colId xmlns:a16="http://schemas.microsoft.com/office/drawing/2014/main" val="1068220469"/>
                    </a:ext>
                  </a:extLst>
                </a:gridCol>
                <a:gridCol w="313120">
                  <a:extLst>
                    <a:ext uri="{9D8B030D-6E8A-4147-A177-3AD203B41FA5}">
                      <a16:colId xmlns:a16="http://schemas.microsoft.com/office/drawing/2014/main" val="144759994"/>
                    </a:ext>
                  </a:extLst>
                </a:gridCol>
                <a:gridCol w="2918722">
                  <a:extLst>
                    <a:ext uri="{9D8B030D-6E8A-4147-A177-3AD203B41FA5}">
                      <a16:colId xmlns:a16="http://schemas.microsoft.com/office/drawing/2014/main" val="734435829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944678818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330359283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569667848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684763464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333552238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899749065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591372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23603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2.156.423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2.156.423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892.083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72249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1.900.167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1.900.167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725.271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08708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71.631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71.631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42.482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52492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92.979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92.979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66.296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30582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91.646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91.646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36384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2.560.000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2.560.000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86.105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55946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2.560.000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2.560.000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86.105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0100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3.625.765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3.625.765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627.637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83359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333.450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333.450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34130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333.450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333.450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1584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3.292.315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3.292.315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627.637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81751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Mejoramiento Integral de Bibliotecas Públicas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614.455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614.455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339.784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53099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287.853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02036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2.113.560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2.113.560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89577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7903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651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923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02: RED DE BIBLIOTECAS PÚBLICAS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C8C2FEB-45ED-4F89-99E3-87481320B0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008262"/>
              </p:ext>
            </p:extLst>
          </p:nvPr>
        </p:nvGraphicFramePr>
        <p:xfrm>
          <a:off x="628649" y="1934607"/>
          <a:ext cx="7886702" cy="2617711"/>
        </p:xfrm>
        <a:graphic>
          <a:graphicData uri="http://schemas.openxmlformats.org/drawingml/2006/table">
            <a:tbl>
              <a:tblPr/>
              <a:tblGrid>
                <a:gridCol w="327098">
                  <a:extLst>
                    <a:ext uri="{9D8B030D-6E8A-4147-A177-3AD203B41FA5}">
                      <a16:colId xmlns:a16="http://schemas.microsoft.com/office/drawing/2014/main" val="4237529194"/>
                    </a:ext>
                  </a:extLst>
                </a:gridCol>
                <a:gridCol w="301936">
                  <a:extLst>
                    <a:ext uri="{9D8B030D-6E8A-4147-A177-3AD203B41FA5}">
                      <a16:colId xmlns:a16="http://schemas.microsoft.com/office/drawing/2014/main" val="2115500155"/>
                    </a:ext>
                  </a:extLst>
                </a:gridCol>
                <a:gridCol w="313120">
                  <a:extLst>
                    <a:ext uri="{9D8B030D-6E8A-4147-A177-3AD203B41FA5}">
                      <a16:colId xmlns:a16="http://schemas.microsoft.com/office/drawing/2014/main" val="1319532025"/>
                    </a:ext>
                  </a:extLst>
                </a:gridCol>
                <a:gridCol w="2918722">
                  <a:extLst>
                    <a:ext uri="{9D8B030D-6E8A-4147-A177-3AD203B41FA5}">
                      <a16:colId xmlns:a16="http://schemas.microsoft.com/office/drawing/2014/main" val="1003530253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445072489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881875244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908225689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985605962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111625131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080565017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2036904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1603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4.923.431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4.923.431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3.332.802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6630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1.104.956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1.104.956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842.887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25395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3.672.071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3.672.071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2.440.873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68987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14779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3042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143.142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143.142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49.042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77114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51.810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51.810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20.357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43609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45900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58.755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58.755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22.274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09312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30.809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30.809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21626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28557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7756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110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774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03: CONSEJO DE MONUMENTOS NACIONALES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D3356D1-D222-463E-9F8A-5455FBC8D5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899699"/>
              </p:ext>
            </p:extLst>
          </p:nvPr>
        </p:nvGraphicFramePr>
        <p:xfrm>
          <a:off x="628649" y="1938557"/>
          <a:ext cx="7886702" cy="1610899"/>
        </p:xfrm>
        <a:graphic>
          <a:graphicData uri="http://schemas.openxmlformats.org/drawingml/2006/table">
            <a:tbl>
              <a:tblPr/>
              <a:tblGrid>
                <a:gridCol w="327098">
                  <a:extLst>
                    <a:ext uri="{9D8B030D-6E8A-4147-A177-3AD203B41FA5}">
                      <a16:colId xmlns:a16="http://schemas.microsoft.com/office/drawing/2014/main" val="639168602"/>
                    </a:ext>
                  </a:extLst>
                </a:gridCol>
                <a:gridCol w="301936">
                  <a:extLst>
                    <a:ext uri="{9D8B030D-6E8A-4147-A177-3AD203B41FA5}">
                      <a16:colId xmlns:a16="http://schemas.microsoft.com/office/drawing/2014/main" val="3286083789"/>
                    </a:ext>
                  </a:extLst>
                </a:gridCol>
                <a:gridCol w="313120">
                  <a:extLst>
                    <a:ext uri="{9D8B030D-6E8A-4147-A177-3AD203B41FA5}">
                      <a16:colId xmlns:a16="http://schemas.microsoft.com/office/drawing/2014/main" val="3773140781"/>
                    </a:ext>
                  </a:extLst>
                </a:gridCol>
                <a:gridCol w="2918722">
                  <a:extLst>
                    <a:ext uri="{9D8B030D-6E8A-4147-A177-3AD203B41FA5}">
                      <a16:colId xmlns:a16="http://schemas.microsoft.com/office/drawing/2014/main" val="4069516161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622648265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50583245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795932957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556897999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4237163712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4263925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39232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97123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2.585.140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2.585.140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1.767.548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488654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1.260.219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1.260.219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971.684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7413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1.246.068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1.246.068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742.576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0150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76.853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76.853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53.288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118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97724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53158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772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672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124744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300" b="1" dirty="0"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ES" sz="1300" dirty="0"/>
              <a:t>Con fecha 16 de marzo de 2018 queda totalmente tramitado el Decreto N°432, de fecha 14/03/2018, que crea el presupuesto de la Subsecretaría de las Culturas y las Artes, la Subsecretaría del Patrimonio Cultural y el Servicio Nacional del Patrimonio Cultural, todos con sus respectivos programas, modificándose el presupuesto del Tesoro Público y de los Ministerios de Relaciones Exteriores, de Hacienda y de Educación, como consecuencia de ello, el presente Informe se centra en la información mensual de ejecución presupuestaria, presentada por la Dirección de Presupuestos (DIPRES), al mes de OCTUBRE y lo compara con el presupuesto vigente al 31 del mismo mes.</a:t>
            </a:r>
            <a:endParaRPr lang="es-CL" sz="13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300" dirty="0"/>
              <a:t>Al mes de </a:t>
            </a:r>
            <a:r>
              <a:rPr lang="es-ES" sz="1300" dirty="0"/>
              <a:t>OCTUBRE</a:t>
            </a:r>
            <a:r>
              <a:rPr lang="es-CL" sz="1300" dirty="0"/>
              <a:t>, el Presupuesto del Ministerio ascendió a los </a:t>
            </a:r>
            <a:r>
              <a:rPr lang="es-CL" sz="1300" b="1" dirty="0"/>
              <a:t>$145.491 millones </a:t>
            </a:r>
            <a:r>
              <a:rPr lang="es-CL" sz="1300" dirty="0"/>
              <a:t>y la ejecución ascendió a </a:t>
            </a:r>
            <a:r>
              <a:rPr lang="es-CL" sz="1300" b="1" dirty="0"/>
              <a:t>$10.457 millones</a:t>
            </a:r>
            <a:r>
              <a:rPr lang="es-CL" sz="1300" dirty="0"/>
              <a:t>, equivalente a un gasto de </a:t>
            </a:r>
            <a:r>
              <a:rPr lang="es-CL" sz="1300" b="1" dirty="0"/>
              <a:t>7,1%</a:t>
            </a:r>
            <a:r>
              <a:rPr lang="es-CL" sz="1300" dirty="0"/>
              <a:t> respecto al presupuesto vigente.  Lo anterior no considera el presupuesto disponible en los Ministerios y Servicios que vieron modificado su presupuesto como consecuencia de la aplicación de la Ley N°21.045, que crea el Ministerio de las Culturas, las Artes y el Patrimonio.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CL" sz="1300" dirty="0">
                <a:solidFill>
                  <a:prstClr val="black"/>
                </a:solidFill>
                <a:ea typeface="+mn-ea"/>
                <a:cs typeface="+mn-cs"/>
              </a:rPr>
              <a:t>En cuanto a los programas, el 77% del presupuesto vigente, se concentra en la Subsecretaría de las Culturas y las Artes (46%) y el Servicio Nacional del Patrimonio Cultural (31%), los que al mes de </a:t>
            </a:r>
            <a:r>
              <a:rPr lang="es-ES" sz="1300" dirty="0"/>
              <a:t>OCTUBRE</a:t>
            </a:r>
            <a:r>
              <a:rPr lang="es-CL" sz="1300" dirty="0">
                <a:solidFill>
                  <a:prstClr val="black"/>
                </a:solidFill>
                <a:ea typeface="+mn-ea"/>
                <a:cs typeface="+mn-cs"/>
              </a:rPr>
              <a:t> alcanzaron tasas de ejecución de 59,7% y 63,4% respectivamente, calculados respecto al presupuesto vigente.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CL" sz="1300" dirty="0">
                <a:solidFill>
                  <a:prstClr val="black"/>
                </a:solidFill>
                <a:ea typeface="+mn-ea"/>
                <a:cs typeface="+mn-cs"/>
              </a:rPr>
              <a:t>Por su parte, el programa “Fondos Culturales y Artísticos” </a:t>
            </a:r>
            <a:r>
              <a:rPr lang="es-CL" sz="1300" dirty="0">
                <a:solidFill>
                  <a:prstClr val="black"/>
                </a:solidFill>
              </a:rPr>
              <a:t>presenta la mayor ejecución, con un 77,6% de erogación,</a:t>
            </a:r>
            <a:r>
              <a:rPr lang="es-CL" sz="1300" dirty="0">
                <a:solidFill>
                  <a:prstClr val="black"/>
                </a:solidFill>
                <a:ea typeface="+mn-ea"/>
                <a:cs typeface="+mn-cs"/>
              </a:rPr>
              <a:t> corrigiendo la falta de información presente en la publicación de </a:t>
            </a:r>
            <a:r>
              <a:rPr lang="es-CL" sz="1300">
                <a:solidFill>
                  <a:prstClr val="black"/>
                </a:solidFill>
                <a:ea typeface="+mn-ea"/>
                <a:cs typeface="+mn-cs"/>
              </a:rPr>
              <a:t>DIPRES respecto </a:t>
            </a:r>
            <a:r>
              <a:rPr lang="es-CL" sz="1300" dirty="0">
                <a:solidFill>
                  <a:prstClr val="black"/>
                </a:solidFill>
                <a:ea typeface="+mn-ea"/>
                <a:cs typeface="+mn-cs"/>
              </a:rPr>
              <a:t>de la ejecución al tercer trimestre que eliminó la relativa a las transferencias corrientes.  Por su parte, la Subsecretaría del Patrimonio Cultural se mantiene sin ejecución a la fecha.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3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414338" y="14787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645C1A2-0AEC-42F0-A6C7-E1038F4B8A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223858"/>
              </p:ext>
            </p:extLst>
          </p:nvPr>
        </p:nvGraphicFramePr>
        <p:xfrm>
          <a:off x="628650" y="1934099"/>
          <a:ext cx="7886699" cy="2405554"/>
        </p:xfrm>
        <a:graphic>
          <a:graphicData uri="http://schemas.openxmlformats.org/drawingml/2006/table">
            <a:tbl>
              <a:tblPr/>
              <a:tblGrid>
                <a:gridCol w="777866">
                  <a:extLst>
                    <a:ext uri="{9D8B030D-6E8A-4147-A177-3AD203B41FA5}">
                      <a16:colId xmlns:a16="http://schemas.microsoft.com/office/drawing/2014/main" val="316598478"/>
                    </a:ext>
                  </a:extLst>
                </a:gridCol>
                <a:gridCol w="2830569">
                  <a:extLst>
                    <a:ext uri="{9D8B030D-6E8A-4147-A177-3AD203B41FA5}">
                      <a16:colId xmlns:a16="http://schemas.microsoft.com/office/drawing/2014/main" val="2152157013"/>
                    </a:ext>
                  </a:extLst>
                </a:gridCol>
                <a:gridCol w="777866">
                  <a:extLst>
                    <a:ext uri="{9D8B030D-6E8A-4147-A177-3AD203B41FA5}">
                      <a16:colId xmlns:a16="http://schemas.microsoft.com/office/drawing/2014/main" val="991815493"/>
                    </a:ext>
                  </a:extLst>
                </a:gridCol>
                <a:gridCol w="777866">
                  <a:extLst>
                    <a:ext uri="{9D8B030D-6E8A-4147-A177-3AD203B41FA5}">
                      <a16:colId xmlns:a16="http://schemas.microsoft.com/office/drawing/2014/main" val="1520037419"/>
                    </a:ext>
                  </a:extLst>
                </a:gridCol>
                <a:gridCol w="777866">
                  <a:extLst>
                    <a:ext uri="{9D8B030D-6E8A-4147-A177-3AD203B41FA5}">
                      <a16:colId xmlns:a16="http://schemas.microsoft.com/office/drawing/2014/main" val="2964193180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834609925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2742758304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2927329668"/>
                    </a:ext>
                  </a:extLst>
                </a:gridCol>
              </a:tblGrid>
              <a:tr h="16476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234711"/>
                  </a:ext>
                </a:extLst>
              </a:tr>
              <a:tr h="263622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827932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145.491.355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145.491.355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93.491.585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715652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37.735.081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37.735.081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29.279.266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231116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15.144.758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15.144.758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9.953.122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284158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1.530.199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1.530.199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1.178.329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379549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71.580.591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71.580.591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47.481.088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525207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18.285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18.285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348361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976439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3.407.659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3.407.659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1.411.226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456024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9.956.229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9.956.229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3.037.097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211870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6.101.352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6.101.352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627.637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753972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510.519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10210,4%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580917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266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RESUMEN POR CAPÍTULOS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41228DE-7907-4953-B7D2-0EBA458351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47861"/>
              </p:ext>
            </p:extLst>
          </p:nvPr>
        </p:nvGraphicFramePr>
        <p:xfrm>
          <a:off x="628650" y="1704758"/>
          <a:ext cx="7886700" cy="1724239"/>
        </p:xfrm>
        <a:graphic>
          <a:graphicData uri="http://schemas.openxmlformats.org/drawingml/2006/table">
            <a:tbl>
              <a:tblPr/>
              <a:tblGrid>
                <a:gridCol w="228456">
                  <a:extLst>
                    <a:ext uri="{9D8B030D-6E8A-4147-A177-3AD203B41FA5}">
                      <a16:colId xmlns:a16="http://schemas.microsoft.com/office/drawing/2014/main" val="2373678960"/>
                    </a:ext>
                  </a:extLst>
                </a:gridCol>
                <a:gridCol w="228456">
                  <a:extLst>
                    <a:ext uri="{9D8B030D-6E8A-4147-A177-3AD203B41FA5}">
                      <a16:colId xmlns:a16="http://schemas.microsoft.com/office/drawing/2014/main" val="3308832795"/>
                    </a:ext>
                  </a:extLst>
                </a:gridCol>
                <a:gridCol w="3466572">
                  <a:extLst>
                    <a:ext uri="{9D8B030D-6E8A-4147-A177-3AD203B41FA5}">
                      <a16:colId xmlns:a16="http://schemas.microsoft.com/office/drawing/2014/main" val="1246679343"/>
                    </a:ext>
                  </a:extLst>
                </a:gridCol>
                <a:gridCol w="725100">
                  <a:extLst>
                    <a:ext uri="{9D8B030D-6E8A-4147-A177-3AD203B41FA5}">
                      <a16:colId xmlns:a16="http://schemas.microsoft.com/office/drawing/2014/main" val="391692983"/>
                    </a:ext>
                  </a:extLst>
                </a:gridCol>
                <a:gridCol w="725100">
                  <a:extLst>
                    <a:ext uri="{9D8B030D-6E8A-4147-A177-3AD203B41FA5}">
                      <a16:colId xmlns:a16="http://schemas.microsoft.com/office/drawing/2014/main" val="1402065827"/>
                    </a:ext>
                  </a:extLst>
                </a:gridCol>
                <a:gridCol w="725100">
                  <a:extLst>
                    <a:ext uri="{9D8B030D-6E8A-4147-A177-3AD203B41FA5}">
                      <a16:colId xmlns:a16="http://schemas.microsoft.com/office/drawing/2014/main" val="511442966"/>
                    </a:ext>
                  </a:extLst>
                </a:gridCol>
                <a:gridCol w="595972">
                  <a:extLst>
                    <a:ext uri="{9D8B030D-6E8A-4147-A177-3AD203B41FA5}">
                      <a16:colId xmlns:a16="http://schemas.microsoft.com/office/drawing/2014/main" val="3057247214"/>
                    </a:ext>
                  </a:extLst>
                </a:gridCol>
                <a:gridCol w="595972">
                  <a:extLst>
                    <a:ext uri="{9D8B030D-6E8A-4147-A177-3AD203B41FA5}">
                      <a16:colId xmlns:a16="http://schemas.microsoft.com/office/drawing/2014/main" val="126383669"/>
                    </a:ext>
                  </a:extLst>
                </a:gridCol>
                <a:gridCol w="595972">
                  <a:extLst>
                    <a:ext uri="{9D8B030D-6E8A-4147-A177-3AD203B41FA5}">
                      <a16:colId xmlns:a16="http://schemas.microsoft.com/office/drawing/2014/main" val="3332385456"/>
                    </a:ext>
                  </a:extLst>
                </a:gridCol>
              </a:tblGrid>
              <a:tr h="1626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2766567"/>
                  </a:ext>
                </a:extLst>
              </a:tr>
              <a:tr h="260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88868"/>
                  </a:ext>
                </a:extLst>
              </a:tr>
              <a:tr h="162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93.113.859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93.113.859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60.245.439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594938"/>
                  </a:ext>
                </a:extLst>
              </a:tr>
              <a:tr h="162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Subsecretaría de las Culturas y las Artes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67.118.445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67.118.445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40.084.783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176434"/>
                  </a:ext>
                </a:extLst>
              </a:tr>
              <a:tr h="162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Fondos Culturales y Artísticos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25.995.414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25.995.414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20.160.656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804415"/>
                  </a:ext>
                </a:extLst>
              </a:tr>
              <a:tr h="162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Patrimonio Cultural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502.410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502.410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115970"/>
                  </a:ext>
                </a:extLst>
              </a:tr>
              <a:tr h="162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51.875.086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51.875.086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33.246.146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894122"/>
                  </a:ext>
                </a:extLst>
              </a:tr>
              <a:tr h="162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Servicio Nacional del Patrimonio Cultural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44.366.515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44.366.515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28.145.796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09163"/>
                  </a:ext>
                </a:extLst>
              </a:tr>
              <a:tr h="162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Red de Bibliotecas Públicas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4.923.431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4.923.431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3.332.802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114626"/>
                  </a:ext>
                </a:extLst>
              </a:tr>
              <a:tr h="162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Consejo de Monumentos Nacionales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2.585.140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2.585.140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1.767.548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139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2A08C67-23EF-4D05-8D43-FC858F3FBA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103541"/>
              </p:ext>
            </p:extLst>
          </p:nvPr>
        </p:nvGraphicFramePr>
        <p:xfrm>
          <a:off x="827584" y="1844824"/>
          <a:ext cx="7416823" cy="4409885"/>
        </p:xfrm>
        <a:graphic>
          <a:graphicData uri="http://schemas.openxmlformats.org/drawingml/2006/table">
            <a:tbl>
              <a:tblPr/>
              <a:tblGrid>
                <a:gridCol w="307610">
                  <a:extLst>
                    <a:ext uri="{9D8B030D-6E8A-4147-A177-3AD203B41FA5}">
                      <a16:colId xmlns:a16="http://schemas.microsoft.com/office/drawing/2014/main" val="1494618865"/>
                    </a:ext>
                  </a:extLst>
                </a:gridCol>
                <a:gridCol w="283948">
                  <a:extLst>
                    <a:ext uri="{9D8B030D-6E8A-4147-A177-3AD203B41FA5}">
                      <a16:colId xmlns:a16="http://schemas.microsoft.com/office/drawing/2014/main" val="4135799913"/>
                    </a:ext>
                  </a:extLst>
                </a:gridCol>
                <a:gridCol w="294465">
                  <a:extLst>
                    <a:ext uri="{9D8B030D-6E8A-4147-A177-3AD203B41FA5}">
                      <a16:colId xmlns:a16="http://schemas.microsoft.com/office/drawing/2014/main" val="3716084340"/>
                    </a:ext>
                  </a:extLst>
                </a:gridCol>
                <a:gridCol w="2744830">
                  <a:extLst>
                    <a:ext uri="{9D8B030D-6E8A-4147-A177-3AD203B41FA5}">
                      <a16:colId xmlns:a16="http://schemas.microsoft.com/office/drawing/2014/main" val="660117260"/>
                    </a:ext>
                  </a:extLst>
                </a:gridCol>
                <a:gridCol w="630995">
                  <a:extLst>
                    <a:ext uri="{9D8B030D-6E8A-4147-A177-3AD203B41FA5}">
                      <a16:colId xmlns:a16="http://schemas.microsoft.com/office/drawing/2014/main" val="3785465671"/>
                    </a:ext>
                  </a:extLst>
                </a:gridCol>
                <a:gridCol w="630995">
                  <a:extLst>
                    <a:ext uri="{9D8B030D-6E8A-4147-A177-3AD203B41FA5}">
                      <a16:colId xmlns:a16="http://schemas.microsoft.com/office/drawing/2014/main" val="1890283589"/>
                    </a:ext>
                  </a:extLst>
                </a:gridCol>
                <a:gridCol w="630995">
                  <a:extLst>
                    <a:ext uri="{9D8B030D-6E8A-4147-A177-3AD203B41FA5}">
                      <a16:colId xmlns:a16="http://schemas.microsoft.com/office/drawing/2014/main" val="2363032473"/>
                    </a:ext>
                  </a:extLst>
                </a:gridCol>
                <a:gridCol w="630995">
                  <a:extLst>
                    <a:ext uri="{9D8B030D-6E8A-4147-A177-3AD203B41FA5}">
                      <a16:colId xmlns:a16="http://schemas.microsoft.com/office/drawing/2014/main" val="1205106660"/>
                    </a:ext>
                  </a:extLst>
                </a:gridCol>
                <a:gridCol w="630995">
                  <a:extLst>
                    <a:ext uri="{9D8B030D-6E8A-4147-A177-3AD203B41FA5}">
                      <a16:colId xmlns:a16="http://schemas.microsoft.com/office/drawing/2014/main" val="2747834842"/>
                    </a:ext>
                  </a:extLst>
                </a:gridCol>
                <a:gridCol w="630995">
                  <a:extLst>
                    <a:ext uri="{9D8B030D-6E8A-4147-A177-3AD203B41FA5}">
                      <a16:colId xmlns:a16="http://schemas.microsoft.com/office/drawing/2014/main" val="1575258024"/>
                    </a:ext>
                  </a:extLst>
                </a:gridCol>
              </a:tblGrid>
              <a:tr h="239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4851014"/>
                  </a:ext>
                </a:extLst>
              </a:tr>
              <a:tr h="239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375388"/>
                  </a:ext>
                </a:extLst>
              </a:tr>
              <a:tr h="1498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67.118.445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67.118.445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40.084.783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395943"/>
                  </a:ext>
                </a:extLst>
              </a:tr>
              <a:tr h="149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13.373.431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13.373.431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10.372.468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987365"/>
                  </a:ext>
                </a:extLst>
              </a:tr>
              <a:tr h="149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3.551.211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3.551.211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2.110.675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343012"/>
                  </a:ext>
                </a:extLst>
              </a:tr>
              <a:tr h="149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451.649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451.649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339.779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34363"/>
                  </a:ext>
                </a:extLst>
              </a:tr>
              <a:tr h="149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451.649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451.649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339.779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309900"/>
                  </a:ext>
                </a:extLst>
              </a:tr>
              <a:tr h="149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38.933.022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38.933.022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23.376.336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940834"/>
                  </a:ext>
                </a:extLst>
              </a:tr>
              <a:tr h="149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13.022.217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13.022.217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9.961.044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384963"/>
                  </a:ext>
                </a:extLst>
              </a:tr>
              <a:tr h="149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081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Artesanías de Chile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412.032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412.032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412.032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285208"/>
                  </a:ext>
                </a:extLst>
              </a:tr>
              <a:tr h="149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Cultural Municipalidad de Santiago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1.486.718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1.486.718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1.486.718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414810"/>
                  </a:ext>
                </a:extLst>
              </a:tr>
              <a:tr h="149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Orquestas Sinfónicas Juveniles e Infantiles de Chile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1.506.407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1.506.407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1.506.406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650830"/>
                  </a:ext>
                </a:extLst>
              </a:tr>
              <a:tr h="149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Cultural Palacio de la Moneda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1.064.500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1.064.500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1.064.500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402821"/>
                  </a:ext>
                </a:extLst>
              </a:tr>
              <a:tr h="149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Centro Cultural Gabriela Mistral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1.629.268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1.629.268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1.629.268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76856"/>
                  </a:ext>
                </a:extLst>
              </a:tr>
              <a:tr h="149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Instituciones Colaboradoras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5.188.702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5.188.702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2.127.534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082317"/>
                  </a:ext>
                </a:extLst>
              </a:tr>
              <a:tr h="149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Cultural Valparaíso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599.258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599.258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599.258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256900"/>
                  </a:ext>
                </a:extLst>
              </a:tr>
              <a:tr h="149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Orquestas Regionales Profesionales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1.135.332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1.135.332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1.135.328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424912"/>
                  </a:ext>
                </a:extLst>
              </a:tr>
              <a:tr h="149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1.142.050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1.142.050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1.142.050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254469"/>
                  </a:ext>
                </a:extLst>
              </a:tr>
              <a:tr h="149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1.142.050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1.142.050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1.142.050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165378"/>
                  </a:ext>
                </a:extLst>
              </a:tr>
              <a:tr h="149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24.768.755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24.768.755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12.273.242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693362"/>
                  </a:ext>
                </a:extLst>
              </a:tr>
              <a:tr h="149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087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Actividades de Fomento y Desarrollo Cultural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11.608.056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11.608.056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5.541.647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895121"/>
                  </a:ext>
                </a:extLst>
              </a:tr>
              <a:tr h="149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Conjuntos Artísticos Estables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3.191.232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3.191.232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2.075.351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163462"/>
                  </a:ext>
                </a:extLst>
              </a:tr>
              <a:tr h="149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del Arte en la Educación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1.401.885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1.401.885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916.401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954119"/>
                  </a:ext>
                </a:extLst>
              </a:tr>
              <a:tr h="149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Cultura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3.016.470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3.016.470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1.613.810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185994"/>
                  </a:ext>
                </a:extLst>
              </a:tr>
              <a:tr h="1851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Creación y Desarrollo Artístico para Niños y Jóvenes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1.667.495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1.667.495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1.031.080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927097"/>
                  </a:ext>
                </a:extLst>
              </a:tr>
              <a:tr h="149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Fortalecimiento de Organizaciones Culturales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2.594.665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2.594.665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226.996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343061"/>
                  </a:ext>
                </a:extLst>
              </a:tr>
              <a:tr h="149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Desarrollo Artístico en la Educación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1.129.880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1.129.880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780.962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450655"/>
                  </a:ext>
                </a:extLst>
              </a:tr>
              <a:tr h="149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Exportación de Servicios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159.072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159.072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86.995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228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7CC4CDF-261A-4982-BA2E-DF9B23CCAF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044300"/>
              </p:ext>
            </p:extLst>
          </p:nvPr>
        </p:nvGraphicFramePr>
        <p:xfrm>
          <a:off x="628649" y="1916832"/>
          <a:ext cx="7886702" cy="3490281"/>
        </p:xfrm>
        <a:graphic>
          <a:graphicData uri="http://schemas.openxmlformats.org/drawingml/2006/table">
            <a:tbl>
              <a:tblPr/>
              <a:tblGrid>
                <a:gridCol w="327098">
                  <a:extLst>
                    <a:ext uri="{9D8B030D-6E8A-4147-A177-3AD203B41FA5}">
                      <a16:colId xmlns:a16="http://schemas.microsoft.com/office/drawing/2014/main" val="3072727556"/>
                    </a:ext>
                  </a:extLst>
                </a:gridCol>
                <a:gridCol w="301936">
                  <a:extLst>
                    <a:ext uri="{9D8B030D-6E8A-4147-A177-3AD203B41FA5}">
                      <a16:colId xmlns:a16="http://schemas.microsoft.com/office/drawing/2014/main" val="1969949439"/>
                    </a:ext>
                  </a:extLst>
                </a:gridCol>
                <a:gridCol w="313120">
                  <a:extLst>
                    <a:ext uri="{9D8B030D-6E8A-4147-A177-3AD203B41FA5}">
                      <a16:colId xmlns:a16="http://schemas.microsoft.com/office/drawing/2014/main" val="3131556018"/>
                    </a:ext>
                  </a:extLst>
                </a:gridCol>
                <a:gridCol w="2918722">
                  <a:extLst>
                    <a:ext uri="{9D8B030D-6E8A-4147-A177-3AD203B41FA5}">
                      <a16:colId xmlns:a16="http://schemas.microsoft.com/office/drawing/2014/main" val="1196769916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191728524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233637474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507243958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276579847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967961965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803063481"/>
                    </a:ext>
                  </a:extLst>
                </a:gridCol>
              </a:tblGrid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959588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28360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55690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41744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7661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17035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928.408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928.408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416.813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99661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16.535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3360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39.357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39.357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19.789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571290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237.237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237.237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89.091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92537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328.313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328.313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118.011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51208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306.001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306.001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173.387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29641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7.396.229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7.396.229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2.950.992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27710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7.396.229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7.396.229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2.950.992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81741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2.475.587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2.475.587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30705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2.475.587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2.475.587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39290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Financiamiento de Infraestructura Cultural Pública y/o Privada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2.475.587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2.475.587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96471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510.519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51051,9%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7729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510.519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51051,9%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070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3435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02: FONDOS CULTURALES Y ARTÍSTICOS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DE1D409-2394-482C-8D12-D871FE0085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99185"/>
              </p:ext>
            </p:extLst>
          </p:nvPr>
        </p:nvGraphicFramePr>
        <p:xfrm>
          <a:off x="628649" y="1868116"/>
          <a:ext cx="7886702" cy="2617711"/>
        </p:xfrm>
        <a:graphic>
          <a:graphicData uri="http://schemas.openxmlformats.org/drawingml/2006/table">
            <a:tbl>
              <a:tblPr/>
              <a:tblGrid>
                <a:gridCol w="327098">
                  <a:extLst>
                    <a:ext uri="{9D8B030D-6E8A-4147-A177-3AD203B41FA5}">
                      <a16:colId xmlns:a16="http://schemas.microsoft.com/office/drawing/2014/main" val="70826611"/>
                    </a:ext>
                  </a:extLst>
                </a:gridCol>
                <a:gridCol w="301936">
                  <a:extLst>
                    <a:ext uri="{9D8B030D-6E8A-4147-A177-3AD203B41FA5}">
                      <a16:colId xmlns:a16="http://schemas.microsoft.com/office/drawing/2014/main" val="3052388487"/>
                    </a:ext>
                  </a:extLst>
                </a:gridCol>
                <a:gridCol w="313120">
                  <a:extLst>
                    <a:ext uri="{9D8B030D-6E8A-4147-A177-3AD203B41FA5}">
                      <a16:colId xmlns:a16="http://schemas.microsoft.com/office/drawing/2014/main" val="2653600956"/>
                    </a:ext>
                  </a:extLst>
                </a:gridCol>
                <a:gridCol w="2918722">
                  <a:extLst>
                    <a:ext uri="{9D8B030D-6E8A-4147-A177-3AD203B41FA5}">
                      <a16:colId xmlns:a16="http://schemas.microsoft.com/office/drawing/2014/main" val="2308852149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446834203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497109985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076314761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512828621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327038013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901249676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512737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6154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25.995.414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25.995.414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20.160.656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71439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2.137.598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2.137.598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1.236.652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90459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466.842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466.842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262.041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98391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23.388.974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23.388.974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18.661.963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70600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23.388.974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23.388.974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18.661.963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01135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206.060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24533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del Libro y la Lectura, Ley N° 19.227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4.364.409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4.364.409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2.576.567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76314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Cultural y las Artes, Ley N° 19.891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8.636.888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8.636.888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7.901.830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6484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el Fomento de la Música Nacional, Ley N° 19.928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3.986.733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3.986.733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2.823.625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3321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Audiovisual, Ley N° 19.981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6.400.944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6.400.944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5.153.881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77017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46283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95923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976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02. PROGRAMA 01: SUBSECRETARÍA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58D437D-F62C-44B7-9514-622F764504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385682"/>
              </p:ext>
            </p:extLst>
          </p:nvPr>
        </p:nvGraphicFramePr>
        <p:xfrm>
          <a:off x="628650" y="1916832"/>
          <a:ext cx="7886699" cy="2018064"/>
        </p:xfrm>
        <a:graphic>
          <a:graphicData uri="http://schemas.openxmlformats.org/drawingml/2006/table">
            <a:tbl>
              <a:tblPr/>
              <a:tblGrid>
                <a:gridCol w="289845">
                  <a:extLst>
                    <a:ext uri="{9D8B030D-6E8A-4147-A177-3AD203B41FA5}">
                      <a16:colId xmlns:a16="http://schemas.microsoft.com/office/drawing/2014/main" val="558185642"/>
                    </a:ext>
                  </a:extLst>
                </a:gridCol>
                <a:gridCol w="289845">
                  <a:extLst>
                    <a:ext uri="{9D8B030D-6E8A-4147-A177-3AD203B41FA5}">
                      <a16:colId xmlns:a16="http://schemas.microsoft.com/office/drawing/2014/main" val="139700391"/>
                    </a:ext>
                  </a:extLst>
                </a:gridCol>
                <a:gridCol w="289845">
                  <a:extLst>
                    <a:ext uri="{9D8B030D-6E8A-4147-A177-3AD203B41FA5}">
                      <a16:colId xmlns:a16="http://schemas.microsoft.com/office/drawing/2014/main" val="3251124981"/>
                    </a:ext>
                  </a:extLst>
                </a:gridCol>
                <a:gridCol w="2599916">
                  <a:extLst>
                    <a:ext uri="{9D8B030D-6E8A-4147-A177-3AD203B41FA5}">
                      <a16:colId xmlns:a16="http://schemas.microsoft.com/office/drawing/2014/main" val="3105350969"/>
                    </a:ext>
                  </a:extLst>
                </a:gridCol>
                <a:gridCol w="776786">
                  <a:extLst>
                    <a:ext uri="{9D8B030D-6E8A-4147-A177-3AD203B41FA5}">
                      <a16:colId xmlns:a16="http://schemas.microsoft.com/office/drawing/2014/main" val="2231748729"/>
                    </a:ext>
                  </a:extLst>
                </a:gridCol>
                <a:gridCol w="776786">
                  <a:extLst>
                    <a:ext uri="{9D8B030D-6E8A-4147-A177-3AD203B41FA5}">
                      <a16:colId xmlns:a16="http://schemas.microsoft.com/office/drawing/2014/main" val="2074898809"/>
                    </a:ext>
                  </a:extLst>
                </a:gridCol>
                <a:gridCol w="776786">
                  <a:extLst>
                    <a:ext uri="{9D8B030D-6E8A-4147-A177-3AD203B41FA5}">
                      <a16:colId xmlns:a16="http://schemas.microsoft.com/office/drawing/2014/main" val="3794581212"/>
                    </a:ext>
                  </a:extLst>
                </a:gridCol>
                <a:gridCol w="695630">
                  <a:extLst>
                    <a:ext uri="{9D8B030D-6E8A-4147-A177-3AD203B41FA5}">
                      <a16:colId xmlns:a16="http://schemas.microsoft.com/office/drawing/2014/main" val="770319273"/>
                    </a:ext>
                  </a:extLst>
                </a:gridCol>
                <a:gridCol w="695630">
                  <a:extLst>
                    <a:ext uri="{9D8B030D-6E8A-4147-A177-3AD203B41FA5}">
                      <a16:colId xmlns:a16="http://schemas.microsoft.com/office/drawing/2014/main" val="4191799964"/>
                    </a:ext>
                  </a:extLst>
                </a:gridCol>
                <a:gridCol w="695630">
                  <a:extLst>
                    <a:ext uri="{9D8B030D-6E8A-4147-A177-3AD203B41FA5}">
                      <a16:colId xmlns:a16="http://schemas.microsoft.com/office/drawing/2014/main" val="3897560058"/>
                    </a:ext>
                  </a:extLst>
                </a:gridCol>
              </a:tblGrid>
              <a:tr h="1739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3414936"/>
                  </a:ext>
                </a:extLst>
              </a:tr>
              <a:tr h="2783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165070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502.410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502.410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497261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330.836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330.836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066811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67.741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67.741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463194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102.833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102.833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429622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85013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14.888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14.888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783278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741366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42.072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42.072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319881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17.873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17.873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506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1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AAC9DFF-A6DA-462E-A043-F617557E38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716789"/>
              </p:ext>
            </p:extLst>
          </p:nvPr>
        </p:nvGraphicFramePr>
        <p:xfrm>
          <a:off x="628649" y="1918963"/>
          <a:ext cx="7886702" cy="3725204"/>
        </p:xfrm>
        <a:graphic>
          <a:graphicData uri="http://schemas.openxmlformats.org/drawingml/2006/table">
            <a:tbl>
              <a:tblPr/>
              <a:tblGrid>
                <a:gridCol w="327098">
                  <a:extLst>
                    <a:ext uri="{9D8B030D-6E8A-4147-A177-3AD203B41FA5}">
                      <a16:colId xmlns:a16="http://schemas.microsoft.com/office/drawing/2014/main" val="2712390814"/>
                    </a:ext>
                  </a:extLst>
                </a:gridCol>
                <a:gridCol w="301936">
                  <a:extLst>
                    <a:ext uri="{9D8B030D-6E8A-4147-A177-3AD203B41FA5}">
                      <a16:colId xmlns:a16="http://schemas.microsoft.com/office/drawing/2014/main" val="1374810666"/>
                    </a:ext>
                  </a:extLst>
                </a:gridCol>
                <a:gridCol w="313120">
                  <a:extLst>
                    <a:ext uri="{9D8B030D-6E8A-4147-A177-3AD203B41FA5}">
                      <a16:colId xmlns:a16="http://schemas.microsoft.com/office/drawing/2014/main" val="3661712717"/>
                    </a:ext>
                  </a:extLst>
                </a:gridCol>
                <a:gridCol w="2918722">
                  <a:extLst>
                    <a:ext uri="{9D8B030D-6E8A-4147-A177-3AD203B41FA5}">
                      <a16:colId xmlns:a16="http://schemas.microsoft.com/office/drawing/2014/main" val="2558683251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001877021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021462083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841640806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310545968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567706594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818971124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023717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82616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44.366.515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44.366.515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28.145.796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75109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19.528.041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19.528.041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15.855.575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38106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6.140.825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6.140.825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4.396.957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25546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1.078.550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1.078.550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838.550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58013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1.078.550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1.078.550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838.550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90004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9.258.595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9.258.595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5.442.789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45531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2.262.606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2.262.606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2.070.194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28665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901.038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901.038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881.038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19207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San Francisco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32.908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32.908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32.908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76153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Museo de la Memoria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1.156.249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1.156.249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1.156.248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50963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Sitios Patrimonio Mundial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172.411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172.411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15197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6.995.989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6.995.989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3.372.595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84497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Acciones culturales complementarias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4.600.220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4.600.220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2.500.806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75374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del Patrimonio Mundial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143.508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143.508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68.748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76852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del Patrimonio Nacional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459.987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459.987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111.499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29092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Patrimonio Material e Inmaterial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838.454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838.454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328.976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280080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Difusión del Arte y las Culturas de Pueblos Indígenas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953.820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953.820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362.566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80951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16.316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16.316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88943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16.316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16.316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868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3547</TotalTime>
  <Words>2679</Words>
  <Application>Microsoft Office PowerPoint</Application>
  <PresentationFormat>Presentación en pantalla (4:3)</PresentationFormat>
  <Paragraphs>1565</Paragraphs>
  <Slides>12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OCTUBRE DE 2018 PARTIDA 29: MINISTERIO DE LAS CULTURAS, LAS ARTES Y EL PATRIMONIO</vt:lpstr>
      <vt:lpstr>EJECUCIÓN ACUMULADA DE GASTOS A OCTUBRE DE 2018  PARTIDA 29 MINISTERIO DE LAS CULTURAS, LAS ARTES Y EL PATRIMONIO</vt:lpstr>
      <vt:lpstr>EJECUCIÓN ACUMULADA DE GASTOS A OCTUBRE DE 2018  PARTIDA 29 MINISTERIO DE LAS CULTURAS, LAS ARTES Y EL PATRIMONIO</vt:lpstr>
      <vt:lpstr>EJECUCIÓN ACUMULADA DE GASTOS A OCTUBRE DE 2018  PARTIDA 29 RESUMEN POR CAPÍTULOS</vt:lpstr>
      <vt:lpstr>EJECUCIÓN ACUMULADA DE GASTOS A OCTUBRE DE 2018  PARTIDA 29. CAPÍTUO 01. PROGRAMA 01: SUBSECRETARÍA DE LAS CULTURAS Y LAS ARTES </vt:lpstr>
      <vt:lpstr>EJECUCIÓN ACUMULADA DE GASTOS A OCTUBRE DE 2018  PARTIDA 29. CAPÍTUO 01. PROGRAMA 01: SUBSECRETARÍA DE LAS CULTURAS Y LAS ARTES </vt:lpstr>
      <vt:lpstr>EJECUCIÓN ACUMULADA DE GASTOS A OCTUBRE DE 2018  PARTIDA 29. CAPÍTUO 01. PROGRAMA 02: FONDOS CULTURALES Y ARTÍSTICOS </vt:lpstr>
      <vt:lpstr>EJECUCIÓN ACUMULADA DE GASTOS A OCTUBRE DE 2018  PARTIDA 29. CAPÍTUO 02. PROGRAMA 01: SUBSECRETARÍA DEL PATRIMONIO CULTURAL </vt:lpstr>
      <vt:lpstr>EJECUCIÓN ACUMULADA DE GASTOS A OCTUBRE DE 2018  PARTIDA 29. CAPÍTUO 03. PROGRAMA 01: SERVICIO NACIONAL DEL PATRIMONIO CULTURAL </vt:lpstr>
      <vt:lpstr>EJECUCIÓN ACUMULADA DE GASTOS A OCTUBRE DE 2018  PARTIDA 29. CAPÍTUO 03. PROGRAMA 01: SERVICIO NACIONAL DEL PATRIMONIO CULTURAL </vt:lpstr>
      <vt:lpstr>EJECUCIÓN ACUMULADA DE GASTOS A OCTUBRE DE 2018  PARTIDA 29. CAPÍTUO 03. PROGRAMA 02: RED DE BIBLIOTECAS PÚBLICAS </vt:lpstr>
      <vt:lpstr>EJECUCIÓN ACUMULADA DE GASTOS A OCTUBRE DE 2018  PARTIDA 29. CAPÍTUO 03. PROGRAMA 03: CONSEJO DE MONUMENTOS NACIONALES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203</cp:revision>
  <cp:lastPrinted>2017-06-20T21:34:02Z</cp:lastPrinted>
  <dcterms:created xsi:type="dcterms:W3CDTF">2016-06-23T13:38:47Z</dcterms:created>
  <dcterms:modified xsi:type="dcterms:W3CDTF">2019-01-14T20:25:37Z</dcterms:modified>
</cp:coreProperties>
</file>