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301" r:id="rId6"/>
    <p:sldId id="263" r:id="rId7"/>
    <p:sldId id="265" r:id="rId8"/>
    <p:sldId id="300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el mes de OCTUBRE, el Servicio Electoral registró una ejecución que ascendió a </a:t>
            </a:r>
            <a:r>
              <a:rPr lang="es-CL" sz="1400" b="1" dirty="0"/>
              <a:t>$1.087 millones</a:t>
            </a:r>
            <a:r>
              <a:rPr lang="es-CL" sz="1400" dirty="0"/>
              <a:t>, equivalente a un gasto de </a:t>
            </a:r>
            <a:r>
              <a:rPr lang="es-CL" sz="1400" b="1" dirty="0"/>
              <a:t>4,6%</a:t>
            </a:r>
            <a:r>
              <a:rPr lang="es-CL" sz="1400" dirty="0"/>
              <a:t> respecto de la ley inicial, dicha ejecución es levemente mayor en 0,3 puntos porcentuales respecto a igual mes del año 2017.  Con ello, la ejecución acumulada al décimo mes de 2018 ascendió a </a:t>
            </a:r>
            <a:r>
              <a:rPr lang="es-CL" sz="1400" b="1" dirty="0"/>
              <a:t>$28.463 millones</a:t>
            </a:r>
            <a:r>
              <a:rPr lang="es-CL" sz="1400" dirty="0"/>
              <a:t>, equivalente a un </a:t>
            </a:r>
            <a:r>
              <a:rPr lang="es-CL" sz="1400" b="1" dirty="0"/>
              <a:t>87,2%</a:t>
            </a:r>
            <a:r>
              <a:rPr lang="es-CL" sz="1400" dirty="0"/>
              <a:t> del presupuesto vigente y un </a:t>
            </a:r>
            <a:r>
              <a:rPr lang="es-CL" sz="1400" b="1" dirty="0"/>
              <a:t>119,4%</a:t>
            </a:r>
            <a:r>
              <a:rPr lang="es-CL" sz="1400" dirty="0"/>
              <a:t> del presupuesto inicial que presentó un incremento consolidado de $8.813 millones, afectando principalmente al subtítulo 34 “servicio de la deuda” ($8.501 millones), para hacer frente a los gastos devengados al 31 de diciembre de 2017 (deuda flotante).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51,8% del presupuesto vigente para el ejercicio 2018, se concentra en </a:t>
            </a:r>
            <a:r>
              <a:rPr lang="es-CL" sz="1400" b="1" dirty="0"/>
              <a:t>Elecciones Parlamentarias y Presidencial</a:t>
            </a:r>
            <a:r>
              <a:rPr lang="es-CL" sz="1400" dirty="0"/>
              <a:t>, que al mes de OCTUBRE alcanzó un nivel de ejecución de </a:t>
            </a:r>
            <a:r>
              <a:rPr lang="es-CL" sz="1400" b="1" dirty="0"/>
              <a:t>96,3%</a:t>
            </a:r>
            <a:r>
              <a:rPr lang="es-CL" sz="14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global, el subtítulo que registra la menor erogación es </a:t>
            </a:r>
            <a:r>
              <a:rPr lang="es-CL" sz="1400" b="1" dirty="0"/>
              <a:t>adquisición de activos no financieros</a:t>
            </a:r>
            <a:r>
              <a:rPr lang="es-CL" sz="1400" dirty="0"/>
              <a:t> con un gasto de 26,9%, mientras que el mayor nivel de ejecución se registra en los subtítulos</a:t>
            </a:r>
            <a:r>
              <a:rPr lang="es-CL" sz="1400" b="1" dirty="0"/>
              <a:t> Prestaciones de Seguridad Social, Íntegros al Fisco y Servicio de la Deuda, todos con un 100%</a:t>
            </a:r>
            <a:r>
              <a:rPr lang="es-CL" sz="1400" dirty="0"/>
              <a:t>, que a su vez representan el 26,5% del presupuesto vigente de la Partida.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659D322-C0B5-44F2-9032-94D8AA450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67" y="1913907"/>
            <a:ext cx="3998454" cy="244826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B6936EB-6426-4507-B0EF-1031A9D6C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280" y="1913906"/>
            <a:ext cx="4071938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DAB76A8-7D77-4206-94F0-34463BAED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30484"/>
              </p:ext>
            </p:extLst>
          </p:nvPr>
        </p:nvGraphicFramePr>
        <p:xfrm>
          <a:off x="628651" y="1822310"/>
          <a:ext cx="7886698" cy="1901809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3854492802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2120810467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819461970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1606026992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879416311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017507830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217939813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2817413561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7326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72175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32.654.197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8.813.399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28.462.997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327011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11.026.154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121.294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9.647.203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0326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12.730.611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53.356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10.094.293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62119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75410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26312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238.948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-19.724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64.326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02358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8.499.964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584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36E9AD-6C57-40DC-82D1-781E7325E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67911"/>
              </p:ext>
            </p:extLst>
          </p:nvPr>
        </p:nvGraphicFramePr>
        <p:xfrm>
          <a:off x="628650" y="1822310"/>
          <a:ext cx="7886700" cy="997713"/>
        </p:xfrm>
        <a:graphic>
          <a:graphicData uri="http://schemas.openxmlformats.org/drawingml/2006/table">
            <a:tbl>
              <a:tblPr/>
              <a:tblGrid>
                <a:gridCol w="296828">
                  <a:extLst>
                    <a:ext uri="{9D8B030D-6E8A-4147-A177-3AD203B41FA5}">
                      <a16:colId xmlns:a16="http://schemas.microsoft.com/office/drawing/2014/main" val="3738019516"/>
                    </a:ext>
                  </a:extLst>
                </a:gridCol>
                <a:gridCol w="296828">
                  <a:extLst>
                    <a:ext uri="{9D8B030D-6E8A-4147-A177-3AD203B41FA5}">
                      <a16:colId xmlns:a16="http://schemas.microsoft.com/office/drawing/2014/main" val="1167013085"/>
                    </a:ext>
                  </a:extLst>
                </a:gridCol>
                <a:gridCol w="2662540">
                  <a:extLst>
                    <a:ext uri="{9D8B030D-6E8A-4147-A177-3AD203B41FA5}">
                      <a16:colId xmlns:a16="http://schemas.microsoft.com/office/drawing/2014/main" val="1212495975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511080502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2456604057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4131432449"/>
                    </a:ext>
                  </a:extLst>
                </a:gridCol>
                <a:gridCol w="795497">
                  <a:extLst>
                    <a:ext uri="{9D8B030D-6E8A-4147-A177-3AD203B41FA5}">
                      <a16:colId xmlns:a16="http://schemas.microsoft.com/office/drawing/2014/main" val="4216934437"/>
                    </a:ext>
                  </a:extLst>
                </a:gridCol>
                <a:gridCol w="724258">
                  <a:extLst>
                    <a:ext uri="{9D8B030D-6E8A-4147-A177-3AD203B41FA5}">
                      <a16:colId xmlns:a16="http://schemas.microsoft.com/office/drawing/2014/main" val="2155225613"/>
                    </a:ext>
                  </a:extLst>
                </a:gridCol>
                <a:gridCol w="724258">
                  <a:extLst>
                    <a:ext uri="{9D8B030D-6E8A-4147-A177-3AD203B41FA5}">
                      <a16:colId xmlns:a16="http://schemas.microsoft.com/office/drawing/2014/main" val="3400392129"/>
                    </a:ext>
                  </a:extLst>
                </a:gridCol>
              </a:tblGrid>
              <a:tr h="1781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069436"/>
                  </a:ext>
                </a:extLst>
              </a:tr>
              <a:tr h="2850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557881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32.654.197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8.813.399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28.462.997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119,4%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342259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15.725.966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1.106.295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12.154.619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403972"/>
                  </a:ext>
                </a:extLst>
              </a:tr>
              <a:tr h="178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Elecciones Parlamentarias y Presidencial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16.928.231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7.707.104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16.308.378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940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6AE4AD4-BF24-4F01-933C-15480E7E0D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159305"/>
              </p:ext>
            </p:extLst>
          </p:nvPr>
        </p:nvGraphicFramePr>
        <p:xfrm>
          <a:off x="628650" y="1988840"/>
          <a:ext cx="7886699" cy="2914145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1616810770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2683532849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704039675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2161067890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791978814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1703441143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338281190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378722318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1989904602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2328126594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963316"/>
                  </a:ext>
                </a:extLst>
              </a:tr>
              <a:tr h="312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784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15.725.966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1.106.295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12.154.619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14581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9.807.289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-53.385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8.526.067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89890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4.341.455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-158.859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2.226.146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12690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99011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157.200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61107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63831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03287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64.326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631105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1361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-7.868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55225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59.425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21774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7162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1.180.869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93167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1.180.869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09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03:  ELECCIONES PARLAMENTARIAS Y PRESIDENCIAL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753E58B-221C-4503-84EC-56C6EDF93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986878"/>
              </p:ext>
            </p:extLst>
          </p:nvPr>
        </p:nvGraphicFramePr>
        <p:xfrm>
          <a:off x="628650" y="1988840"/>
          <a:ext cx="7886699" cy="1318304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839645330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3764588498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1654439327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4058411514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3992492854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2518298811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4126555315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2837883793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511216223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3650987196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468465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64753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16.928.231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7.707.104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16.308.378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90108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1.218.865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174.679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1.121.136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52783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8.389.156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212.215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7.868.147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6608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83661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53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815</Words>
  <Application>Microsoft Office PowerPoint</Application>
  <PresentationFormat>Presentación en pantalla (4:3)</PresentationFormat>
  <Paragraphs>353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2018 PARTIDA 28: SERVICIO ELECTORAL</vt:lpstr>
      <vt:lpstr>EJECUCIÓN ACUMULADA DE GASTOS A OCTUBRE DE 2018  PARTIDA 28 SERVICIO ELECTORAL</vt:lpstr>
      <vt:lpstr>Presentación de PowerPoint</vt:lpstr>
      <vt:lpstr>EJECUCIÓN ACUMULADA DE GASTOS A OCTUBRE DE 2018  PARTIDA 28 SERVICIO ELECTORAL</vt:lpstr>
      <vt:lpstr>EJECUCIÓN ACUMULADA DE GASTOS A OCTUBRE DE 2018  PARTIDA 28 RESUMEN POR CAPÍTULOS</vt:lpstr>
      <vt:lpstr>EJECUCIÓN ACUMULADA DE GASTOS A OCTUBRE DE 2018  PARTIDA 28. CAPÍTULO 01. PROGRAMA 01:  SERVICIO ELECTORAL</vt:lpstr>
      <vt:lpstr>EJECUCIÓN ACUMULADA DE GASTOS A OCTUBRE DE 2018  PARTIDA 28. CAPÍTULO 01. PROGRAMA 03:  ELECCIONES PARLAMENTARIAS Y PRESIDENCIAL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168</cp:revision>
  <cp:lastPrinted>2016-10-11T11:56:42Z</cp:lastPrinted>
  <dcterms:created xsi:type="dcterms:W3CDTF">2016-06-23T13:38:47Z</dcterms:created>
  <dcterms:modified xsi:type="dcterms:W3CDTF">2019-01-09T20:26:56Z</dcterms:modified>
</cp:coreProperties>
</file>