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notesSlides/notesSlide1.xml" ContentType="application/vnd.openxmlformats-officedocument.presentationml.notesSl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13"/>
  </p:notesMasterIdLst>
  <p:handoutMasterIdLst>
    <p:handoutMasterId r:id="rId14"/>
  </p:handoutMasterIdLst>
  <p:sldIdLst>
    <p:sldId id="256" r:id="rId3"/>
    <p:sldId id="306" r:id="rId4"/>
    <p:sldId id="298" r:id="rId5"/>
    <p:sldId id="304" r:id="rId6"/>
    <p:sldId id="305" r:id="rId7"/>
    <p:sldId id="264" r:id="rId8"/>
    <p:sldId id="263" r:id="rId9"/>
    <p:sldId id="302" r:id="rId10"/>
    <p:sldId id="303" r:id="rId11"/>
    <p:sldId id="299" r:id="rId12"/>
  </p:sldIdLst>
  <p:sldSz cx="9144000" cy="6858000" type="screen4x3"/>
  <p:notesSz cx="7010400" cy="9236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09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84" y="33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09"/>
        <p:guide pos="220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.xlsx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3.xlsx"/><Relationship Id="rId1" Type="http://schemas.openxmlformats.org/officeDocument/2006/relationships/themeOverride" Target="../theme/themeOverrid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pieChart>
        <c:varyColors val="1"/>
        <c:ser>
          <c:idx val="0"/>
          <c:order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'Resumen Partida'!$C$31:$C$35</c:f>
              <c:strCache>
                <c:ptCount val="5"/>
                <c:pt idx="0">
                  <c:v>GASTOS EN PERSONAL                                                              </c:v>
                </c:pt>
                <c:pt idx="1">
                  <c:v>BIENES Y SERVICIOS DE CONSUMO                                                   </c:v>
                </c:pt>
                <c:pt idx="2">
                  <c:v>TRANSFERENCIAS CORRIENTES                                                       </c:v>
                </c:pt>
                <c:pt idx="3">
                  <c:v>INICIATIVAS DE INVERSIÓN                                                        </c:v>
                </c:pt>
                <c:pt idx="4">
                  <c:v>TRANSFERENCIAS DE CAPITAL                                                       </c:v>
                </c:pt>
              </c:strCache>
            </c:strRef>
          </c:cat>
          <c:val>
            <c:numRef>
              <c:f>'Resumen Partida'!$D$31:$D$35</c:f>
              <c:numCache>
                <c:formatCode>0.0%</c:formatCode>
                <c:ptCount val="5"/>
                <c:pt idx="0">
                  <c:v>0.19965506241335129</c:v>
                </c:pt>
                <c:pt idx="1">
                  <c:v>7.7060407956353813E-2</c:v>
                </c:pt>
                <c:pt idx="2">
                  <c:v>0.47679368333444805</c:v>
                </c:pt>
                <c:pt idx="3">
                  <c:v>0.10302147363809677</c:v>
                </c:pt>
                <c:pt idx="4">
                  <c:v>0.13451441605913747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2F3-4CCC-B037-E7B8170BD76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overlay val="0"/>
      <c:txPr>
        <a:bodyPr/>
        <a:lstStyle/>
        <a:p>
          <a:pPr>
            <a:defRPr sz="800" baseline="0"/>
          </a:pPr>
          <a:endParaRPr lang="es-CL"/>
        </a:p>
      </c:txPr>
    </c:legend>
    <c:plotVisOnly val="1"/>
    <c:dispBlanksAs val="gap"/>
    <c:showDLblsOverMax val="0"/>
  </c:chart>
  <c:spPr>
    <a:ln>
      <a:solidFill>
        <a:sysClr val="windowText" lastClr="000000"/>
      </a:solidFill>
    </a:ln>
  </c:sp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35"/>
    </mc:Choice>
    <mc:Fallback>
      <c:style val="35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invertIfNegative val="0"/>
          <c:dPt>
            <c:idx val="0"/>
            <c:invertIfNegative val="0"/>
            <c:bubble3D val="0"/>
            <c:spPr>
              <a:solidFill>
                <a:schemeClr val="accent2">
                  <a:lumMod val="40000"/>
                  <a:lumOff val="6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1-38AE-4CF2-8A14-7186ED879043}"/>
              </c:ext>
            </c:extLst>
          </c:dPt>
          <c:dPt>
            <c:idx val="1"/>
            <c:invertIfNegative val="0"/>
            <c:bubble3D val="0"/>
            <c:spPr>
              <a:solidFill>
                <a:srgbClr val="00B0F0"/>
              </a:solidFill>
            </c:spPr>
            <c:extLst>
              <c:ext xmlns:c16="http://schemas.microsoft.com/office/drawing/2014/chart" uri="{C3380CC4-5D6E-409C-BE32-E72D297353CC}">
                <c16:uniqueId val="{00000003-38AE-4CF2-8A14-7186ED879043}"/>
              </c:ext>
            </c:extLst>
          </c:dPt>
          <c:dPt>
            <c:idx val="2"/>
            <c:invertIfNegative val="0"/>
            <c:bubble3D val="0"/>
            <c:spPr>
              <a:solidFill>
                <a:srgbClr val="00B050"/>
              </a:solidFill>
            </c:spPr>
            <c:extLst>
              <c:ext xmlns:c16="http://schemas.microsoft.com/office/drawing/2014/chart" uri="{C3380CC4-5D6E-409C-BE32-E72D297353CC}">
                <c16:uniqueId val="{00000005-38AE-4CF2-8A14-7186ED879043}"/>
              </c:ext>
            </c:extLst>
          </c:dPt>
          <c:dLbls>
            <c:dLbl>
              <c:idx val="0"/>
              <c:layout>
                <c:manualLayout>
                  <c:x val="2.2222222222222223E-2"/>
                  <c:y val="-2.777777777777777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38AE-4CF2-8A14-7186ED879043}"/>
                </c:ext>
              </c:extLst>
            </c:dLbl>
            <c:dLbl>
              <c:idx val="1"/>
              <c:layout>
                <c:manualLayout>
                  <c:x val="2.5000000000000001E-2"/>
                  <c:y val="-4.166666666666667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38AE-4CF2-8A14-7186ED879043}"/>
                </c:ext>
              </c:extLst>
            </c:dLbl>
            <c:dLbl>
              <c:idx val="2"/>
              <c:layout>
                <c:manualLayout>
                  <c:x val="1.1111111111111009E-2"/>
                  <c:y val="-3.240740740740740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38AE-4CF2-8A14-7186ED87904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'Resumen Instituciones'!$C$14:$C$16</c:f>
              <c:strCache>
                <c:ptCount val="3"/>
                <c:pt idx="0">
                  <c:v>Secretaría</c:v>
                </c:pt>
                <c:pt idx="1">
                  <c:v>Instituto Nacional del Deporte</c:v>
                </c:pt>
                <c:pt idx="2">
                  <c:v>Fondo Nacional para el Fomento Deportivo</c:v>
                </c:pt>
              </c:strCache>
            </c:strRef>
          </c:cat>
          <c:val>
            <c:numRef>
              <c:f>'Resumen Instituciones'!$D$14:$D$16</c:f>
              <c:numCache>
                <c:formatCode>0.0%</c:formatCode>
                <c:ptCount val="3"/>
                <c:pt idx="0">
                  <c:v>5.90074927688444E-2</c:v>
                </c:pt>
                <c:pt idx="1">
                  <c:v>0.90393395165686852</c:v>
                </c:pt>
                <c:pt idx="2">
                  <c:v>3.7058555574287055E-2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38AE-4CF2-8A14-7186ED87904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01011840"/>
        <c:axId val="101013376"/>
        <c:axId val="0"/>
      </c:bar3DChart>
      <c:catAx>
        <c:axId val="10101184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es-CL"/>
          </a:p>
        </c:txPr>
        <c:crossAx val="101013376"/>
        <c:crosses val="autoZero"/>
        <c:auto val="1"/>
        <c:lblAlgn val="ctr"/>
        <c:lblOffset val="100"/>
        <c:noMultiLvlLbl val="0"/>
      </c:catAx>
      <c:valAx>
        <c:axId val="101013376"/>
        <c:scaling>
          <c:orientation val="minMax"/>
        </c:scaling>
        <c:delete val="0"/>
        <c:axPos val="l"/>
        <c:majorGridlines/>
        <c:numFmt formatCode="0.0%" sourceLinked="1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es-CL"/>
          </a:p>
        </c:txPr>
        <c:crossAx val="101011840"/>
        <c:crosses val="autoZero"/>
        <c:crossBetween val="between"/>
      </c:valAx>
    </c:plotArea>
    <c:plotVisOnly val="1"/>
    <c:dispBlanksAs val="gap"/>
    <c:showDLblsOverMax val="0"/>
  </c:chart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/>
              <a:t>% Ejecución Mensual</a:t>
            </a:r>
          </a:p>
        </c:rich>
      </c:tx>
      <c:layout>
        <c:manualLayout>
          <c:xMode val="edge"/>
          <c:yMode val="edge"/>
          <c:x val="0.21560411198600174"/>
          <c:y val="1.9047619047619049E-2"/>
        </c:manualLayout>
      </c:layout>
      <c:overlay val="1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'Resumen Partida'!$W$20</c:f>
              <c:strCache>
                <c:ptCount val="1"/>
                <c:pt idx="0">
                  <c:v>2017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5.0925337632079971E-17"/>
                  <c:y val="2.985074626865671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F16F-4711-B35F-1C40013E18DD}"/>
                </c:ext>
              </c:extLst>
            </c:dLbl>
            <c:dLbl>
              <c:idx val="1"/>
              <c:layout>
                <c:manualLayout>
                  <c:x val="-1.6666666666666666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F16F-4711-B35F-1C40013E18DD}"/>
                </c:ext>
              </c:extLst>
            </c:dLbl>
            <c:dLbl>
              <c:idx val="2"/>
              <c:layout>
                <c:manualLayout>
                  <c:x val="-2.5000000000000001E-2"/>
                  <c:y val="9.259259259259217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F16F-4711-B35F-1C40013E18DD}"/>
                </c:ext>
              </c:extLst>
            </c:dLbl>
            <c:dLbl>
              <c:idx val="3"/>
              <c:layout>
                <c:manualLayout>
                  <c:x val="-1.1111111111111112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F16F-4711-B35F-1C40013E18DD}"/>
                </c:ext>
              </c:extLst>
            </c:dLbl>
            <c:dLbl>
              <c:idx val="6"/>
              <c:layout>
                <c:manualLayout>
                  <c:x val="-1.9444444444444445E-2"/>
                  <c:y val="9.259259259259258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F16F-4711-B35F-1C40013E18D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'Resumen Partida'!$X$19:$AG$19</c:f>
              <c:strCache>
                <c:ptCount val="10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</c:strCache>
            </c:strRef>
          </c:cat>
          <c:val>
            <c:numRef>
              <c:f>'Resumen Partida'!$X$20:$AG$20</c:f>
              <c:numCache>
                <c:formatCode>0.0%</c:formatCode>
                <c:ptCount val="10"/>
                <c:pt idx="0">
                  <c:v>2.0964388270898787E-2</c:v>
                </c:pt>
                <c:pt idx="1">
                  <c:v>3.6716770234236938E-2</c:v>
                </c:pt>
                <c:pt idx="2">
                  <c:v>6.2714995363060397E-2</c:v>
                </c:pt>
                <c:pt idx="3">
                  <c:v>0.12357181818683773</c:v>
                </c:pt>
                <c:pt idx="4">
                  <c:v>8.2591550434680638E-2</c:v>
                </c:pt>
                <c:pt idx="5">
                  <c:v>7.8203093390942904E-2</c:v>
                </c:pt>
                <c:pt idx="6">
                  <c:v>6.1140903364748089E-2</c:v>
                </c:pt>
                <c:pt idx="7">
                  <c:v>6.2886880176024895E-2</c:v>
                </c:pt>
                <c:pt idx="8">
                  <c:v>0.10443869074318957</c:v>
                </c:pt>
                <c:pt idx="9">
                  <c:v>7.057453953926042E-2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F16F-4711-B35F-1C40013E18DD}"/>
            </c:ext>
          </c:extLst>
        </c:ser>
        <c:ser>
          <c:idx val="1"/>
          <c:order val="1"/>
          <c:tx>
            <c:strRef>
              <c:f>'Resumen Partida'!$W$21</c:f>
              <c:strCache>
                <c:ptCount val="1"/>
                <c:pt idx="0">
                  <c:v>2018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'Resumen Partida'!$X$19:$AG$19</c:f>
              <c:strCache>
                <c:ptCount val="10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</c:strCache>
            </c:strRef>
          </c:cat>
          <c:val>
            <c:numRef>
              <c:f>'Resumen Partida'!$X$21:$AG$21</c:f>
              <c:numCache>
                <c:formatCode>0.0%</c:formatCode>
                <c:ptCount val="10"/>
                <c:pt idx="0">
                  <c:v>2.7996000510349492E-2</c:v>
                </c:pt>
                <c:pt idx="1">
                  <c:v>4.6748970924401397E-2</c:v>
                </c:pt>
                <c:pt idx="2">
                  <c:v>7.6097294109654975E-2</c:v>
                </c:pt>
                <c:pt idx="3">
                  <c:v>0.10221958502962564</c:v>
                </c:pt>
                <c:pt idx="4">
                  <c:v>9.786155153866298E-2</c:v>
                </c:pt>
                <c:pt idx="5">
                  <c:v>7.7693368123996534E-2</c:v>
                </c:pt>
                <c:pt idx="6">
                  <c:v>5.1636841859064968E-2</c:v>
                </c:pt>
                <c:pt idx="7">
                  <c:v>7.6506524694726519E-2</c:v>
                </c:pt>
                <c:pt idx="8">
                  <c:v>7.2405480882852064E-2</c:v>
                </c:pt>
                <c:pt idx="9">
                  <c:v>0.1020318256255099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F16F-4711-B35F-1C40013E18D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8988416"/>
        <c:axId val="38560128"/>
      </c:barChart>
      <c:catAx>
        <c:axId val="3898841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38560128"/>
        <c:crosses val="autoZero"/>
        <c:auto val="1"/>
        <c:lblAlgn val="ctr"/>
        <c:lblOffset val="100"/>
        <c:noMultiLvlLbl val="0"/>
      </c:catAx>
      <c:valAx>
        <c:axId val="38560128"/>
        <c:scaling>
          <c:orientation val="minMax"/>
        </c:scaling>
        <c:delete val="0"/>
        <c:axPos val="l"/>
        <c:majorGridlines/>
        <c:numFmt formatCode="0.0%" sourceLinked="1"/>
        <c:majorTickMark val="out"/>
        <c:minorTickMark val="none"/>
        <c:tickLblPos val="nextTo"/>
        <c:crossAx val="38988416"/>
        <c:crosses val="autoZero"/>
        <c:crossBetween val="between"/>
      </c:valAx>
    </c:plotArea>
    <c:legend>
      <c:legendPos val="b"/>
      <c:overlay val="0"/>
    </c:legend>
    <c:plotVisOnly val="1"/>
    <c:dispBlanksAs val="gap"/>
    <c:showDLblsOverMax val="0"/>
  </c:chart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/>
              <a:t>% Ejecución Acumulada</a:t>
            </a:r>
          </a:p>
        </c:rich>
      </c:tx>
      <c:overlay val="1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'Resumen Partida'!$AJ$20</c:f>
              <c:strCache>
                <c:ptCount val="1"/>
                <c:pt idx="0">
                  <c:v>2017</c:v>
                </c:pt>
              </c:strCache>
            </c:strRef>
          </c:tx>
          <c:marker>
            <c:symbol val="none"/>
          </c:marker>
          <c:dLbls>
            <c:dLbl>
              <c:idx val="0"/>
              <c:layout>
                <c:manualLayout>
                  <c:x val="-5.9555555555555556E-2"/>
                  <c:y val="-3.753580802399700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7316-45CC-90C8-A3FB141615E0}"/>
                </c:ext>
              </c:extLst>
            </c:dLbl>
            <c:dLbl>
              <c:idx val="1"/>
              <c:layout>
                <c:manualLayout>
                  <c:x val="2.6555555555555554E-2"/>
                  <c:y val="5.5943007124109481E-4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7316-45CC-90C8-A3FB141615E0}"/>
                </c:ext>
              </c:extLst>
            </c:dLbl>
            <c:dLbl>
              <c:idx val="2"/>
              <c:layout>
                <c:manualLayout>
                  <c:x val="7.1111111111111115E-3"/>
                  <c:y val="4.341657292838399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7316-45CC-90C8-A3FB141615E0}"/>
                </c:ext>
              </c:extLst>
            </c:dLbl>
            <c:dLbl>
              <c:idx val="3"/>
              <c:layout>
                <c:manualLayout>
                  <c:x val="-3.9999999999998977E-3"/>
                  <c:y val="1.484514435695538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7316-45CC-90C8-A3FB141615E0}"/>
                </c:ext>
              </c:extLst>
            </c:dLbl>
            <c:dLbl>
              <c:idx val="4"/>
              <c:layout>
                <c:manualLayout>
                  <c:x val="-2.0666666666666767E-2"/>
                  <c:y val="3.865466816647918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7316-45CC-90C8-A3FB141615E0}"/>
                </c:ext>
              </c:extLst>
            </c:dLbl>
            <c:dLbl>
              <c:idx val="9"/>
              <c:layout>
                <c:manualLayout>
                  <c:x val="-2.6913580246913694E-2"/>
                  <c:y val="3.400204553152555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7316-45CC-90C8-A3FB141615E0}"/>
                </c:ext>
              </c:extLst>
            </c:dLbl>
            <c:dLbl>
              <c:idx val="11"/>
              <c:layout>
                <c:manualLayout>
                  <c:x val="-6.5749999999999892E-2"/>
                  <c:y val="-3.186351706036746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7316-45CC-90C8-A3FB141615E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/>
                </a:pPr>
                <a:endParaRPr lang="es-CL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'Resumen Partida'!$AK$19:$AT$19</c:f>
              <c:strCache>
                <c:ptCount val="10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</c:strCache>
            </c:strRef>
          </c:cat>
          <c:val>
            <c:numRef>
              <c:f>'Resumen Partida'!$AK$20:$AT$20</c:f>
              <c:numCache>
                <c:formatCode>0.0%</c:formatCode>
                <c:ptCount val="10"/>
                <c:pt idx="0">
                  <c:v>2.0964388270898787E-2</c:v>
                </c:pt>
                <c:pt idx="1">
                  <c:v>5.7681158505135721E-2</c:v>
                </c:pt>
                <c:pt idx="2">
                  <c:v>0.12039615386819612</c:v>
                </c:pt>
                <c:pt idx="3">
                  <c:v>0.24396797205503384</c:v>
                </c:pt>
                <c:pt idx="4">
                  <c:v>0.32655952248971448</c:v>
                </c:pt>
                <c:pt idx="5">
                  <c:v>0.40476261588065737</c:v>
                </c:pt>
                <c:pt idx="6">
                  <c:v>0.46590351924540546</c:v>
                </c:pt>
                <c:pt idx="7">
                  <c:v>0.52879039942143036</c:v>
                </c:pt>
                <c:pt idx="8">
                  <c:v>0.63322909016461992</c:v>
                </c:pt>
                <c:pt idx="9">
                  <c:v>0.70380362970388033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7316-45CC-90C8-A3FB141615E0}"/>
            </c:ext>
          </c:extLst>
        </c:ser>
        <c:ser>
          <c:idx val="1"/>
          <c:order val="1"/>
          <c:tx>
            <c:strRef>
              <c:f>'Resumen Partida'!$AJ$21</c:f>
              <c:strCache>
                <c:ptCount val="1"/>
                <c:pt idx="0">
                  <c:v>2018</c:v>
                </c:pt>
              </c:strCache>
            </c:strRef>
          </c:tx>
          <c:marker>
            <c:symbol val="none"/>
          </c:marker>
          <c:dLbls>
            <c:dLbl>
              <c:idx val="0"/>
              <c:layout>
                <c:manualLayout>
                  <c:x val="1.1111111111111112E-2"/>
                  <c:y val="1.428571428571428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7316-45CC-90C8-A3FB141615E0}"/>
                </c:ext>
              </c:extLst>
            </c:dLbl>
            <c:dLbl>
              <c:idx val="1"/>
              <c:layout>
                <c:manualLayout>
                  <c:x val="-3.0555555555555506E-2"/>
                  <c:y val="-8.095238095238091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7316-45CC-90C8-A3FB141615E0}"/>
                </c:ext>
              </c:extLst>
            </c:dLbl>
            <c:dLbl>
              <c:idx val="2"/>
              <c:layout>
                <c:manualLayout>
                  <c:x val="-8.611111111111111E-2"/>
                  <c:y val="-4.285714285714285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7316-45CC-90C8-A3FB141615E0}"/>
                </c:ext>
              </c:extLst>
            </c:dLbl>
            <c:dLbl>
              <c:idx val="3"/>
              <c:layout>
                <c:manualLayout>
                  <c:x val="-0.12222222222222212"/>
                  <c:y val="-9.523809523809524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7316-45CC-90C8-A3FB141615E0}"/>
                </c:ext>
              </c:extLst>
            </c:dLbl>
            <c:dLbl>
              <c:idx val="4"/>
              <c:layout>
                <c:manualLayout>
                  <c:x val="-6.666688538932633E-2"/>
                  <c:y val="-4.761904761904761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7316-45CC-90C8-A3FB141615E0}"/>
                </c:ext>
              </c:extLst>
            </c:dLbl>
            <c:dLbl>
              <c:idx val="6"/>
              <c:layout>
                <c:manualLayout>
                  <c:x val="-2.2222222222222223E-2"/>
                  <c:y val="3.240740740740738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7316-45CC-90C8-A3FB141615E0}"/>
                </c:ext>
              </c:extLst>
            </c:dLbl>
            <c:dLbl>
              <c:idx val="7"/>
              <c:layout>
                <c:manualLayout>
                  <c:x val="-1.3888888888888888E-2"/>
                  <c:y val="3.240740740740740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7316-45CC-90C8-A3FB141615E0}"/>
                </c:ext>
              </c:extLst>
            </c:dLbl>
            <c:dLbl>
              <c:idx val="9"/>
              <c:layout>
                <c:manualLayout>
                  <c:x val="-5.2469135802469133E-2"/>
                  <c:y val="-1.683619596536692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7316-45CC-90C8-A3FB141615E0}"/>
                </c:ext>
              </c:extLst>
            </c:dLbl>
            <c:dLbl>
              <c:idx val="11"/>
              <c:layout>
                <c:manualLayout>
                  <c:x val="0"/>
                  <c:y val="1.851815398075240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7316-45CC-90C8-A3FB141615E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'Resumen Partida'!$AK$19:$AT$19</c:f>
              <c:strCache>
                <c:ptCount val="10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</c:strCache>
            </c:strRef>
          </c:cat>
          <c:val>
            <c:numRef>
              <c:f>'Resumen Partida'!$AK$21:$AT$21</c:f>
              <c:numCache>
                <c:formatCode>0.0%</c:formatCode>
                <c:ptCount val="10"/>
                <c:pt idx="0">
                  <c:v>2.7996000510349492E-2</c:v>
                </c:pt>
                <c:pt idx="1">
                  <c:v>7.4744971434750881E-2</c:v>
                </c:pt>
                <c:pt idx="2">
                  <c:v>0.15084226554440586</c:v>
                </c:pt>
                <c:pt idx="3">
                  <c:v>0.25306185057403147</c:v>
                </c:pt>
                <c:pt idx="4">
                  <c:v>0.35092340211269446</c:v>
                </c:pt>
                <c:pt idx="5">
                  <c:v>0.42861677023669098</c:v>
                </c:pt>
                <c:pt idx="6">
                  <c:v>0.48025361209575596</c:v>
                </c:pt>
                <c:pt idx="7">
                  <c:v>0.55676013679048253</c:v>
                </c:pt>
                <c:pt idx="8">
                  <c:v>0.62916561767333457</c:v>
                </c:pt>
                <c:pt idx="9">
                  <c:v>0.7311974432988444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F-7316-45CC-90C8-A3FB141615E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8947072"/>
        <c:axId val="73666560"/>
      </c:lineChart>
      <c:catAx>
        <c:axId val="3894707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73666560"/>
        <c:crosses val="autoZero"/>
        <c:auto val="1"/>
        <c:lblAlgn val="ctr"/>
        <c:lblOffset val="100"/>
        <c:noMultiLvlLbl val="0"/>
      </c:catAx>
      <c:valAx>
        <c:axId val="73666560"/>
        <c:scaling>
          <c:orientation val="minMax"/>
        </c:scaling>
        <c:delete val="0"/>
        <c:axPos val="l"/>
        <c:majorGridlines/>
        <c:numFmt formatCode="0.0%" sourceLinked="1"/>
        <c:majorTickMark val="out"/>
        <c:minorTickMark val="none"/>
        <c:tickLblPos val="nextTo"/>
        <c:crossAx val="38947072"/>
        <c:crosses val="autoZero"/>
        <c:crossBetween val="between"/>
      </c:valAx>
    </c:plotArea>
    <c:legend>
      <c:legendPos val="b"/>
      <c:overlay val="0"/>
    </c:legend>
    <c:plotVisOnly val="1"/>
    <c:dispBlanksAs val="gap"/>
    <c:showDLblsOverMax val="0"/>
  </c:chart>
  <c:externalData r:id="rId2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5" y="0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970943" y="0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11-01-2019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5" y="8772668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970943" y="8772668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5" y="0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970943" y="0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11-01-2019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5388" y="692150"/>
            <a:ext cx="4619625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759" tIns="45879" rIns="91759" bIns="45879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1040" y="4387136"/>
            <a:ext cx="5608320" cy="4156234"/>
          </a:xfrm>
          <a:prstGeom prst="rect">
            <a:avLst/>
          </a:prstGeom>
        </p:spPr>
        <p:txBody>
          <a:bodyPr vert="horz" lIns="91759" tIns="45879" rIns="91759" bIns="45879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5" y="8772668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970943" y="8772668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4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87996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7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9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191549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10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377899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11-01-2019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11-01-2019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11-01-2019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11-01-2019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11-01-2019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11-01-2019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11-01-2019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11-01-2019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11-01-2019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11-01-2019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11-01-2019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11-01-2019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11-01-2019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11-01-2019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11-01-2019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11-01-2019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11-01-2019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11-01-2019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11-01-2019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11-01-2019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11-01-2019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11-01-2019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11-01-2019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71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11-01-2019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2242" name="Picture 194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8636" y="0"/>
            <a:ext cx="367030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Relationship Id="rId4" Type="http://schemas.openxmlformats.org/officeDocument/2006/relationships/chart" Target="../charts/char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latin typeface="+mn-lt"/>
              </a:rPr>
              <a:t>EJECUCIÓN ACUMULADA DE GASTOS PRESUPUESTARIOS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OCTUBRE 2018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PARTIDA 26: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MINISTERIO DEL DEPORTE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diciembre 2018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pic>
        <p:nvPicPr>
          <p:cNvPr id="7331" name="Picture 16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3" y="548680"/>
            <a:ext cx="4603203" cy="8640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47802" y="6304235"/>
            <a:ext cx="7954482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590872" y="548680"/>
            <a:ext cx="7941568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OCTUBRE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26.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CAPÍTULO 02. PROGRAMA 02:  FONDO NACIONAL PARA EL FOMENTO DEL DEPORTE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90872" y="1484312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2018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89178482-5585-4275-B085-60165A51AC1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9684" y="1857149"/>
            <a:ext cx="7981608" cy="43657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95286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46856" y="1340768"/>
            <a:ext cx="8229600" cy="4525963"/>
          </a:xfrm>
        </p:spPr>
        <p:txBody>
          <a:bodyPr/>
          <a:lstStyle/>
          <a:p>
            <a:pPr marL="0" lvl="0" indent="0" algn="just">
              <a:spcBef>
                <a:spcPts val="0"/>
              </a:spcBef>
              <a:buNone/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endParaRPr lang="es-MX" sz="1200" dirty="0"/>
          </a:p>
          <a:p>
            <a:endParaRPr lang="es-CL" sz="120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26 MINISTERIO DEL DEPORTE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513910" y="1700808"/>
            <a:ext cx="8136904" cy="51090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400" dirty="0">
                <a:solidFill>
                  <a:prstClr val="black"/>
                </a:solidFill>
              </a:rPr>
              <a:t>En el mes de OCTUBRE la ejecución de la Partida fue de $</a:t>
            </a:r>
            <a:r>
              <a:rPr lang="es-CL" sz="1400" b="1" dirty="0">
                <a:solidFill>
                  <a:prstClr val="black"/>
                </a:solidFill>
              </a:rPr>
              <a:t>12.424 millones</a:t>
            </a:r>
            <a:r>
              <a:rPr lang="es-CL" sz="1400" dirty="0">
                <a:solidFill>
                  <a:prstClr val="black"/>
                </a:solidFill>
              </a:rPr>
              <a:t>, equivalente a un 10,2% respecto de la ley inicial. Esta ejecución es superior a la ejecución del mes anterior (7,2%), y mayor a la registrada en el mismo mes del año 2017 (7,1%). </a:t>
            </a:r>
          </a:p>
          <a:p>
            <a:pPr marL="342900" lvl="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MX" sz="1400" dirty="0">
                <a:solidFill>
                  <a:prstClr val="black"/>
                </a:solidFill>
              </a:rPr>
              <a:t>Con ello, la ejecución acumulada de la Partida totalizó en </a:t>
            </a:r>
            <a:r>
              <a:rPr lang="es-MX" sz="1400" b="1" dirty="0">
                <a:solidFill>
                  <a:prstClr val="black"/>
                </a:solidFill>
              </a:rPr>
              <a:t>$89.036 millones, equivalente a un 73,1%</a:t>
            </a:r>
            <a:r>
              <a:rPr lang="es-MX" sz="1400" dirty="0">
                <a:solidFill>
                  <a:prstClr val="black"/>
                </a:solidFill>
              </a:rPr>
              <a:t>, superior al 70,4% obtenido al mismo período del año 2017. </a:t>
            </a:r>
          </a:p>
          <a:p>
            <a:pPr marL="342900" lvl="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400" dirty="0">
                <a:solidFill>
                  <a:prstClr val="black"/>
                </a:solidFill>
              </a:rPr>
              <a:t>Durante este mes se observa continuidad a las modificaciones presupuestarias de los meses anteriores que reducen el presupuesto vigente en $510 millones, y esta rebaja se distribuye de la Siguiente manera: incremento de $444 en Servicio de la Deuda, $31 millones en Adquisición de Activos No Financieros y $76 millones en Prestaciones de Seguridad Social; y rebaja en Gastos en Personal por $127 millones, Bienes y Servicios de Consumo en $770 millones e Iniciativas de Inversión por $ 163 millones. </a:t>
            </a:r>
          </a:p>
          <a:p>
            <a:pPr marL="342900" lvl="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MX" sz="1400" dirty="0">
                <a:solidFill>
                  <a:prstClr val="black"/>
                </a:solidFill>
              </a:rPr>
              <a:t>Estas modificaciones presupuestarias impactaron en los programas; </a:t>
            </a:r>
            <a:r>
              <a:rPr lang="es-MX" sz="1400" b="1" dirty="0">
                <a:solidFill>
                  <a:prstClr val="black"/>
                </a:solidFill>
              </a:rPr>
              <a:t>Secretaría </a:t>
            </a:r>
            <a:r>
              <a:rPr lang="es-MX" sz="1400" dirty="0">
                <a:solidFill>
                  <a:prstClr val="black"/>
                </a:solidFill>
              </a:rPr>
              <a:t>con una rebaja de $183 millones, que se descompone en disminución en  Bienes y Servicios de Consumo ($213 millones) y Gastos en Personal ($28 millones) y un incremento en Prestaciones de Seguridad Social ($76 millones);  </a:t>
            </a:r>
            <a:r>
              <a:rPr lang="es-MX" sz="1400" b="1" dirty="0">
                <a:solidFill>
                  <a:prstClr val="black"/>
                </a:solidFill>
              </a:rPr>
              <a:t>Instituto Nacional del Deporte </a:t>
            </a:r>
            <a:r>
              <a:rPr lang="es-MX" sz="1400" dirty="0">
                <a:solidFill>
                  <a:prstClr val="black"/>
                </a:solidFill>
              </a:rPr>
              <a:t>con una rebaja de $462 millones que se descompone en una disminución de $99 millones en Personal,  $526 millones en Bienes y Servicios de Consumo y $163 millones en Iniciativas de Inversión, y un alza en Adquisición de Activos No Financieros  por $48 millones y en Servicio de la Deuda por $277 millones;  y en </a:t>
            </a:r>
            <a:r>
              <a:rPr lang="es-MX" sz="1400" b="1" dirty="0">
                <a:solidFill>
                  <a:prstClr val="black"/>
                </a:solidFill>
              </a:rPr>
              <a:t>Fondo Fomento Deportivo </a:t>
            </a:r>
            <a:r>
              <a:rPr lang="es-MX" sz="1400" dirty="0">
                <a:solidFill>
                  <a:prstClr val="black"/>
                </a:solidFill>
              </a:rPr>
              <a:t>con un incremento por $ 136 millones, se observó una rebaja de $30 millones en Bienes y Servicios de Consumo y un aumento de $167 millones en Servicio de la Deuda.</a:t>
            </a:r>
            <a:endParaRPr lang="es-CL" sz="14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3785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26 MINISTERIO DEL DEPORTE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endParaRPr lang="es-CL" sz="1600" dirty="0">
              <a:latin typeface="+mn-lt"/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467544" y="1268760"/>
            <a:ext cx="8148280" cy="54168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lvl="0" algn="just"/>
            <a:endParaRPr lang="es-MX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  <a:p>
            <a:pPr lvl="0" algn="just"/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  <a:p>
            <a:pPr marL="285750" lvl="0" indent="-285750" algn="just">
              <a:buFont typeface="Arial" pitchFamily="34" charset="0"/>
              <a:buChar char="•"/>
            </a:pPr>
            <a:r>
              <a:rPr lang="es-CL" sz="1400" dirty="0">
                <a:solidFill>
                  <a:prstClr val="black"/>
                </a:solidFill>
              </a:rPr>
              <a:t>Para el año 2018, el Ministerio del Deporte cuenta con un presupuesto aprobado de $121.767 millones, y su distribución por Subtítulos considera: un 47% para Transferencias Corrientes, 20% en Gastos en Personal, 13% Transferencias de Capital y 10% Iniciativas de Inversión. </a:t>
            </a:r>
            <a:r>
              <a:rPr lang="es-MX" sz="1400" dirty="0">
                <a:solidFill>
                  <a:prstClr val="black"/>
                </a:solidFill>
              </a:rPr>
              <a:t>En cuanto a los Servicios, los recursos  se destinan en un 90% al Instituto Nacional del Deporte (IND), 5,9% a Secretaría del Deporte y 3,7% a Fondo del Fomento Deportivo (FFD).</a:t>
            </a:r>
            <a:endParaRPr lang="es-CL" sz="1400" dirty="0">
              <a:solidFill>
                <a:prstClr val="black"/>
              </a:solidFill>
            </a:endParaRPr>
          </a:p>
          <a:p>
            <a:pPr marL="342900" lvl="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endParaRPr lang="es-MX" sz="1400" dirty="0">
              <a:solidFill>
                <a:prstClr val="black"/>
              </a:solidFill>
            </a:endParaRPr>
          </a:p>
          <a:p>
            <a:pPr marL="342900" lvl="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endParaRPr lang="es-MX" sz="1400" dirty="0">
              <a:solidFill>
                <a:prstClr val="black"/>
              </a:solidFill>
            </a:endParaRPr>
          </a:p>
          <a:p>
            <a:pPr marL="342900" lvl="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endParaRPr lang="es-MX" sz="1400" dirty="0">
              <a:solidFill>
                <a:prstClr val="black"/>
              </a:solidFill>
            </a:endParaRPr>
          </a:p>
          <a:p>
            <a:pPr marL="342900" lvl="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endParaRPr lang="es-MX" sz="1400" dirty="0">
              <a:solidFill>
                <a:prstClr val="black"/>
              </a:solidFill>
            </a:endParaRPr>
          </a:p>
          <a:p>
            <a:pPr marL="342900" lvl="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endParaRPr lang="es-MX" sz="1400" dirty="0">
              <a:solidFill>
                <a:prstClr val="black"/>
              </a:solidFill>
            </a:endParaRPr>
          </a:p>
          <a:p>
            <a:pPr marL="342900" lvl="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endParaRPr lang="es-MX" sz="1400" dirty="0">
              <a:solidFill>
                <a:prstClr val="black"/>
              </a:solidFill>
            </a:endParaRPr>
          </a:p>
          <a:p>
            <a:pPr marL="342900" lvl="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endParaRPr lang="es-CL" sz="1400" dirty="0">
              <a:solidFill>
                <a:prstClr val="black"/>
              </a:solidFill>
            </a:endParaRPr>
          </a:p>
        </p:txBody>
      </p:sp>
      <p:graphicFrame>
        <p:nvGraphicFramePr>
          <p:cNvPr id="8" name="3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30766791"/>
              </p:ext>
            </p:extLst>
          </p:nvPr>
        </p:nvGraphicFramePr>
        <p:xfrm>
          <a:off x="930940" y="3356992"/>
          <a:ext cx="3570084" cy="23042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4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80833777"/>
              </p:ext>
            </p:extLst>
          </p:nvPr>
        </p:nvGraphicFramePr>
        <p:xfrm>
          <a:off x="4532592" y="3356992"/>
          <a:ext cx="3827800" cy="23042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550591"/>
            <a:ext cx="822960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EJCUCIÓN ACUMULADA DE GASTOS A OCTUBRE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26 MINISTERIO DEL DEPORTE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endParaRPr lang="es-CL" sz="1600" dirty="0">
              <a:latin typeface="+mn-lt"/>
            </a:endParaRPr>
          </a:p>
        </p:txBody>
      </p:sp>
      <p:pic>
        <p:nvPicPr>
          <p:cNvPr id="1331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7251" y="6055095"/>
            <a:ext cx="7791450" cy="493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8" name="1 Gráfico" title="Ejecución Mensual">
            <a:extLst>
              <a:ext uri="{FF2B5EF4-FFF2-40B4-BE49-F238E27FC236}">
                <a16:creationId xmlns:a16="http://schemas.microsoft.com/office/drawing/2014/main" id="{DE9820A9-48D0-4617-9DAD-8990CFBC937F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8594350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EJCUCIÓN ACUMULADA DE GASTOS A OCTUBRE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26 MINISTERIO DEL DEPORTE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7" name="2 Gráfico">
            <a:extLst>
              <a:ext uri="{FF2B5EF4-FFF2-40B4-BE49-F238E27FC236}">
                <a16:creationId xmlns:a16="http://schemas.microsoft.com/office/drawing/2014/main" id="{28C0C141-082D-4097-A325-F3FAB2D52FB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09402922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522876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11560" y="623479"/>
            <a:ext cx="734481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26 MINISTERIO DEL DEPORTE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35697" y="4797152"/>
            <a:ext cx="7320679" cy="288032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611560" y="1636136"/>
            <a:ext cx="7344816" cy="27335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2018</a:t>
            </a:r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D860282F-7167-4364-98E5-0802B859BFA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5697" y="2060847"/>
            <a:ext cx="7320679" cy="26053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85599" y="795481"/>
            <a:ext cx="7514794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26 MINISTERIO DEL DEPORTE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RESUMEN POR CAPÍTULOS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 dirty="0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590872" y="3933056"/>
            <a:ext cx="7480784" cy="437133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90872" y="2053528"/>
            <a:ext cx="7509520" cy="36736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2018</a:t>
            </a: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EF1D65BF-1FD5-45C0-989C-DA96D518F82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0871" y="2475914"/>
            <a:ext cx="7509521" cy="12813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21523" y="5517232"/>
            <a:ext cx="7977800" cy="437133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580299" y="786386"/>
            <a:ext cx="786024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26.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CAPÍTULO 01. PROGRAMA 01: SUBSECRETARÍA DEL DEPORTE 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80299" y="1772816"/>
            <a:ext cx="7860248" cy="33635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2018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2FCC9D2A-3AD8-46A6-A2CA-E27ADDF0B61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0299" y="2198374"/>
            <a:ext cx="7919024" cy="32296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60547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527409"/>
            <a:ext cx="7905792" cy="23800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05024" y="460062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26.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CAPÍTULO 02. PROGRAMA 01:  INSTITUTO NACIONAL DE DEPORTES 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755576" y="1081933"/>
            <a:ext cx="7860248" cy="20240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FD28B587-5F8A-44A3-BCB3-B32BEB95873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5024" y="1330611"/>
            <a:ext cx="8158622" cy="5196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6751753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2162</TotalTime>
  <Words>629</Words>
  <Application>Microsoft Office PowerPoint</Application>
  <PresentationFormat>Presentación en pantalla (4:3)</PresentationFormat>
  <Paragraphs>50</Paragraphs>
  <Slides>10</Slides>
  <Notes>4</Notes>
  <HiddenSlides>0</HiddenSlides>
  <MMClips>0</MMClips>
  <ScaleCrop>false</ScaleCrop>
  <HeadingPairs>
    <vt:vector size="8" baseType="variant">
      <vt:variant>
        <vt:lpstr>Fuentes usadas</vt:lpstr>
      </vt:variant>
      <vt:variant>
        <vt:i4>4</vt:i4>
      </vt:variant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7" baseType="lpstr">
      <vt:lpstr>Andalus</vt:lpstr>
      <vt:lpstr>Arial</vt:lpstr>
      <vt:lpstr>Calibri</vt:lpstr>
      <vt:lpstr>Times New Roman</vt:lpstr>
      <vt:lpstr>1_Tema de Office</vt:lpstr>
      <vt:lpstr>Tema de Office</vt:lpstr>
      <vt:lpstr>Imagen de mapa de bits</vt:lpstr>
      <vt:lpstr>EJECUCIÓN ACUMULADA DE GASTOS PRESUPUESTARIOS OCTUBRE 2018 PARTIDA 26: MINISTERIO DEL DEPORTE</vt:lpstr>
      <vt:lpstr>EJECUCIÓN ACUMULADA DE GASTOS A OCTUBRE DE 2018  PARTIDA 26 MINISTERIO DEL DEPORTE</vt:lpstr>
      <vt:lpstr>EJECUCIÓN ACUMULADA DE GASTOS A OCTUBRE DE 2018  PARTIDA 26 MINISTERIO DEL DEPORTE</vt:lpstr>
      <vt:lpstr>COMPORTAMIENTO DE LA EJCUCIÓN ACUMULADA DE GASTOS A OCTUBRE 2018  PARTIDA 26 MINISTERIO DEL DEPORTE</vt:lpstr>
      <vt:lpstr>COMPORTAMIENTO DE LA EJCUCIÓN ACUMULADA DE GASTOS A OCTUBRE 2018  PARTIDA 26 MINISTERIO DEL DEPORTE</vt:lpstr>
      <vt:lpstr>EJECUCIÓN ACUMULADA DE GASTOS A OCTUBRE 2018  PARTIDA 26 MINISTERIO DEL DEPORTE</vt:lpstr>
      <vt:lpstr>EJECUCIÓN ACUMULADA DE GASTOS A OCTUBRE 2018  PARTIDA 26 MINISTERIO DEL DEPORTE RESUMEN POR CAPÍTULOS</vt:lpstr>
      <vt:lpstr>Presentación de PowerPoint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Presupuesto</cp:lastModifiedBy>
  <cp:revision>211</cp:revision>
  <cp:lastPrinted>2016-07-14T20:27:16Z</cp:lastPrinted>
  <dcterms:created xsi:type="dcterms:W3CDTF">2016-06-23T13:38:47Z</dcterms:created>
  <dcterms:modified xsi:type="dcterms:W3CDTF">2019-01-11T13:31:11Z</dcterms:modified>
</cp:coreProperties>
</file>