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4" r:id="rId6"/>
    <p:sldId id="306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F4-4043-A855-35513FB552BA}"/>
                </c:ext>
              </c:extLst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F4-4043-A855-35513FB552BA}"/>
                </c:ext>
              </c:extLst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F4-4043-A855-35513FB55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F4-4043-A855-35513FB55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74912"/>
        <c:axId val="88051712"/>
        <c:axId val="0"/>
      </c:bar3DChart>
      <c:catAx>
        <c:axId val="59574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8051712"/>
        <c:crosses val="autoZero"/>
        <c:auto val="1"/>
        <c:lblAlgn val="ctr"/>
        <c:lblOffset val="100"/>
        <c:noMultiLvlLbl val="0"/>
      </c:catAx>
      <c:valAx>
        <c:axId val="8805171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9574912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145927120022215E-17"/>
                  <c:y val="1.582050052110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BB-47C9-A5EC-214F63F29D23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BB-47C9-A5EC-214F63F29D23}"/>
                </c:ext>
              </c:extLst>
            </c:dLbl>
            <c:dLbl>
              <c:idx val="2"/>
              <c:layout>
                <c:manualLayout>
                  <c:x val="-8.024691358024692E-3"/>
                  <c:y val="9.2592449385909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BB-47C9-A5EC-214F63F29D23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BB-47C9-A5EC-214F63F29D23}"/>
                </c:ext>
              </c:extLst>
            </c:dLbl>
            <c:dLbl>
              <c:idx val="5"/>
              <c:layout>
                <c:manualLayout>
                  <c:x val="-1.2345679012345678E-2"/>
                  <c:y val="-2.8060326608945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BB-47C9-A5EC-214F63F29D23}"/>
                </c:ext>
              </c:extLst>
            </c:dLbl>
            <c:dLbl>
              <c:idx val="6"/>
              <c:layout>
                <c:manualLayout>
                  <c:x val="-8.6419753086419745E-3"/>
                  <c:y val="9.2592449385910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BB-47C9-A5EC-214F63F29D23}"/>
                </c:ext>
              </c:extLst>
            </c:dLbl>
            <c:dLbl>
              <c:idx val="9"/>
              <c:layout>
                <c:manualLayout>
                  <c:x val="-2.2880820452998929E-4"/>
                  <c:y val="6.12311678199755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BB-47C9-A5EC-214F63F29D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partida'!$W$16:$AF$16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partida'!$W$17:$AF$17</c:f>
              <c:numCache>
                <c:formatCode>0.0%</c:formatCode>
                <c:ptCount val="10"/>
                <c:pt idx="0">
                  <c:v>5.4622252095353138E-2</c:v>
                </c:pt>
                <c:pt idx="1">
                  <c:v>6.0519176705306273E-2</c:v>
                </c:pt>
                <c:pt idx="2">
                  <c:v>8.1569363771360481E-2</c:v>
                </c:pt>
                <c:pt idx="3">
                  <c:v>6.8299457336850916E-2</c:v>
                </c:pt>
                <c:pt idx="4">
                  <c:v>9.9495709275761735E-2</c:v>
                </c:pt>
                <c:pt idx="5">
                  <c:v>8.2305759550633364E-2</c:v>
                </c:pt>
                <c:pt idx="6">
                  <c:v>7.9819725737450831E-2</c:v>
                </c:pt>
                <c:pt idx="7">
                  <c:v>7.6288894543347668E-2</c:v>
                </c:pt>
                <c:pt idx="8">
                  <c:v>0.11800299373705138</c:v>
                </c:pt>
                <c:pt idx="9">
                  <c:v>0.13875415105464073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BB-47C9-A5EC-214F63F29D23}"/>
            </c:ext>
          </c:extLst>
        </c:ser>
        <c:ser>
          <c:idx val="1"/>
          <c:order val="1"/>
          <c:tx>
            <c:strRef>
              <c:f>'resumen partida'!$V$18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partida'!$W$16:$AF$16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partida'!$W$18:$AF$18</c:f>
              <c:numCache>
                <c:formatCode>0.0%</c:formatCode>
                <c:ptCount val="10"/>
                <c:pt idx="0">
                  <c:v>5.4198481082536491E-2</c:v>
                </c:pt>
                <c:pt idx="1">
                  <c:v>5.2181356881031322E-2</c:v>
                </c:pt>
                <c:pt idx="2">
                  <c:v>8.9297028200850614E-2</c:v>
                </c:pt>
                <c:pt idx="3">
                  <c:v>7.2750308263703753E-2</c:v>
                </c:pt>
                <c:pt idx="4">
                  <c:v>6.7267627045342268E-2</c:v>
                </c:pt>
                <c:pt idx="5">
                  <c:v>8.0741529357009886E-2</c:v>
                </c:pt>
                <c:pt idx="6">
                  <c:v>6.2734192744839809E-2</c:v>
                </c:pt>
                <c:pt idx="7">
                  <c:v>7.3259693739307949E-2</c:v>
                </c:pt>
                <c:pt idx="8">
                  <c:v>9.0887791492583817E-2</c:v>
                </c:pt>
                <c:pt idx="9">
                  <c:v>7.9289777042600429E-2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6BB-47C9-A5EC-214F63F29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27360"/>
        <c:axId val="40528896"/>
      </c:barChart>
      <c:catAx>
        <c:axId val="40527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528896"/>
        <c:crosses val="autoZero"/>
        <c:auto val="1"/>
        <c:lblAlgn val="ctr"/>
        <c:lblOffset val="100"/>
        <c:noMultiLvlLbl val="0"/>
      </c:catAx>
      <c:valAx>
        <c:axId val="405288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052736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FB-4990-8ADF-E46C58FAD825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FB-4990-8ADF-E46C58FAD825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FB-4990-8ADF-E46C58FAD825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FB-4990-8ADF-E46C58FAD825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FB-4990-8ADF-E46C58FAD825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FB-4990-8ADF-E46C58FAD8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partida'!$AJ$16:$AS$16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partida'!$AJ$17:$AS$17</c:f>
              <c:numCache>
                <c:formatCode>0.0%</c:formatCode>
                <c:ptCount val="10"/>
                <c:pt idx="0">
                  <c:v>5.4622252095353138E-2</c:v>
                </c:pt>
                <c:pt idx="1">
                  <c:v>0.1151414288006594</c:v>
                </c:pt>
                <c:pt idx="2">
                  <c:v>0.1967107925720199</c:v>
                </c:pt>
                <c:pt idx="3">
                  <c:v>0.26501024990887079</c:v>
                </c:pt>
                <c:pt idx="4">
                  <c:v>0.36450595918463252</c:v>
                </c:pt>
                <c:pt idx="5">
                  <c:v>0.44681171873526593</c:v>
                </c:pt>
                <c:pt idx="6">
                  <c:v>0.5266314444727167</c:v>
                </c:pt>
                <c:pt idx="7">
                  <c:v>0.60292033901606445</c:v>
                </c:pt>
                <c:pt idx="8">
                  <c:v>0.72092333275311582</c:v>
                </c:pt>
                <c:pt idx="9">
                  <c:v>0.85967748380775655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5FB-4990-8ADF-E46C58FAD825}"/>
            </c:ext>
          </c:extLst>
        </c:ser>
        <c:ser>
          <c:idx val="1"/>
          <c:order val="1"/>
          <c:tx>
            <c:strRef>
              <c:f>'resumen partida'!$AI$18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FB-4990-8ADF-E46C58FAD825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FB-4990-8ADF-E46C58FAD825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FB-4990-8ADF-E46C58FAD825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FB-4990-8ADF-E46C58FAD825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FB-4990-8ADF-E46C58FAD825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FB-4990-8ADF-E46C58FAD825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FB-4990-8ADF-E46C58FAD825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FB-4990-8ADF-E46C58FAD8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partida'!$AJ$16:$AS$16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partida'!$AJ$18:$AS$18</c:f>
              <c:numCache>
                <c:formatCode>0.0%</c:formatCode>
                <c:ptCount val="10"/>
                <c:pt idx="0">
                  <c:v>5.4198481082536491E-2</c:v>
                </c:pt>
                <c:pt idx="1">
                  <c:v>0.10637983796356781</c:v>
                </c:pt>
                <c:pt idx="2">
                  <c:v>0.19567686616441843</c:v>
                </c:pt>
                <c:pt idx="3">
                  <c:v>0.26842717442812219</c:v>
                </c:pt>
                <c:pt idx="4">
                  <c:v>0.33569480147346442</c:v>
                </c:pt>
                <c:pt idx="5">
                  <c:v>0.41643633083047432</c:v>
                </c:pt>
                <c:pt idx="6">
                  <c:v>0.47917052357531414</c:v>
                </c:pt>
                <c:pt idx="7">
                  <c:v>0.55243021731462205</c:v>
                </c:pt>
                <c:pt idx="8">
                  <c:v>0.64331800880720591</c:v>
                </c:pt>
                <c:pt idx="9">
                  <c:v>0.72260778584980634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85FB-4990-8ADF-E46C58FAD8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558080"/>
        <c:axId val="50559616"/>
      </c:lineChart>
      <c:catAx>
        <c:axId val="5055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0559616"/>
        <c:crosses val="autoZero"/>
        <c:auto val="1"/>
        <c:lblAlgn val="ctr"/>
        <c:lblOffset val="100"/>
        <c:noMultiLvlLbl val="0"/>
      </c:catAx>
      <c:valAx>
        <c:axId val="505596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0558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OCTUBRE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106" y="5800846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5" y="1705660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09F03C7-2300-47BA-B03C-CAE0F0154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767" y="1975985"/>
            <a:ext cx="7633785" cy="378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>
                <a:solidFill>
                  <a:prstClr val="black"/>
                </a:solidFill>
              </a:rPr>
              <a:t>Principales hallazgos</a:t>
            </a:r>
            <a:endParaRPr lang="es-CL" sz="1600" b="1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En el mes de OCTUBRE el gasto ejecutado fue de </a:t>
            </a:r>
            <a:r>
              <a:rPr lang="es-CL" sz="1400" b="1" dirty="0">
                <a:solidFill>
                  <a:prstClr val="black"/>
                </a:solidFill>
              </a:rPr>
              <a:t>$4.275 millones, equivalente a un 7,9%, inferior al 13,9% presentado en el mismo mes del año anterior e inferior  a los 9,1% logrado en el mes de septiembre de este mismo año. 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Con ello</a:t>
            </a:r>
            <a:r>
              <a:rPr lang="es-MX" sz="1400" b="1" dirty="0">
                <a:solidFill>
                  <a:prstClr val="black"/>
                </a:solidFill>
              </a:rPr>
              <a:t>, la ejecución acumulada a OCTUBRE totalizó en $38.965 millones,</a:t>
            </a:r>
            <a:r>
              <a:rPr lang="es-MX" sz="1400" dirty="0">
                <a:solidFill>
                  <a:prstClr val="black"/>
                </a:solidFill>
              </a:rPr>
              <a:t> equivalente a un 72,3% de avance, inferior al  86%  de avance a igual período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Al mes de OCTUBRE se observa continuidad a las modificaciones presupuestarias que redujeron el presupuesto vigente de la Partida levemente inferior al mes anterior en $1.122 millones. Estos cambios impactaron con rebajas a los Subtítulos: Gasto en Personal en $224 millones, Bienes y Servicios de Consumo en $1.144 millones y Adquisición de Activos No Financieros en $311 millones. E incrementaron los Subtítulos Prestaciones de Seguridad Social en $392 millones y Servicio de la Deuda en $485 millones.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Por lo que, el presupuesto para esta Partida, </a:t>
            </a:r>
            <a:r>
              <a:rPr lang="es-MX" sz="1400" b="1" dirty="0">
                <a:solidFill>
                  <a:prstClr val="black"/>
                </a:solidFill>
              </a:rPr>
              <a:t>asciende a los $52.801 millones</a:t>
            </a:r>
            <a:r>
              <a:rPr lang="es-MX" sz="1400" dirty="0">
                <a:solidFill>
                  <a:prstClr val="black"/>
                </a:solidFill>
              </a:rPr>
              <a:t>, </a:t>
            </a:r>
            <a:r>
              <a:rPr lang="es-MX" sz="1400" b="1" dirty="0">
                <a:solidFill>
                  <a:prstClr val="black"/>
                </a:solidFill>
              </a:rPr>
              <a:t>con una ejecución 72,3%, respecto a la ley, y 73,8%  respecto al presupuesto vigente.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1429363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/>
              <a:t>Principales hallazgos</a:t>
            </a:r>
            <a:endParaRPr lang="es-CL" sz="1600" b="1" dirty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/>
              <a:t>Para el año 2018, el Ministerio del Medio Ambiente cuenta con un presupuesto ley de 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839983"/>
              </p:ext>
            </p:extLst>
          </p:nvPr>
        </p:nvGraphicFramePr>
        <p:xfrm>
          <a:off x="4644008" y="3212977"/>
          <a:ext cx="4156048" cy="286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7"/>
            <a:ext cx="3888432" cy="288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8" name="1 Gráfico" title="Ejecución Mensual">
            <a:extLst>
              <a:ext uri="{FF2B5EF4-FFF2-40B4-BE49-F238E27FC236}">
                <a16:creationId xmlns:a16="http://schemas.microsoft.com/office/drawing/2014/main" id="{BB8835D6-C917-4680-BAF9-1D3E15BDF8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9285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3E82AB-8908-4BF5-8AC9-98AADF2F102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90872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5483" y="4653136"/>
            <a:ext cx="7190893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2060848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FA01FA1-DA68-46D9-9C64-F7954BB6C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533" y="2497319"/>
            <a:ext cx="7200801" cy="201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6765" y="887814"/>
            <a:ext cx="77768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39553" y="364502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1916832"/>
            <a:ext cx="7848872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86F2E35-F64B-4113-AB0F-BFEE00EFEA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339660"/>
            <a:ext cx="7632849" cy="112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8313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8698E53-D3CB-445A-8500-C01AEE91C7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37" y="1611470"/>
            <a:ext cx="8035525" cy="465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5727" y="5728171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838" y="16962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E658179-385F-41EE-96D2-4300944F4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198" y="1975081"/>
            <a:ext cx="7757604" cy="367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519</Words>
  <Application>Microsoft Office PowerPoint</Application>
  <PresentationFormat>Presentación en pantalla (4:3)</PresentationFormat>
  <Paragraphs>89</Paragraphs>
  <Slides>10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OCTUBRE 2018 PARTIDA 25: MINISTERIO DE MEDIO AMBIENTE</vt:lpstr>
      <vt:lpstr>EJECUCIÓN PRESUPUESTARIA DE GASTOS ACUMULADA A OCTUBRE DE 2018  PARTIDA 25 MINISTERIO DEL MEDIO AMBIENTE</vt:lpstr>
      <vt:lpstr>EJECUCIÓN PRESUPUESTARIA DE GASTOS ACUMULADA A OCTUBRE DE 2018  PARTIDA 25 MINISTERIO DEL MEDIO AMBIENTE</vt:lpstr>
      <vt:lpstr>COMPORTAMIENTO DE LA EJECUCIÓN DE GASTOS A OCTUBRE 2018  PARTIDA 25 MINISTERIO DE MEDIO AMBIENTE</vt:lpstr>
      <vt:lpstr>COMPORTAMIENTO DE LA EJECUCIÓN ACUMULADA DE GASTOS A OCTUBRE 2018  PARTIDA 25 MINISTERIO DE MEDIO AMBIENTE</vt:lpstr>
      <vt:lpstr>EJECUCIÓN ACUMULADA DE GASTOS A OCTUBRE 2018  PARTIDA 25 MINISTERIO DEL MEDIO AMBIENTE</vt:lpstr>
      <vt:lpstr>EJECUCIÓN ACUMULADA DE GASTOS A OCTUBRE 2018  PARTIDA 25 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197</cp:revision>
  <cp:lastPrinted>2016-07-14T20:27:16Z</cp:lastPrinted>
  <dcterms:created xsi:type="dcterms:W3CDTF">2016-06-23T13:38:47Z</dcterms:created>
  <dcterms:modified xsi:type="dcterms:W3CDTF">2019-01-11T12:45:39Z</dcterms:modified>
</cp:coreProperties>
</file>