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300" r:id="rId5"/>
    <p:sldId id="301" r:id="rId6"/>
    <p:sldId id="299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 smtClean="0">
                <a:latin typeface="+mn-lt"/>
              </a:rPr>
              <a:t>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23: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PÚBLICO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, </a:t>
            </a:r>
            <a:r>
              <a:rPr lang="es-CL" sz="1200" dirty="0" smtClean="0"/>
              <a:t>diciembre </a:t>
            </a:r>
            <a:r>
              <a:rPr lang="es-CL" sz="1200" dirty="0" smtClean="0"/>
              <a:t>de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OCTUBRE </a:t>
            </a:r>
            <a:r>
              <a:rPr lang="es-CL" sz="1600" dirty="0" smtClean="0">
                <a:latin typeface="+mn-lt"/>
              </a:rPr>
              <a:t>de 2018,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$201.7829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recursos n esta línea se da cuenta de los recursos necesarios para el funcionamiento </a:t>
            </a:r>
            <a:r>
              <a:rPr lang="es-CL" sz="1600" dirty="0" smtClean="0">
                <a:latin typeface="+mn-lt"/>
              </a:rPr>
              <a:t>del Ministerio </a:t>
            </a:r>
            <a:r>
              <a:rPr lang="es-CL" sz="1600" dirty="0">
                <a:latin typeface="+mn-lt"/>
              </a:rPr>
              <a:t>Público: La Fiscalía Nacional, 18 Fiscalías Regionales, 132 Fiscalías Locales </a:t>
            </a:r>
            <a:r>
              <a:rPr lang="es-CL" sz="1600" dirty="0" smtClean="0">
                <a:latin typeface="+mn-lt"/>
              </a:rPr>
              <a:t>y 11 </a:t>
            </a:r>
            <a:r>
              <a:rPr lang="es-CL" sz="1600" dirty="0">
                <a:latin typeface="+mn-lt"/>
              </a:rPr>
              <a:t>Oficinas de Atención de Público (en total son 161 dependencias a lo largo del país</a:t>
            </a:r>
            <a:r>
              <a:rPr lang="es-CL" sz="1600" dirty="0" smtClean="0">
                <a:latin typeface="+mn-lt"/>
              </a:rPr>
              <a:t>). Además</a:t>
            </a:r>
            <a:r>
              <a:rPr lang="es-CL" sz="1600" dirty="0">
                <a:latin typeface="+mn-lt"/>
              </a:rPr>
              <a:t>, se financia una dotación de 3.787 personas (666 fiscales y </a:t>
            </a:r>
            <a:r>
              <a:rPr lang="es-CL" sz="1600" dirty="0" smtClean="0">
                <a:latin typeface="+mn-lt"/>
              </a:rPr>
              <a:t>3.121 funcionarios</a:t>
            </a:r>
            <a:r>
              <a:rPr lang="es-CL" sz="1600" dirty="0">
                <a:latin typeface="+mn-lt"/>
              </a:rPr>
              <a:t>).La </a:t>
            </a:r>
            <a:r>
              <a:rPr lang="es-CL" sz="1600" dirty="0" smtClean="0">
                <a:latin typeface="+mn-lt"/>
              </a:rPr>
              <a:t>ejecución a </a:t>
            </a:r>
            <a:r>
              <a:rPr lang="es-CL" sz="1600" dirty="0" smtClean="0">
                <a:latin typeface="+mn-lt"/>
              </a:rPr>
              <a:t>octubre </a:t>
            </a:r>
            <a:r>
              <a:rPr lang="es-CL" sz="1600" dirty="0" smtClean="0">
                <a:latin typeface="+mn-lt"/>
              </a:rPr>
              <a:t>evidenció un </a:t>
            </a:r>
            <a:r>
              <a:rPr lang="es-CL" sz="1600" dirty="0" smtClean="0">
                <a:latin typeface="+mn-lt"/>
              </a:rPr>
              <a:t>76%.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32 proyectos </a:t>
            </a:r>
            <a:r>
              <a:rPr lang="es-CL" sz="1600" dirty="0"/>
              <a:t>de arrastre del servicio (18 en etapa de ejecución y </a:t>
            </a:r>
            <a:r>
              <a:rPr lang="es-CL" sz="1600" dirty="0" smtClean="0"/>
              <a:t>14 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ejecutaron un </a:t>
            </a:r>
            <a:r>
              <a:rPr lang="es-ES" sz="1600" dirty="0" smtClean="0"/>
              <a:t>18% </a:t>
            </a:r>
            <a:r>
              <a:rPr lang="es-ES" sz="1600" dirty="0" smtClean="0"/>
              <a:t>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</a:t>
            </a:r>
            <a:r>
              <a:rPr lang="es-CL" sz="1600" dirty="0" smtClean="0"/>
              <a:t>que contiene recursos </a:t>
            </a:r>
            <a:r>
              <a:rPr lang="es-CL" sz="1600" dirty="0"/>
              <a:t>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</a:t>
            </a:r>
            <a:r>
              <a:rPr lang="es-CL" sz="1600" dirty="0" smtClean="0"/>
              <a:t>y economía </a:t>
            </a:r>
            <a:r>
              <a:rPr lang="es-CL" sz="1600" dirty="0"/>
              <a:t>de la justicia. Se considera el financiamiento de becas para 71 </a:t>
            </a:r>
            <a:r>
              <a:rPr lang="es-CL" sz="1600" dirty="0" smtClean="0"/>
              <a:t>beneficiarios en 2018;</a:t>
            </a:r>
            <a:r>
              <a:rPr lang="es-ES" sz="1600" dirty="0" smtClean="0"/>
              <a:t> se observó un </a:t>
            </a:r>
            <a:r>
              <a:rPr lang="es-ES" sz="1600" dirty="0" smtClean="0"/>
              <a:t>26% </a:t>
            </a:r>
            <a:r>
              <a:rPr lang="es-ES" sz="1600" dirty="0" smtClean="0"/>
              <a:t>de gasto.</a:t>
            </a: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</a:t>
            </a:r>
            <a:r>
              <a:rPr lang="es-CL" sz="1050" dirty="0" smtClean="0">
                <a:solidFill>
                  <a:prstClr val="black"/>
                </a:solidFill>
              </a:rPr>
              <a:t>DIPRES</a:t>
            </a:r>
            <a:endParaRPr lang="es-CL" sz="1050" dirty="0">
              <a:solidFill>
                <a:prstClr val="black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832"/>
            <a:ext cx="5760640" cy="305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1916832"/>
            <a:ext cx="5976664" cy="3121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89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304235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080684"/>
              </p:ext>
            </p:extLst>
          </p:nvPr>
        </p:nvGraphicFramePr>
        <p:xfrm>
          <a:off x="467544" y="1655787"/>
          <a:ext cx="8208912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Hoja de cálculo" r:id="rId3" imgW="7515292" imgH="4581617" progId="Excel.Sheet.8">
                  <p:embed/>
                </p:oleObj>
              </mc:Choice>
              <mc:Fallback>
                <p:oleObj name="Hoja de cálculo" r:id="rId3" imgW="7515292" imgH="458161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655787"/>
                        <a:ext cx="8208912" cy="458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</TotalTime>
  <Words>290</Words>
  <Application>Microsoft Office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OCTUBRE DE 2018 PARTIDA 23: MINISTERIO PÚBLICO</vt:lpstr>
      <vt:lpstr>EJECUCIÓN PRESUPUESTARIA DE GASTOS ACUMULADA AL MES DE OCTUBRE DE 2018  MINISTERIO PÚBLICO</vt:lpstr>
      <vt:lpstr>Presentación de PowerPoint</vt:lpstr>
      <vt:lpstr>Presentación de PowerPoint</vt:lpstr>
      <vt:lpstr>EJECUCIÓN PRESUPUESTARIA DE GASTOS ACUMULADA AL MES DE OCTUBRE DE 2018 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 Santiago</cp:lastModifiedBy>
  <cp:revision>187</cp:revision>
  <cp:lastPrinted>2016-10-11T11:56:42Z</cp:lastPrinted>
  <dcterms:created xsi:type="dcterms:W3CDTF">2016-06-23T13:38:47Z</dcterms:created>
  <dcterms:modified xsi:type="dcterms:W3CDTF">2019-01-07T20:10:54Z</dcterms:modified>
</cp:coreProperties>
</file>