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E95-A0B9-318AC7D4C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9-45ED-8D3B-419D3C890DF3}"/>
                </c:ext>
              </c:extLst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29-45ED-8D3B-419D3C890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9-45ED-8D3B-419D3C890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96000"/>
        <c:axId val="31697536"/>
      </c:barChart>
      <c:catAx>
        <c:axId val="31696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1697536"/>
        <c:crosses val="autoZero"/>
        <c:auto val="1"/>
        <c:lblAlgn val="ctr"/>
        <c:lblOffset val="100"/>
        <c:noMultiLvlLbl val="0"/>
      </c:catAx>
      <c:valAx>
        <c:axId val="316975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169600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1"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2281255468066491"/>
          <c:y val="2.777777777777777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74-4DAB-B8BB-76A035BA5C56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74-4DAB-B8BB-76A035BA5C56}"/>
                </c:ext>
              </c:extLst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74-4DAB-B8BB-76A035BA5C56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74-4DAB-B8BB-76A035BA5C56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74-4DAB-B8BB-76A035BA5C56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74-4DAB-B8BB-76A035BA5C56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74-4DAB-B8BB-76A035BA5C56}"/>
                </c:ext>
              </c:extLst>
            </c:dLbl>
            <c:dLbl>
              <c:idx val="9"/>
              <c:layout>
                <c:manualLayout>
                  <c:x val="-5.247156605424322E-3"/>
                  <c:y val="4.7645108897266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74-4DAB-B8BB-76A035BA5C56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74-4DAB-B8BB-76A035BA5C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Partida'!$X$18:$AG$18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Partida'!$X$19:$AG$19</c:f>
              <c:numCache>
                <c:formatCode>0.0%</c:formatCode>
                <c:ptCount val="10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  <c:pt idx="9">
                  <c:v>8.1063822729892127E-2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A74-4DAB-B8BB-76A035BA5C56}"/>
            </c:ext>
          </c:extLst>
        </c:ser>
        <c:ser>
          <c:idx val="1"/>
          <c:order val="1"/>
          <c:tx>
            <c:strRef>
              <c:f>'Resumen Partida'!$W$20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74-4DAB-B8BB-76A035BA5C56}"/>
                </c:ext>
              </c:extLst>
            </c:dLbl>
            <c:dLbl>
              <c:idx val="1"/>
              <c:layout>
                <c:manualLayout>
                  <c:x val="2.2222222222222247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74-4DAB-B8BB-76A035BA5C56}"/>
                </c:ext>
              </c:extLst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A74-4DAB-B8BB-76A035BA5C56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A74-4DAB-B8BB-76A035BA5C56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A74-4DAB-B8BB-76A035BA5C56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A74-4DAB-B8BB-76A035BA5C56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A74-4DAB-B8BB-76A035BA5C56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A74-4DAB-B8BB-76A035BA5C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Partida'!$X$18:$AG$18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Partida'!$X$20:$AG$20</c:f>
              <c:numCache>
                <c:formatCode>0.0%</c:formatCode>
                <c:ptCount val="10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  <c:pt idx="3">
                  <c:v>6.1832365156930358E-2</c:v>
                </c:pt>
                <c:pt idx="4">
                  <c:v>5.6259352983583401E-2</c:v>
                </c:pt>
                <c:pt idx="5">
                  <c:v>7.8897098526025611E-2</c:v>
                </c:pt>
                <c:pt idx="6">
                  <c:v>5.5715947207897548E-2</c:v>
                </c:pt>
                <c:pt idx="7">
                  <c:v>6.270288666783784E-2</c:v>
                </c:pt>
                <c:pt idx="8">
                  <c:v>7.1725596461098343E-2</c:v>
                </c:pt>
                <c:pt idx="9">
                  <c:v>6.9311300196181314E-2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A74-4DAB-B8BB-76A035BA5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339840"/>
        <c:axId val="98366208"/>
      </c:barChart>
      <c:catAx>
        <c:axId val="9833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98366208"/>
        <c:crosses val="autoZero"/>
        <c:auto val="1"/>
        <c:lblAlgn val="ctr"/>
        <c:lblOffset val="100"/>
        <c:noMultiLvlLbl val="0"/>
      </c:catAx>
      <c:valAx>
        <c:axId val="98366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98339840"/>
        <c:crosses val="autoZero"/>
        <c:crossBetween val="between"/>
      </c:val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Partida'!$AJ$19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41-4E93-B2CF-77BEDBF7BA8C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41-4E93-B2CF-77BEDBF7BA8C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41-4E93-B2CF-77BEDBF7BA8C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41-4E93-B2CF-77BEDBF7BA8C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41-4E93-B2CF-77BEDBF7BA8C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41-4E93-B2CF-77BEDBF7BA8C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41-4E93-B2CF-77BEDBF7BA8C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41-4E93-B2CF-77BEDBF7BA8C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41-4E93-B2CF-77BEDBF7BA8C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41-4E93-B2CF-77BEDBF7BA8C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41-4E93-B2CF-77BEDBF7BA8C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41-4E93-B2CF-77BEDBF7B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Partida'!$AK$18:$AT$18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Partida'!$AK$19:$AT$19</c:f>
              <c:numCache>
                <c:formatCode>0.0%</c:formatCode>
                <c:ptCount val="10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  <c:pt idx="9">
                  <c:v>0.71613118963080746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641-4E93-B2CF-77BEDBF7BA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492416"/>
        <c:axId val="98493952"/>
      </c:lineChart>
      <c:lineChart>
        <c:grouping val="standard"/>
        <c:varyColors val="0"/>
        <c:ser>
          <c:idx val="1"/>
          <c:order val="1"/>
          <c:tx>
            <c:strRef>
              <c:f>'Resumen Partida'!$AJ$20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41-4E93-B2CF-77BEDBF7BA8C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41-4E93-B2CF-77BEDBF7BA8C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41-4E93-B2CF-77BEDBF7BA8C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41-4E93-B2CF-77BEDBF7BA8C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641-4E93-B2CF-77BEDBF7BA8C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641-4E93-B2CF-77BEDBF7BA8C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41-4E93-B2CF-77BEDBF7BA8C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641-4E93-B2CF-77BEDBF7BA8C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641-4E93-B2CF-77BEDBF7BA8C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641-4E93-B2CF-77BEDBF7BA8C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641-4E93-B2CF-77BEDBF7BA8C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641-4E93-B2CF-77BEDBF7B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Partida'!$AK$18:$AS$18</c:f>
              <c:strCache>
                <c:ptCount val="9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Partida'!$AK$20:$AT$20</c:f>
              <c:numCache>
                <c:formatCode>0.0%</c:formatCode>
                <c:ptCount val="10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  <c:pt idx="3">
                  <c:v>0.28747920824772311</c:v>
                </c:pt>
                <c:pt idx="4">
                  <c:v>0.34373856123130653</c:v>
                </c:pt>
                <c:pt idx="5">
                  <c:v>0.42263565975733214</c:v>
                </c:pt>
                <c:pt idx="6">
                  <c:v>0.47835160696522966</c:v>
                </c:pt>
                <c:pt idx="7">
                  <c:v>0.54105449363306746</c:v>
                </c:pt>
                <c:pt idx="8">
                  <c:v>0.6127800900941659</c:v>
                </c:pt>
                <c:pt idx="9">
                  <c:v>0.68209139029034715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641-4E93-B2CF-77BEDBF7B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337320"/>
        <c:axId val="398334040"/>
      </c:lineChart>
      <c:catAx>
        <c:axId val="98492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493952"/>
        <c:crosses val="autoZero"/>
        <c:auto val="1"/>
        <c:lblAlgn val="ctr"/>
        <c:lblOffset val="100"/>
        <c:noMultiLvlLbl val="0"/>
      </c:catAx>
      <c:valAx>
        <c:axId val="984939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492416"/>
        <c:crosses val="autoZero"/>
        <c:crossBetween val="between"/>
      </c:valAx>
      <c:valAx>
        <c:axId val="39833404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398337320"/>
        <c:crosses val="max"/>
        <c:crossBetween val="between"/>
      </c:valAx>
      <c:catAx>
        <c:axId val="398337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83340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10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07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79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308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08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428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961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4581128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25E0AF-B0B6-4BE1-8E55-41E3C5984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78" y="2376798"/>
            <a:ext cx="7872182" cy="212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5334" y="4540803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1050737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5334" y="2635977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D813B6C-6250-4579-9091-5AEB529DB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611" y="2986690"/>
            <a:ext cx="7860248" cy="125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mes de OCTUBRE, el ministerio presentó un gasto de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$943 millones, equivalente a un 6,9%, inferior al 8,1% de ejecución registrado en el mismo mes del año anterior.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OCTUBRE de la Partida asciende a $9.287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avance de 68,2%, inferior al (71,6%) de igual período del año 2017.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Durante el mes de OCTUBRE, se observa continuidad a las modificaciones presupuestarias que rebajó la autorización de gastos del mes anterior por: $372 millones en Personal, $784 millones en Bienes y Servicios de Consumo, $21 millones en Adquisición de Activos No Financieros. De esta forma, se totaliza una reducción en la autorización de gastos presupuestarios para el año de $462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Asimismo, se registra un aumento: $ 175 millones en Prestaciones de Seguridad Social, $ 498 millones en Transferencias Corrientes, $ 41 millones  en Integros al Fisco.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Estas modificaciones afectaron de la siguiente manera a los distintos programas presupuestarios: Rebaja, $88 millones en Consejo de Auditoría Interna, $595 millones en Consejo Nacional de la Infancia</a:t>
            </a:r>
            <a:r>
              <a:rPr lang="es-MX" sz="1600" dirty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y un aumento en $200 millones en Gobierno Digital, $21 millones en Secretaría.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160801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241216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</p:spTree>
    <p:extLst>
      <p:ext uri="{BB962C8B-B14F-4D97-AF65-F5344CB8AC3E}">
        <p14:creationId xmlns:p14="http://schemas.microsoft.com/office/powerpoint/2010/main" val="310192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048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2347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49" y="489675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664F2F0-CFDB-406F-A9AA-CDE03D1F4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54" y="2564903"/>
            <a:ext cx="7887711" cy="223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4" y="4509120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2276872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702EC1D-6095-4130-9355-A9B091E7F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333" y="2610291"/>
            <a:ext cx="7543081" cy="176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749" y="5517232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14408A9-DD68-48A1-9DDD-EB8C66DA8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03" y="2348880"/>
            <a:ext cx="7978234" cy="31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4320" y="4869160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3B96F14-B593-4E49-A598-BD7758E7C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08" y="2505974"/>
            <a:ext cx="7830537" cy="22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581</Words>
  <Application>Microsoft Office PowerPoint</Application>
  <PresentationFormat>Presentación en pantalla (4:3)</PresentationFormat>
  <Paragraphs>88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EJECUCIÓN ACUMULADA DE GASTOS PRESUPUESTARIOS AL MES DE OCTUBRE DE 2018 PARTIDA 22: MINISTERIO SECRETARÍA DE LA PRESIDENCIA</vt:lpstr>
      <vt:lpstr>EJECUCIÓN ACUMULADA DE GASTOS A OCTUBRE DE 2018  PARTIDA 22 MINISTERIO SECRETARÍA GENERAL DE LA PRESIDENCIA</vt:lpstr>
      <vt:lpstr>EJECUCIÓN ACUMULADA DE GASTOS A OCTUBRE DE 2018  PARTIDA 22 MINISTERIO SECRETARÍA GENERAL DE LA PRESIDENCIA</vt:lpstr>
      <vt:lpstr>EJECUCIÓN ACUMULADA DE GASTOS A OCTUBRE DE 2018  PARTIDA 22 MINISTERIO SECRETARÍA GENERAL DE LA PRESIDENCIA</vt:lpstr>
      <vt:lpstr>COMPORTAMIENTO DE LA EJECUCIÓN ACUMULADA DE GASTOS A OCTUBRE DE 2018  PARTIDA 22 MINISTERIO SECRETARÍA GENERAL DE LA PRESIDENCIA</vt:lpstr>
      <vt:lpstr>EJECUCIÓN ACUMULADA DE GASTOS A OCTUBRE DE 2018  PARTIDA 22 MINISTERIO SECRETARÍA GENERAL DE LA PRESIDENCIA</vt:lpstr>
      <vt:lpstr>EJECUCIÓN ACUMULADA DE GASTOS A OCTUBRE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220</cp:revision>
  <cp:lastPrinted>2017-05-05T19:52:29Z</cp:lastPrinted>
  <dcterms:created xsi:type="dcterms:W3CDTF">2016-06-23T13:38:47Z</dcterms:created>
  <dcterms:modified xsi:type="dcterms:W3CDTF">2019-01-17T18:02:10Z</dcterms:modified>
</cp:coreProperties>
</file>