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56" r:id="rId4"/>
    <p:sldId id="298" r:id="rId5"/>
    <p:sldId id="300" r:id="rId6"/>
    <p:sldId id="299" r:id="rId7"/>
    <p:sldId id="301" r:id="rId8"/>
    <p:sldId id="264" r:id="rId9"/>
    <p:sldId id="263" r:id="rId10"/>
    <p:sldId id="265" r:id="rId11"/>
    <p:sldId id="267" r:id="rId12"/>
    <p:sldId id="268" r:id="rId13"/>
    <p:sldId id="271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'Resumen Partida'!$C$23:$C$26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Partida'!$D$23:$D$26</c:f>
              <c:numCache>
                <c:formatCode>0.0%</c:formatCode>
                <c:ptCount val="4"/>
                <c:pt idx="0">
                  <c:v>0.73477560477486148</c:v>
                </c:pt>
                <c:pt idx="1">
                  <c:v>0.19816801968511108</c:v>
                </c:pt>
                <c:pt idx="2">
                  <c:v>5.4217413426698169E-2</c:v>
                </c:pt>
                <c:pt idx="3">
                  <c:v>1.2764784544273581E-2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DA-4E95-A0B9-318AC7D4C8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29-45ED-8D3B-419D3C890DF3}"/>
                </c:ext>
              </c:extLst>
            </c:dLbl>
            <c:dLbl>
              <c:idx val="1"/>
              <c:layout>
                <c:manualLayout>
                  <c:x val="-5.0925337632079971E-17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29-45ED-8D3B-419D3C890D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Capítulo'!$D$11:$D$14</c:f>
              <c:strCache>
                <c:ptCount val="4"/>
                <c:pt idx="0">
                  <c:v>SECRETARÍA GRAL DE LA PRESIDENCIA</c:v>
                </c:pt>
                <c:pt idx="1">
                  <c:v>GOBIERNO DIGITAL</c:v>
                </c:pt>
                <c:pt idx="2">
                  <c:v>CONSEJO AUDITORÍA INTERNA</c:v>
                </c:pt>
                <c:pt idx="3">
                  <c:v>CONSEJO NACIONAL DE LA INFANCIA</c:v>
                </c:pt>
              </c:strCache>
            </c:strRef>
          </c:cat>
          <c:val>
            <c:numRef>
              <c:f>'Resumen Capítulo'!$E$11:$E$14</c:f>
              <c:numCache>
                <c:formatCode>0.0%</c:formatCode>
                <c:ptCount val="4"/>
                <c:pt idx="0">
                  <c:v>0.65665068739839139</c:v>
                </c:pt>
                <c:pt idx="1">
                  <c:v>0.16031160748226936</c:v>
                </c:pt>
                <c:pt idx="2">
                  <c:v>0.10085652324886589</c:v>
                </c:pt>
                <c:pt idx="3">
                  <c:v>8.2181181870473338E-2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29-45ED-8D3B-419D3C890D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696000"/>
        <c:axId val="31697536"/>
      </c:barChart>
      <c:catAx>
        <c:axId val="31696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1697536"/>
        <c:crosses val="autoZero"/>
        <c:auto val="1"/>
        <c:lblAlgn val="ctr"/>
        <c:lblOffset val="100"/>
        <c:noMultiLvlLbl val="0"/>
      </c:catAx>
      <c:valAx>
        <c:axId val="316975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1696000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anchor="t" anchorCtr="1"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22281255468066491"/>
          <c:y val="2.7777777777777776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Partida'!$W$19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74-4DAB-B8BB-76A035BA5C56}"/>
                </c:ext>
              </c:extLst>
            </c:dLbl>
            <c:dLbl>
              <c:idx val="1"/>
              <c:layout>
                <c:manualLayout>
                  <c:x val="-8.33333333333330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74-4DAB-B8BB-76A035BA5C56}"/>
                </c:ext>
              </c:extLst>
            </c:dLbl>
            <c:dLbl>
              <c:idx val="2"/>
              <c:layout>
                <c:manualLayout>
                  <c:x val="-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74-4DAB-B8BB-76A035BA5C56}"/>
                </c:ext>
              </c:extLst>
            </c:dLbl>
            <c:dLbl>
              <c:idx val="3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74-4DAB-B8BB-76A035BA5C56}"/>
                </c:ext>
              </c:extLst>
            </c:dLbl>
            <c:dLbl>
              <c:idx val="4"/>
              <c:layout>
                <c:manualLayout>
                  <c:x val="-1.3888888888888838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74-4DAB-B8BB-76A035BA5C56}"/>
                </c:ext>
              </c:extLst>
            </c:dLbl>
            <c:dLbl>
              <c:idx val="5"/>
              <c:layout>
                <c:manualLayout>
                  <c:x val="-1.6666666666666666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74-4DAB-B8BB-76A035BA5C56}"/>
                </c:ext>
              </c:extLst>
            </c:dLbl>
            <c:dLbl>
              <c:idx val="6"/>
              <c:layout>
                <c:manualLayout>
                  <c:x val="2.7777777777777776E-2"/>
                  <c:y val="4.6296296296296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74-4DAB-B8BB-76A035BA5C56}"/>
                </c:ext>
              </c:extLst>
            </c:dLbl>
            <c:dLbl>
              <c:idx val="9"/>
              <c:layout>
                <c:manualLayout>
                  <c:x val="-5.247156605424322E-3"/>
                  <c:y val="4.76451088972667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74-4DAB-B8BB-76A035BA5C56}"/>
                </c:ext>
              </c:extLst>
            </c:dLbl>
            <c:dLbl>
              <c:idx val="11"/>
              <c:layout>
                <c:manualLayout>
                  <c:x val="-2.5000000000000001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74-4DAB-B8BB-76A035BA5C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Partida'!$X$18:$AG$18</c:f>
              <c:strCache>
                <c:ptCount val="10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Partida'!$X$19:$AG$19</c:f>
              <c:numCache>
                <c:formatCode>0.0%</c:formatCode>
                <c:ptCount val="10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  <c:pt idx="3">
                  <c:v>8.833560870429176E-2</c:v>
                </c:pt>
                <c:pt idx="4">
                  <c:v>6.4386979380522361E-2</c:v>
                </c:pt>
                <c:pt idx="5">
                  <c:v>8.5544526507126448E-2</c:v>
                </c:pt>
                <c:pt idx="6">
                  <c:v>6.5504687538032277E-2</c:v>
                </c:pt>
                <c:pt idx="7">
                  <c:v>7.1475566672824384E-2</c:v>
                </c:pt>
                <c:pt idx="8">
                  <c:v>7.4438872798373967E-2</c:v>
                </c:pt>
                <c:pt idx="9">
                  <c:v>8.1063822729892127E-2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A74-4DAB-B8BB-76A035BA5C56}"/>
            </c:ext>
          </c:extLst>
        </c:ser>
        <c:ser>
          <c:idx val="1"/>
          <c:order val="1"/>
          <c:tx>
            <c:strRef>
              <c:f>'Resumen Partida'!$W$20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11111111111111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74-4DAB-B8BB-76A035BA5C56}"/>
                </c:ext>
              </c:extLst>
            </c:dLbl>
            <c:dLbl>
              <c:idx val="1"/>
              <c:layout>
                <c:manualLayout>
                  <c:x val="2.2222222222222247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A74-4DAB-B8BB-76A035BA5C56}"/>
                </c:ext>
              </c:extLst>
            </c:dLbl>
            <c:dLbl>
              <c:idx val="3"/>
              <c:layout>
                <c:manualLayout>
                  <c:x val="3.3333333333333333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A74-4DAB-B8BB-76A035BA5C56}"/>
                </c:ext>
              </c:extLst>
            </c:dLbl>
            <c:dLbl>
              <c:idx val="4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A74-4DAB-B8BB-76A035BA5C56}"/>
                </c:ext>
              </c:extLst>
            </c:dLbl>
            <c:dLbl>
              <c:idx val="5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A74-4DAB-B8BB-76A035BA5C56}"/>
                </c:ext>
              </c:extLst>
            </c:dLbl>
            <c:dLbl>
              <c:idx val="6"/>
              <c:layout>
                <c:manualLayout>
                  <c:x val="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A74-4DAB-B8BB-76A035BA5C56}"/>
                </c:ext>
              </c:extLst>
            </c:dLbl>
            <c:dLbl>
              <c:idx val="7"/>
              <c:layout>
                <c:manualLayout>
                  <c:x val="1.388888888888888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A74-4DAB-B8BB-76A035BA5C56}"/>
                </c:ext>
              </c:extLst>
            </c:dLbl>
            <c:dLbl>
              <c:idx val="8"/>
              <c:layout>
                <c:manualLayout>
                  <c:x val="1.388867016622922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A74-4DAB-B8BB-76A035BA5C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Partida'!$X$18:$AG$18</c:f>
              <c:strCache>
                <c:ptCount val="10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Partida'!$X$20:$AG$20</c:f>
              <c:numCache>
                <c:formatCode>0.0%</c:formatCode>
                <c:ptCount val="10"/>
                <c:pt idx="0">
                  <c:v>6.3754886171949771E-2</c:v>
                </c:pt>
                <c:pt idx="1">
                  <c:v>7.1512097259865917E-2</c:v>
                </c:pt>
                <c:pt idx="2">
                  <c:v>9.0379859658977074E-2</c:v>
                </c:pt>
                <c:pt idx="3">
                  <c:v>6.1832365156930358E-2</c:v>
                </c:pt>
                <c:pt idx="4">
                  <c:v>5.6259352983583401E-2</c:v>
                </c:pt>
                <c:pt idx="5">
                  <c:v>7.8897098526025611E-2</c:v>
                </c:pt>
                <c:pt idx="6">
                  <c:v>5.5715947207897548E-2</c:v>
                </c:pt>
                <c:pt idx="7">
                  <c:v>6.270288666783784E-2</c:v>
                </c:pt>
                <c:pt idx="8">
                  <c:v>7.1725596461098343E-2</c:v>
                </c:pt>
                <c:pt idx="9">
                  <c:v>6.9311300196181314E-2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A74-4DAB-B8BB-76A035BA5C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339840"/>
        <c:axId val="98366208"/>
      </c:barChart>
      <c:catAx>
        <c:axId val="98339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8366208"/>
        <c:crosses val="autoZero"/>
        <c:auto val="1"/>
        <c:lblAlgn val="ctr"/>
        <c:lblOffset val="100"/>
        <c:noMultiLvlLbl val="0"/>
      </c:catAx>
      <c:valAx>
        <c:axId val="9836620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crossAx val="98339840"/>
        <c:crosses val="autoZero"/>
        <c:crossBetween val="between"/>
      </c:valAx>
    </c:plotArea>
    <c:legend>
      <c:legendPos val="b"/>
      <c:overlay val="0"/>
    </c:legend>
    <c:plotVisOnly val="0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Partida'!$AJ$19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41-4E93-B2CF-77BEDBF7BA8C}"/>
                </c:ext>
              </c:extLst>
            </c:dLbl>
            <c:dLbl>
              <c:idx val="1"/>
              <c:layout>
                <c:manualLayout>
                  <c:x val="2.0122484689413824E-4"/>
                  <c:y val="9.259259259259343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41-4E93-B2CF-77BEDBF7BA8C}"/>
                </c:ext>
              </c:extLst>
            </c:dLbl>
            <c:dLbl>
              <c:idx val="2"/>
              <c:layout>
                <c:manualLayout>
                  <c:x val="-1.368766404199475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41-4E93-B2CF-77BEDBF7BA8C}"/>
                </c:ext>
              </c:extLst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41-4E93-B2CF-77BEDBF7BA8C}"/>
                </c:ext>
              </c:extLst>
            </c:dLbl>
            <c:dLbl>
              <c:idx val="4"/>
              <c:layout>
                <c:manualLayout>
                  <c:x val="-1.368766404199475E-2"/>
                  <c:y val="5.0925561388159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41-4E93-B2CF-77BEDBF7BA8C}"/>
                </c:ext>
              </c:extLst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41-4E93-B2CF-77BEDBF7BA8C}"/>
                </c:ext>
              </c:extLst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41-4E93-B2CF-77BEDBF7BA8C}"/>
                </c:ext>
              </c:extLst>
            </c:dLbl>
            <c:dLbl>
              <c:idx val="7"/>
              <c:layout>
                <c:manualLayout>
                  <c:x val="-8.9814085739282595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41-4E93-B2CF-77BEDBF7BA8C}"/>
                </c:ext>
              </c:extLst>
            </c:dLbl>
            <c:dLbl>
              <c:idx val="8"/>
              <c:layout>
                <c:manualLayout>
                  <c:x val="-7.2754811898512683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41-4E93-B2CF-77BEDBF7BA8C}"/>
                </c:ext>
              </c:extLst>
            </c:dLbl>
            <c:dLbl>
              <c:idx val="9"/>
              <c:layout>
                <c:manualLayout>
                  <c:x val="-6.5218066491688542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41-4E93-B2CF-77BEDBF7BA8C}"/>
                </c:ext>
              </c:extLst>
            </c:dLbl>
            <c:dLbl>
              <c:idx val="10"/>
              <c:layout>
                <c:manualLayout>
                  <c:x val="-7.7991032370953631E-2"/>
                  <c:y val="-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41-4E93-B2CF-77BEDBF7BA8C}"/>
                </c:ext>
              </c:extLst>
            </c:dLbl>
            <c:dLbl>
              <c:idx val="11"/>
              <c:layout>
                <c:manualLayout>
                  <c:x val="-8.9284339457567807E-2"/>
                  <c:y val="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641-4E93-B2CF-77BEDBF7BA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Partida'!$AK$18:$AT$18</c:f>
              <c:strCache>
                <c:ptCount val="10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Partida'!$AK$19:$AT$19</c:f>
              <c:numCache>
                <c:formatCode>0.0%</c:formatCode>
                <c:ptCount val="10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  <c:pt idx="3">
                  <c:v>0.2737167340040359</c:v>
                </c:pt>
                <c:pt idx="4">
                  <c:v>0.33810371338455825</c:v>
                </c:pt>
                <c:pt idx="5">
                  <c:v>0.42364823989168471</c:v>
                </c:pt>
                <c:pt idx="6">
                  <c:v>0.489152927429717</c:v>
                </c:pt>
                <c:pt idx="7">
                  <c:v>0.56062849410254134</c:v>
                </c:pt>
                <c:pt idx="8">
                  <c:v>0.63506736690091536</c:v>
                </c:pt>
                <c:pt idx="9">
                  <c:v>0.71613118963080746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641-4E93-B2CF-77BEDBF7BA8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492416"/>
        <c:axId val="98493952"/>
      </c:lineChart>
      <c:lineChart>
        <c:grouping val="standard"/>
        <c:varyColors val="0"/>
        <c:ser>
          <c:idx val="1"/>
          <c:order val="1"/>
          <c:tx>
            <c:strRef>
              <c:f>'Resumen Partida'!$AJ$20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641-4E93-B2CF-77BEDBF7BA8C}"/>
                </c:ext>
              </c:extLst>
            </c:dLbl>
            <c:dLbl>
              <c:idx val="1"/>
              <c:layout>
                <c:manualLayout>
                  <c:x val="-7.4798993875765524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641-4E93-B2CF-77BEDBF7BA8C}"/>
                </c:ext>
              </c:extLst>
            </c:dLbl>
            <c:dLbl>
              <c:idx val="2"/>
              <c:layout>
                <c:manualLayout>
                  <c:x val="-6.0909886264216971E-2"/>
                  <c:y val="-2.7778142315543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641-4E93-B2CF-77BEDBF7BA8C}"/>
                </c:ext>
              </c:extLst>
            </c:dLbl>
            <c:dLbl>
              <c:idx val="3"/>
              <c:layout>
                <c:manualLayout>
                  <c:x val="-7.2020997375328077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641-4E93-B2CF-77BEDBF7BA8C}"/>
                </c:ext>
              </c:extLst>
            </c:dLbl>
            <c:dLbl>
              <c:idx val="4"/>
              <c:layout>
                <c:manualLayout>
                  <c:x val="-8.5909886264217028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641-4E93-B2CF-77BEDBF7BA8C}"/>
                </c:ext>
              </c:extLst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641-4E93-B2CF-77BEDBF7BA8C}"/>
                </c:ext>
              </c:extLst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641-4E93-B2CF-77BEDBF7BA8C}"/>
                </c:ext>
              </c:extLst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641-4E93-B2CF-77BEDBF7BA8C}"/>
                </c:ext>
              </c:extLst>
            </c:dLbl>
            <c:dLbl>
              <c:idx val="8"/>
              <c:layout>
                <c:manualLayout>
                  <c:x val="-2.831014873140857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641-4E93-B2CF-77BEDBF7BA8C}"/>
                </c:ext>
              </c:extLst>
            </c:dLbl>
            <c:dLbl>
              <c:idx val="9"/>
              <c:layout>
                <c:manualLayout>
                  <c:x val="-2.9106736657917864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641-4E93-B2CF-77BEDBF7BA8C}"/>
                </c:ext>
              </c:extLst>
            </c:dLbl>
            <c:dLbl>
              <c:idx val="10"/>
              <c:layout>
                <c:manualLayout>
                  <c:x val="-1.1324365704286863E-2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641-4E93-B2CF-77BEDBF7BA8C}"/>
                </c:ext>
              </c:extLst>
            </c:dLbl>
            <c:dLbl>
              <c:idx val="11"/>
              <c:layout>
                <c:manualLayout>
                  <c:x val="-3.9545056867891515E-4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641-4E93-B2CF-77BEDBF7BA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Partida'!$AK$18:$AS$18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Partida'!$AK$20:$AT$20</c:f>
              <c:numCache>
                <c:formatCode>0.0%</c:formatCode>
                <c:ptCount val="10"/>
                <c:pt idx="0">
                  <c:v>6.3754886171949771E-2</c:v>
                </c:pt>
                <c:pt idx="1">
                  <c:v>0.13526698343181567</c:v>
                </c:pt>
                <c:pt idx="2">
                  <c:v>0.22564684309079275</c:v>
                </c:pt>
                <c:pt idx="3">
                  <c:v>0.28747920824772311</c:v>
                </c:pt>
                <c:pt idx="4">
                  <c:v>0.34373856123130653</c:v>
                </c:pt>
                <c:pt idx="5">
                  <c:v>0.42263565975733214</c:v>
                </c:pt>
                <c:pt idx="6">
                  <c:v>0.47835160696522966</c:v>
                </c:pt>
                <c:pt idx="7">
                  <c:v>0.54105449363306746</c:v>
                </c:pt>
                <c:pt idx="8">
                  <c:v>0.6127800900941659</c:v>
                </c:pt>
                <c:pt idx="9">
                  <c:v>0.68209139029034715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D641-4E93-B2CF-77BEDBF7BA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337320"/>
        <c:axId val="398334040"/>
      </c:lineChart>
      <c:catAx>
        <c:axId val="98492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8493952"/>
        <c:crosses val="autoZero"/>
        <c:auto val="1"/>
        <c:lblAlgn val="ctr"/>
        <c:lblOffset val="100"/>
        <c:noMultiLvlLbl val="0"/>
      </c:catAx>
      <c:valAx>
        <c:axId val="9849395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8492416"/>
        <c:crosses val="autoZero"/>
        <c:crossBetween val="between"/>
      </c:valAx>
      <c:valAx>
        <c:axId val="398334040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crossAx val="398337320"/>
        <c:crosses val="max"/>
        <c:crossBetween val="between"/>
      </c:valAx>
      <c:catAx>
        <c:axId val="398337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8334040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0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10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207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1794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308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08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04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0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428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952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6961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7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72" name="Picture 22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807" y="2411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244" name="Picture 19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014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7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4581128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E25E0AF-B0B6-4BE1-8E55-41E3C5984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678" y="2376798"/>
            <a:ext cx="7872182" cy="212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5334" y="4540803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1050737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06: CONSEJO NACIONAL DE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5334" y="2635977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D813B6C-6250-4579-9091-5AEB529DB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611" y="2986690"/>
            <a:ext cx="7860248" cy="125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el mes de OCTUBRE, el ministerio presentó un gasto de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$943 millones, equivalente a un 6,9%, inferior al 8,1% de ejecución registrado en el mismo mes del año anterior.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OCTUBRE de la Partida asciende a $9.287 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avance de 68,2%, inferior al (71,6%) de igual período del año 2017.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Durante el mes de OCTUBRE, se observa continuidad a las modificaciones presupuestarias que rebajó la autorización de gastos del mes anterior por: $372 millones en Personal, $784 millones en Bienes y Servicios de Consumo, $21 millones en Adquisición de Activos No Financieros. De esta forma, se totaliza una reducción en la autorización de gastos presupuestarios para el año de $462 millones.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Asimismo, se registra un aumento: $ 175 millones en Prestaciones de Seguridad Social, $ 498 millones en Transferencias Corrientes, $ 41 millones  en Integros al Fisco.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Estas modificaciones afectaron de la siguiente manera a los distintos programas presupuestarios: Rebaja, $88 millones en Consejo de Auditoría Interna, $595 millones en Consejo Nacional de la Infancia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y un aumento en $200 millones en Gobierno Digital, $21 millones en Secretaría.</a:t>
            </a: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>
                <a:solidFill>
                  <a:prstClr val="black"/>
                </a:solidFill>
              </a:rPr>
              <a:t>El presupuesto 2018 de esta Partida totaliza $13.615 millones.  La distribución de sus gastos por Subtítulo reflejan que el 73% se destina a Gastos en Personal y 20% a Bienes y Servicios de Consumo.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MX" sz="1400" dirty="0">
                <a:solidFill>
                  <a:prstClr val="black"/>
                </a:solidFill>
              </a:rPr>
              <a:t>En cuanto a los Programas de la Partida y su distribución presupuestaria, es posible señalar que el 65% del presupuesto se asignó a Secretaría, un 16% a Gobierno Digital, 10% al Consejo de Auditoría Interna y 8,2% al Consejo Nacional de  la Infancia.</a:t>
            </a:r>
            <a:endParaRPr lang="es-CL" sz="140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160801"/>
              </p:ext>
            </p:extLst>
          </p:nvPr>
        </p:nvGraphicFramePr>
        <p:xfrm>
          <a:off x="395536" y="2276872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241216"/>
              </p:ext>
            </p:extLst>
          </p:nvPr>
        </p:nvGraphicFramePr>
        <p:xfrm>
          <a:off x="4427984" y="2276872"/>
          <a:ext cx="41044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</p:spTree>
    <p:extLst>
      <p:ext uri="{BB962C8B-B14F-4D97-AF65-F5344CB8AC3E}">
        <p14:creationId xmlns:p14="http://schemas.microsoft.com/office/powerpoint/2010/main" val="3101924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2048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2347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607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49" y="4896752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664F2F0-CFDB-406F-A9AA-CDE03D1F4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54" y="2564903"/>
            <a:ext cx="7887711" cy="223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7815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4" y="4509120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2276872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702EC1D-6095-4130-9355-A9B091E7F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333" y="2610291"/>
            <a:ext cx="7543081" cy="176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749" y="5517232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14408A9-DD68-48A1-9DDD-EB8C66DA8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703" y="2348880"/>
            <a:ext cx="7978234" cy="311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4320" y="4869160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3B96F14-B593-4E49-A598-BD7758E7C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08" y="2505974"/>
            <a:ext cx="7830537" cy="22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3042</TotalTime>
  <Words>581</Words>
  <Application>Microsoft Office PowerPoint</Application>
  <PresentationFormat>Presentación en pantalla (4:3)</PresentationFormat>
  <Paragraphs>88</Paragraphs>
  <Slides>11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EJECUCIÓN ACUMULADA DE GASTOS PRESUPUESTARIOS AL MES DE OCTUBRE DE 2018 PARTIDA 22: MINISTERIO SECRETARÍA DE LA PRESIDENCIA</vt:lpstr>
      <vt:lpstr>EJECUCIÓN ACUMULADA DE GASTOS A OCTUBRE DE 2018  PARTIDA 22 MINISTERIO SECRETARÍA GENERAL DE LA PRESIDENCIA</vt:lpstr>
      <vt:lpstr>EJECUCIÓN ACUMULADA DE GASTOS A OCTUBRE DE 2018  PARTIDA 22 MINISTERIO SECRETARÍA GENERAL DE LA PRESIDENCIA</vt:lpstr>
      <vt:lpstr>EJECUCIÓN ACUMULADA DE GASTOS A OCTUBRE DE 2018  PARTIDA 22 MINISTERIO SECRETARÍA GENERAL DE LA PRESIDENCIA</vt:lpstr>
      <vt:lpstr>COMPORTAMIENTO DE LA EJECUCIÓN ACUMULADA DE GASTOS A OCTUBRE DE 2018  PARTIDA 22 MINISTERIO SECRETARÍA GENERAL DE LA PRESIDENCIA</vt:lpstr>
      <vt:lpstr>EJECUCIÓN ACUMULADA DE GASTOS A OCTUBRE DE 2018  PARTIDA 22 MINISTERIO SECRETARÍA GENERAL DE LA PRESIDENCIA</vt:lpstr>
      <vt:lpstr>EJECUCIÓN ACUMULADA DE GASTOS A OCTUBRE DE 2018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220</cp:revision>
  <cp:lastPrinted>2017-05-05T19:52:29Z</cp:lastPrinted>
  <dcterms:created xsi:type="dcterms:W3CDTF">2016-06-23T13:38:47Z</dcterms:created>
  <dcterms:modified xsi:type="dcterms:W3CDTF">2019-01-17T18:02:10Z</dcterms:modified>
</cp:coreProperties>
</file>