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0" r:id="rId5"/>
    <p:sldId id="301" r:id="rId6"/>
    <p:sldId id="264" r:id="rId7"/>
    <p:sldId id="263" r:id="rId8"/>
    <p:sldId id="265" r:id="rId9"/>
    <p:sldId id="267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Partida'!$V$18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Partida'!$W$17:$AF$17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Partida'!$W$18:$AF$18</c:f>
              <c:numCache>
                <c:formatCode>0.0%</c:formatCode>
                <c:ptCount val="10"/>
                <c:pt idx="0">
                  <c:v>5.4053771360343728E-2</c:v>
                </c:pt>
                <c:pt idx="1">
                  <c:v>4.7572562393463642E-2</c:v>
                </c:pt>
                <c:pt idx="2">
                  <c:v>7.9598412084879375E-2</c:v>
                </c:pt>
                <c:pt idx="3">
                  <c:v>3.4096416524870506E-2</c:v>
                </c:pt>
                <c:pt idx="4">
                  <c:v>5.3839657842262849E-2</c:v>
                </c:pt>
                <c:pt idx="5">
                  <c:v>7.5179340285387891E-2</c:v>
                </c:pt>
                <c:pt idx="6">
                  <c:v>6.9134375139132495E-2</c:v>
                </c:pt>
                <c:pt idx="7">
                  <c:v>0.38090887764948705</c:v>
                </c:pt>
                <c:pt idx="8">
                  <c:v>1.5331979861562175E-2</c:v>
                </c:pt>
                <c:pt idx="9">
                  <c:v>0.12555846537688417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3B-4F84-B8F8-CAEAACBA954D}"/>
            </c:ext>
          </c:extLst>
        </c:ser>
        <c:ser>
          <c:idx val="1"/>
          <c:order val="1"/>
          <c:tx>
            <c:strRef>
              <c:f>'Resumen Partida'!$V$19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'Resumen Partida'!$W$17:$AF$17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Partida'!$W$19:$AF$19</c:f>
              <c:numCache>
                <c:formatCode>0.0%</c:formatCode>
                <c:ptCount val="10"/>
                <c:pt idx="0">
                  <c:v>4.6460314309190343E-2</c:v>
                </c:pt>
                <c:pt idx="1">
                  <c:v>4.8009099803374554E-2</c:v>
                </c:pt>
                <c:pt idx="2">
                  <c:v>6.7944961299352499E-2</c:v>
                </c:pt>
                <c:pt idx="3">
                  <c:v>5.1301051668633739E-2</c:v>
                </c:pt>
                <c:pt idx="4">
                  <c:v>0.25881825733591923</c:v>
                </c:pt>
                <c:pt idx="5">
                  <c:v>7.3419480912386398E-2</c:v>
                </c:pt>
                <c:pt idx="6">
                  <c:v>5.7115985881946857E-2</c:v>
                </c:pt>
                <c:pt idx="7">
                  <c:v>6.7630379749953853E-2</c:v>
                </c:pt>
                <c:pt idx="8">
                  <c:v>0.10481354935649015</c:v>
                </c:pt>
                <c:pt idx="9">
                  <c:v>0.22096999787108287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3B-4F84-B8F8-CAEAACBA95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61013376"/>
        <c:axId val="101123200"/>
      </c:barChart>
      <c:catAx>
        <c:axId val="61013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1123200"/>
        <c:crosses val="autoZero"/>
        <c:auto val="1"/>
        <c:lblAlgn val="ctr"/>
        <c:lblOffset val="100"/>
        <c:noMultiLvlLbl val="0"/>
      </c:catAx>
      <c:valAx>
        <c:axId val="10112320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crossAx val="6101337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CL"/>
              <a:t>Ejecución Acumulada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Partida'!$AI$18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1.5740740740740757E-2"/>
                  <c:y val="-2.3565592560080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25C-432A-A0F5-4ABA7F144C27}"/>
                </c:ext>
              </c:extLst>
            </c:dLbl>
            <c:dLbl>
              <c:idx val="1"/>
              <c:layout>
                <c:manualLayout>
                  <c:x val="-4.6913580246913583E-2"/>
                  <c:y val="-2.49717021548784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5C-432A-A0F5-4ABA7F144C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Partida'!$AJ$17:$AS$17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Partida'!$AJ$18:$AS$18</c:f>
              <c:numCache>
                <c:formatCode>0.0%</c:formatCode>
                <c:ptCount val="10"/>
                <c:pt idx="0">
                  <c:v>5.4053771360343728E-2</c:v>
                </c:pt>
                <c:pt idx="1">
                  <c:v>0.10162633375380738</c:v>
                </c:pt>
                <c:pt idx="2">
                  <c:v>0.18122474583868675</c:v>
                </c:pt>
                <c:pt idx="3">
                  <c:v>0.21532116236355725</c:v>
                </c:pt>
                <c:pt idx="4">
                  <c:v>0.26916082020582011</c:v>
                </c:pt>
                <c:pt idx="5">
                  <c:v>0.34434016049120797</c:v>
                </c:pt>
                <c:pt idx="6">
                  <c:v>0.41347453563034048</c:v>
                </c:pt>
                <c:pt idx="7">
                  <c:v>0.79438341327982753</c:v>
                </c:pt>
                <c:pt idx="8">
                  <c:v>0.80971539314138974</c:v>
                </c:pt>
                <c:pt idx="9">
                  <c:v>0.93527385851827394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25C-432A-A0F5-4ABA7F144C27}"/>
            </c:ext>
          </c:extLst>
        </c:ser>
        <c:ser>
          <c:idx val="1"/>
          <c:order val="1"/>
          <c:tx>
            <c:strRef>
              <c:f>'Resumen Partida'!$AI$19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1"/>
              <c:layout>
                <c:manualLayout>
                  <c:x val="-2.00617283950617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C2-4D5A-A566-E469C7BDF7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Partida'!$AJ$17:$AS$17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Partida'!$AJ$19:$AS$19</c:f>
              <c:numCache>
                <c:formatCode>0.0%</c:formatCode>
                <c:ptCount val="10"/>
                <c:pt idx="0">
                  <c:v>4.6460314309190343E-2</c:v>
                </c:pt>
                <c:pt idx="1">
                  <c:v>9.4469414112564903E-2</c:v>
                </c:pt>
                <c:pt idx="2">
                  <c:v>0.16241437541191742</c:v>
                </c:pt>
                <c:pt idx="3">
                  <c:v>0.21371542708055113</c:v>
                </c:pt>
                <c:pt idx="4">
                  <c:v>0.47253368441647037</c:v>
                </c:pt>
                <c:pt idx="5">
                  <c:v>0.54595316532885674</c:v>
                </c:pt>
                <c:pt idx="6">
                  <c:v>0.60306915121080362</c:v>
                </c:pt>
                <c:pt idx="7">
                  <c:v>0.67069953096075752</c:v>
                </c:pt>
                <c:pt idx="8">
                  <c:v>0.77551308031724764</c:v>
                </c:pt>
                <c:pt idx="9">
                  <c:v>0.99648307818833048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25C-432A-A0F5-4ABA7F144C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870272"/>
        <c:axId val="40872192"/>
      </c:lineChart>
      <c:catAx>
        <c:axId val="408702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0872192"/>
        <c:crosses val="autoZero"/>
        <c:auto val="1"/>
        <c:lblAlgn val="ctr"/>
        <c:lblOffset val="100"/>
        <c:noMultiLvlLbl val="0"/>
      </c:catAx>
      <c:valAx>
        <c:axId val="4087219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4087027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0" name="Picture 17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700" y="31928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OCTUBRE DE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el mes de OCTUBRE, la ejecución del Ministerio fue de </a:t>
            </a:r>
            <a:r>
              <a:rPr lang="es-CL" sz="1600" b="1" dirty="0"/>
              <a:t>$6.458 millones</a:t>
            </a:r>
            <a:r>
              <a:rPr lang="es-CL" sz="1600" dirty="0"/>
              <a:t>, equivalente a un gasto de 22,1</a:t>
            </a:r>
            <a:r>
              <a:rPr lang="es-CL" sz="1600" b="1" dirty="0"/>
              <a:t>%</a:t>
            </a:r>
            <a:r>
              <a:rPr lang="es-CL" sz="1600" dirty="0"/>
              <a:t> respecto de la ley inicial y superior en 9,5 puntos a la ejecución del mismo mes del año anterior (12,6%).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Con ello, la ejecución acumulada al mes de OCTUBRE de la Partida Ministerio Secretaría  General de Gobierno totaliza </a:t>
            </a:r>
            <a:r>
              <a:rPr lang="es-CL" sz="1600" b="1" dirty="0"/>
              <a:t>$29.123 millones, equivalente a un 99,6%</a:t>
            </a:r>
            <a:r>
              <a:rPr lang="es-CL" sz="1600" dirty="0"/>
              <a:t> respecto de la ley inicial,  superior  93,5% obtenido al mismo período del año 2017.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600" dirty="0"/>
              <a:t>Respecto de las modificaciones presupuestarias, durante el mes de OCTUBRE se observó una rebaja de $52 millones en Adquisición de Activos No Financieros, $548 millones en Bienes y Servicios de Consumo y 154 millones en Personal. Estas rebajas se adicionan a las efectuadas en los meses anteriores, además de los incrementos en Prestaciones de Seguridad Social por $24 millones y Servicio de la Deuda por $6.431 millones del programa CNTV, su avance es de 99,4% alcanzando los $6.730 millones. El subtítulo Transferencias Corrientes, registra una ejecución del </a:t>
            </a:r>
            <a:r>
              <a:rPr lang="es-MX" sz="1600" b="1" dirty="0"/>
              <a:t>76,7% respecto a la ley, correspondiente a $8.820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600" dirty="0"/>
              <a:t>En consecuencia, el total de modificaciones presupuestarias sufridas por la Partida al mes de OCTUBRE totaliza </a:t>
            </a:r>
            <a:r>
              <a:rPr lang="es-MX" sz="1600" b="1" dirty="0"/>
              <a:t>$5.707 millones, incrementando su presupuesto original a $34.933 millones.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s-MX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0932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2219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07802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11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71600" y="4869160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36BB021-4811-4EF6-9171-D1F9F6393B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162" y="2229740"/>
            <a:ext cx="7560840" cy="239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79715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E579B54-289E-4464-A4B0-373D0A76F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562" y="3210707"/>
            <a:ext cx="7802436" cy="99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1229" y="6381328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289DBB0-1F40-4B59-B6D8-42411EA236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229" y="1545782"/>
            <a:ext cx="7820885" cy="465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734587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425F55F-3DA9-48BE-A5D3-82C6D677DB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3" y="2045911"/>
            <a:ext cx="8061699" cy="347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2706</TotalTime>
  <Words>413</Words>
  <Application>Microsoft Office PowerPoint</Application>
  <PresentationFormat>Presentación en pantalla (4:3)</PresentationFormat>
  <Paragraphs>36</Paragraphs>
  <Slides>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OCTUBRE DE 2018 PARTIDA 20: MINISTERIO SECRETARÍA GENERAL DE GOBIERNO</vt:lpstr>
      <vt:lpstr>EJECUCIÓN ACUMULADA DE GASTOS A OCTUBRE DE 2018  PARTIDA 20 MINISTERIO SECRETARÍA GENERAL DE GOBIERNO</vt:lpstr>
      <vt:lpstr>COMPORTAMIENTO DE LA EJECUCIÓN MENSUAL DE GASTOS A OCTUBRE DE 2018  PARTIDA 20 MINISTERIO SECRETARÍA GENERAL DE GOBIERNO</vt:lpstr>
      <vt:lpstr>COMPORTAMIENTO DE LA EJECUCIÓN MENSUAL DE GASTOS A OCTUBRE DE 2018  PARTIDA 20 MINISTERIO SECRETARÍA GENERAL DE GOBIERNO</vt:lpstr>
      <vt:lpstr>EJECUCIÓN ACUMULADA  DE GASTOS A OCTUBRE DE 2018  PARTIDA 20 MINISTERIO SECRETARÍA GENERAL DE GOBIERNO</vt:lpstr>
      <vt:lpstr>EJECUCIÓN ACUMULADA DE GASTOS A OCTUBRE DE 2018  PARTRIDA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180</cp:revision>
  <cp:lastPrinted>2016-10-11T11:56:42Z</cp:lastPrinted>
  <dcterms:created xsi:type="dcterms:W3CDTF">2016-06-23T13:38:47Z</dcterms:created>
  <dcterms:modified xsi:type="dcterms:W3CDTF">2019-01-17T17:59:54Z</dcterms:modified>
</cp:coreProperties>
</file>