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301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>
        <p:scale>
          <a:sx n="100" d="100"/>
          <a:sy n="100" d="100"/>
        </p:scale>
        <p:origin x="-105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OCTUBRE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diciembre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703205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101322"/>
              </p:ext>
            </p:extLst>
          </p:nvPr>
        </p:nvGraphicFramePr>
        <p:xfrm>
          <a:off x="467544" y="1772816"/>
          <a:ext cx="814828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Hoja de cálculo" r:id="rId3" imgW="8039100" imgH="2771775" progId="Excel.Sheet.8">
                  <p:embed/>
                </p:oleObj>
              </mc:Choice>
              <mc:Fallback>
                <p:oleObj name="Hoja de cálculo" r:id="rId3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340152"/>
              </p:ext>
            </p:extLst>
          </p:nvPr>
        </p:nvGraphicFramePr>
        <p:xfrm>
          <a:off x="467544" y="1610097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Hoja de cálculo" r:id="rId3" imgW="7819957" imgH="2466885" progId="Excel.Sheet.8">
                  <p:embed/>
                </p:oleObj>
              </mc:Choice>
              <mc:Fallback>
                <p:oleObj name="Hoja de cálculo" r:id="rId3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10097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23335"/>
              </p:ext>
            </p:extLst>
          </p:nvPr>
        </p:nvGraphicFramePr>
        <p:xfrm>
          <a:off x="467544" y="1637878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Hoja de cálculo" r:id="rId3" imgW="8496300" imgH="4743450" progId="Excel.Sheet.8">
                  <p:embed/>
                </p:oleObj>
              </mc:Choice>
              <mc:Fallback>
                <p:oleObj name="Hoja de cálculo" r:id="rId3" imgW="8496300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37878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81512"/>
              </p:ext>
            </p:extLst>
          </p:nvPr>
        </p:nvGraphicFramePr>
        <p:xfrm>
          <a:off x="467544" y="1772816"/>
          <a:ext cx="814828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Hoja de cálculo" r:id="rId3" imgW="7848600" imgH="3028950" progId="Excel.Sheet.8">
                  <p:embed/>
                </p:oleObj>
              </mc:Choice>
              <mc:Fallback>
                <p:oleObj name="Hoja de cálculo" r:id="rId3" imgW="7848600" imgH="3028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33963"/>
              </p:ext>
            </p:extLst>
          </p:nvPr>
        </p:nvGraphicFramePr>
        <p:xfrm>
          <a:off x="467544" y="1727820"/>
          <a:ext cx="814828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Hoja de cálculo" r:id="rId3" imgW="7819957" imgH="2781210" progId="Excel.Sheet.8">
                  <p:embed/>
                </p:oleObj>
              </mc:Choice>
              <mc:Fallback>
                <p:oleObj name="Hoja de cálculo" r:id="rId3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7820"/>
                        <a:ext cx="814828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SECRETARÍA DE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9951"/>
              </p:ext>
            </p:extLst>
          </p:nvPr>
        </p:nvGraphicFramePr>
        <p:xfrm>
          <a:off x="467544" y="1772816"/>
          <a:ext cx="814828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Hoja de cálculo" r:id="rId3" imgW="8601143" imgH="4600575" progId="Excel.Sheet.8">
                  <p:embed/>
                </p:oleObj>
              </mc:Choice>
              <mc:Fallback>
                <p:oleObj name="Hoja de cálculo" r:id="rId3" imgW="8601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53086"/>
              </p:ext>
            </p:extLst>
          </p:nvPr>
        </p:nvGraphicFramePr>
        <p:xfrm>
          <a:off x="467544" y="1772816"/>
          <a:ext cx="814827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Hoja de cálculo" r:id="rId3" imgW="7801043" imgH="2628900" progId="Excel.Sheet.8">
                  <p:embed/>
                </p:oleObj>
              </mc:Choice>
              <mc:Fallback>
                <p:oleObj name="Hoja de cálculo" r:id="rId3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acumulada al mes de </a:t>
            </a:r>
            <a:r>
              <a:rPr lang="es-CL" sz="1600" dirty="0" smtClean="0">
                <a:latin typeface="+mn-lt"/>
              </a:rPr>
              <a:t>OCTUBRE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$792.845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73%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</a:t>
            </a:r>
            <a:r>
              <a:rPr lang="es-CL" sz="1600" dirty="0" smtClean="0"/>
              <a:t>$36.230 </a:t>
            </a:r>
            <a:r>
              <a:rPr lang="es-CL" sz="1600" dirty="0" smtClean="0"/>
              <a:t>millones </a:t>
            </a:r>
            <a:r>
              <a:rPr lang="es-CL" sz="1600" dirty="0" smtClean="0"/>
              <a:t>(57% </a:t>
            </a:r>
            <a:r>
              <a:rPr lang="es-CL" sz="1600" dirty="0" smtClean="0"/>
              <a:t>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</a:t>
            </a:r>
            <a:r>
              <a:rPr lang="es-CL" sz="1600" dirty="0" smtClean="0"/>
              <a:t>$94.129 </a:t>
            </a:r>
            <a:r>
              <a:rPr lang="es-CL" sz="1600" dirty="0" smtClean="0"/>
              <a:t>millones </a:t>
            </a:r>
            <a:r>
              <a:rPr lang="es-CL" sz="1600" dirty="0" smtClean="0"/>
              <a:t>(63% </a:t>
            </a:r>
            <a:r>
              <a:rPr lang="es-CL" sz="1600" dirty="0" smtClean="0"/>
              <a:t>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</a:t>
            </a:r>
            <a:r>
              <a:rPr lang="es-CL" sz="1600" dirty="0" smtClean="0"/>
              <a:t>$4.147 </a:t>
            </a:r>
            <a:r>
              <a:rPr lang="es-CL" sz="1600" dirty="0" smtClean="0"/>
              <a:t>millones </a:t>
            </a:r>
            <a:r>
              <a:rPr lang="es-CL" sz="1600" dirty="0" smtClean="0"/>
              <a:t>(54% </a:t>
            </a:r>
            <a:r>
              <a:rPr lang="es-CL" sz="1600" dirty="0" smtClean="0"/>
              <a:t>de avance presupuestario</a:t>
            </a:r>
            <a:r>
              <a:rPr lang="es-CL" sz="1600" dirty="0" smtClean="0"/>
              <a:t>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/>
              <a:t>En el programa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, se ejecutaron un total de </a:t>
            </a:r>
            <a:r>
              <a:rPr lang="es-CL" sz="1600" dirty="0" smtClean="0"/>
              <a:t>$2528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44% </a:t>
            </a:r>
            <a:r>
              <a:rPr lang="es-CL" sz="1600" dirty="0"/>
              <a:t>de la disponibilidad vigente (Subsidio permanente a regiones).</a:t>
            </a:r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 smtClean="0"/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</a:t>
            </a:r>
            <a:r>
              <a:rPr lang="es-CL" sz="1600" dirty="0" smtClean="0"/>
              <a:t>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</a:t>
            </a:r>
            <a:r>
              <a:rPr lang="es-CL" sz="1600" dirty="0" smtClean="0"/>
              <a:t>$23.439 </a:t>
            </a:r>
            <a:r>
              <a:rPr lang="es-CL" sz="1600" dirty="0" smtClean="0"/>
              <a:t>millones, alcanzado un ejecución presupuestaria de </a:t>
            </a:r>
            <a:r>
              <a:rPr lang="es-CL" sz="1600" dirty="0" smtClean="0"/>
              <a:t>60%.</a:t>
            </a:r>
            <a:endParaRPr lang="es-CL" sz="1600" dirty="0" smtClean="0"/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</a:t>
            </a:r>
            <a:r>
              <a:rPr lang="es-CL" sz="1600" dirty="0" smtClean="0"/>
              <a:t>$1.113 </a:t>
            </a:r>
            <a:r>
              <a:rPr lang="es-CL" sz="1600" dirty="0" smtClean="0"/>
              <a:t>millones </a:t>
            </a:r>
            <a:r>
              <a:rPr lang="es-CL" sz="1600" dirty="0" smtClean="0"/>
              <a:t>(48% </a:t>
            </a:r>
            <a:r>
              <a:rPr lang="es-CL" sz="1600" dirty="0" smtClean="0"/>
              <a:t>de ejecución presupuestaria), </a:t>
            </a:r>
            <a:r>
              <a:rPr lang="es-CL" sz="1600" dirty="0" smtClean="0"/>
              <a:t>destinando $502 </a:t>
            </a:r>
            <a:r>
              <a:rPr lang="es-CL" sz="1600" dirty="0" smtClean="0"/>
              <a:t>millones a estudios y </a:t>
            </a:r>
            <a:r>
              <a:rPr lang="es-CL" sz="1600" dirty="0" smtClean="0"/>
              <a:t>$611 </a:t>
            </a:r>
            <a:r>
              <a:rPr lang="es-CL" sz="1600" dirty="0" smtClean="0"/>
              <a:t>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$221.110  </a:t>
            </a:r>
            <a:r>
              <a:rPr lang="es-CL" sz="1600" dirty="0"/>
              <a:t>millones </a:t>
            </a:r>
            <a:r>
              <a:rPr lang="es-CL" sz="1600" dirty="0" smtClean="0"/>
              <a:t>(100%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</a:t>
            </a:r>
            <a:r>
              <a:rPr lang="es-CL" sz="1600" dirty="0" smtClean="0"/>
              <a:t>94%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presupuestaria, con un gasto de </a:t>
            </a:r>
            <a:r>
              <a:rPr lang="es-CL" sz="1600" dirty="0" smtClean="0"/>
              <a:t>$198.635 </a:t>
            </a:r>
            <a:r>
              <a:rPr lang="es-CL" sz="1600" dirty="0" smtClean="0"/>
              <a:t>millones</a:t>
            </a:r>
            <a:endParaRPr lang="es-CL" sz="1600" dirty="0"/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$116.711 </a:t>
            </a:r>
            <a:r>
              <a:rPr lang="es-CL" sz="1600" dirty="0"/>
              <a:t>millones con un </a:t>
            </a:r>
            <a:r>
              <a:rPr lang="es-CL" sz="1600" dirty="0" smtClean="0"/>
              <a:t>76%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94%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presupuestaria, com um total transferido de $52.822 millones.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7178"/>
            <a:ext cx="4019725" cy="25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39" y="1998985"/>
            <a:ext cx="4019725" cy="251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09320"/>
              </p:ext>
            </p:extLst>
          </p:nvPr>
        </p:nvGraphicFramePr>
        <p:xfrm>
          <a:off x="467544" y="1772816"/>
          <a:ext cx="814828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Hoja de cálculo" r:id="rId3" imgW="7134157" imgH="2648040" progId="Excel.Sheet.8">
                  <p:embed/>
                </p:oleObj>
              </mc:Choice>
              <mc:Fallback>
                <p:oleObj name="Hoja de cálculo" r:id="rId3" imgW="7134157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933295"/>
              </p:ext>
            </p:extLst>
          </p:nvPr>
        </p:nvGraphicFramePr>
        <p:xfrm>
          <a:off x="467545" y="1556792"/>
          <a:ext cx="814828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Hoja de cálculo" r:id="rId4" imgW="8467657" imgH="2486025" progId="Excel.Sheet.8">
                  <p:embed/>
                </p:oleObj>
              </mc:Choice>
              <mc:Fallback>
                <p:oleObj name="Hoja de cálculo" r:id="rId4" imgW="84676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556792"/>
                        <a:ext cx="814828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0321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56479"/>
              </p:ext>
            </p:extLst>
          </p:nvPr>
        </p:nvGraphicFramePr>
        <p:xfrm>
          <a:off x="467544" y="1750665"/>
          <a:ext cx="814827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Hoja de cálculo" r:id="rId3" imgW="7839143" imgH="3838485" progId="Excel.Sheet.8">
                  <p:embed/>
                </p:oleObj>
              </mc:Choice>
              <mc:Fallback>
                <p:oleObj name="Hoja de cálculo" r:id="rId3" imgW="7839143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0665"/>
                        <a:ext cx="814827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01905"/>
              </p:ext>
            </p:extLst>
          </p:nvPr>
        </p:nvGraphicFramePr>
        <p:xfrm>
          <a:off x="509588" y="1628800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Hoja de cálculo" r:id="rId3" imgW="8124757" imgH="3228975" progId="Excel.Sheet.8">
                  <p:embed/>
                </p:oleObj>
              </mc:Choice>
              <mc:Fallback>
                <p:oleObj name="Hoja de cálculo" r:id="rId3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28800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750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Tema de Office</vt:lpstr>
      <vt:lpstr>Hoja de cálculo de Microsoft Excel 97-2003</vt:lpstr>
      <vt:lpstr>EJECUCIÓN ACUMULADA DE GASTOS PRESUPUESTARIOS AL MES DE OCTUBRE DE 2018 PARTIDA 19: MINISTERIO DE TRANSPORTES Y TELECOMUNICACIONES</vt:lpstr>
      <vt:lpstr>EJECUCIÓN ACUMULADA DE GASTOS A OCTUBRE DE 2018  PARTIDA 19 MINISTERIO DE TRANSPORTES Y TELECOMUNICACIONES</vt:lpstr>
      <vt:lpstr>EJECUCIÓN ACUMULADA DE GASTOS A OCTUBRE DE 2018  PARTIDA 19 MINISTERIO DE TRANSPORTES Y TELECOMUNICACIONES</vt:lpstr>
      <vt:lpstr>EJECUCIÓN ACUMULADA DE GASTOS A OCTUBRE DE 2018  PARTIDA 19 MINISTERIO DE TRANSPORTES Y TELECOMUNICACIONES</vt:lpstr>
      <vt:lpstr>Presentación de PowerPoint</vt:lpstr>
      <vt:lpstr>EJECUCIÓN ACUMULADA DE GASTOS A OCTUBRE DE 2018  PARTIDA 19 MINISTERIO DE TRANSPORTES Y TELECOMUNICACIONES</vt:lpstr>
      <vt:lpstr>EJECUCIÓN ACUMULADA DE GASTOS A OCTUBRE DE 2018  PARTIDA 19 RESUMEN POR CAPÍTULOS</vt:lpstr>
      <vt:lpstr>EJECUCIÓN ACUMULADA DE GASTOS A OCTUBRE DE 2018  PARTIDA 19. CAPÍTULO 01. PROGRAMA 01: SECRETARÍA Y ADMINISTRACIÓN GENERAL DE TRANSPORTE</vt:lpstr>
      <vt:lpstr>EJECUCIÓN ACUMULADA DE GASTOS A OCTUBRE DE 2018  PARTIDA 19. CAPÍTULO 01. PROGRAMA 02: EMPRESA DE LOS FERROCARRILES DEL ESTADO</vt:lpstr>
      <vt:lpstr>EJECUCIÓN ACUMULADA DE GASTOS A OCTUBRE DE 2018  PARTIDA 19. CAPÍTULO 01. PROGRAMA 03: TRANSANTIAGO</vt:lpstr>
      <vt:lpstr>EJECUCIÓN ACUMULADA DE GASTOS A OCTUBRE DE 2018  PARTIDA 19. CAPÍTULO 01. PROGRAMA 04: UNIDAD OPERATIVA DE CONTROL DE TRÁNSITO</vt:lpstr>
      <vt:lpstr>EJECUCIÓN ACUMULADA DE GASTOS A OCTUBRE DE 2018  PARTIDA 19. CAPÍTULO 01. PROGRAMA 05: FISCALIZACIÓN Y CONTROL</vt:lpstr>
      <vt:lpstr>EJECUCIÓN ACUMULADA DE GASTOS A OCTUBRE DE 2018  PARTIDA 19. CAPÍTULO 01. PROGRAMA 06: SUBSIDIO NACIONAL AL TRANSPORTE PÚBLICO</vt:lpstr>
      <vt:lpstr>EJECUCIÓN ACUMULADA DE GASTOS A OCTUBRE DE 2018  PARTIDA 19. CAPÍTULO 01. PROGRAMA 07: PROGRAMA DESARROLLO LOGÍSTICO</vt:lpstr>
      <vt:lpstr>EJECUCIÓN ACUMULADA DE GASTOS A OCTUBRE DE 2018  PARTIDA 19. CAPÍTULO 01. PROGRAMA 08: PROGRAMA DE VIALIDAD Y TRANSPORTE URBANO: SECTRA</vt:lpstr>
      <vt:lpstr>EJECUCIÓN ACUMULADA DE GASTOS A OCTUBRE DE 2018  PARTIDA 19. CAPÍTULO 02. PROGRAMA 01: SECRETARÍA DE TELECOMUNICACIONES</vt:lpstr>
      <vt:lpstr>EJECUCIÓN ACUMULADA DE GASTOS A OCTUBRE DE 2018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192</cp:revision>
  <cp:lastPrinted>2017-05-12T12:49:10Z</cp:lastPrinted>
  <dcterms:created xsi:type="dcterms:W3CDTF">2016-06-23T13:38:47Z</dcterms:created>
  <dcterms:modified xsi:type="dcterms:W3CDTF">2019-01-16T20:14:56Z</dcterms:modified>
</cp:coreProperties>
</file>