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2" d="100"/>
          <a:sy n="72" d="100"/>
        </p:scale>
        <p:origin x="72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1800" b="1" dirty="0">
                <a:latin typeface="+mn-lt"/>
              </a:rPr>
              <a:t>MINISTERIO DEL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04: RECUPERACIÓN DE BARRIOS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C81DA64-F869-4B3E-8572-4EF9E5FB7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99" y="1916832"/>
            <a:ext cx="7829078" cy="177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02. PROGRAMA 01: PARQUE METROPOLITANO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0CD1BE1-6FB1-4D47-B956-4F09BDBB7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630" y="1839886"/>
            <a:ext cx="7928740" cy="308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21. PROGRAMA 01: SERVIU I REGIÓN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661993D-52C1-4E94-BC72-D7EECED77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23" y="1844824"/>
            <a:ext cx="7804553" cy="435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22. PROGRAMA 01: SERVIU II REGIÓN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ED7ED13-55B2-4992-B1AD-06F970643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34" y="1871836"/>
            <a:ext cx="8014028" cy="440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23. PROGRAMA 01: SERVIU III REGIÓN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177DE44-4A62-4DC5-909A-60285271E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736" y="1844824"/>
            <a:ext cx="7984795" cy="433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72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24. PROGRAMA 01: SERVIU IV REGIÓN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F0A556D-EF0E-4DD8-B6CB-1312E8A52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952" y="1850324"/>
            <a:ext cx="8087650" cy="435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2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25. PROGRAMA 01: SERVIU V REGIÓN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D7DE0B5-BEEF-45F1-B2D7-69DFB48F9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834" y="1821599"/>
            <a:ext cx="7996332" cy="447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1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26. PROGRAMA 01: SERVIU VI REGIÓN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5521124-009D-4796-AE42-3627FF22E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90" y="1734831"/>
            <a:ext cx="7899820" cy="456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004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27. PROGRAMA 01: SERVIU VII REGIÓN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B2BD3C0-202E-4EE9-9B72-93EDF2F45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13" y="1818549"/>
            <a:ext cx="8026711" cy="445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72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28. PROGRAMA 01: SERVIU VIII REGIÓN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534EEA3-9F4E-46A4-9054-A47B13C21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63" y="1748174"/>
            <a:ext cx="7957347" cy="458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1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contempla un presupuesto aprobado de </a:t>
            </a:r>
            <a:r>
              <a:rPr lang="es-CL" sz="1600" b="1" dirty="0">
                <a:latin typeface="+mn-lt"/>
              </a:rPr>
              <a:t>$2.517.900 millones</a:t>
            </a:r>
            <a:r>
              <a:rPr lang="es-CL" sz="1600" dirty="0">
                <a:latin typeface="+mn-lt"/>
              </a:rPr>
              <a:t>, de los cuales un 52% se destina a transferencias de capital, un 24% a préstamos y 18% a iniciativas de inversión, </a:t>
            </a:r>
            <a:r>
              <a:rPr lang="es-CL" sz="1600" dirty="0"/>
              <a:t>respectivamente, subtítulos que al mes de OCTUBRE registraron erogaciones del 87,7% , 76,6% y 59,1% respectivamente sobre el presupuesto vigente.</a:t>
            </a: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OCTUBRE ascendió a </a:t>
            </a:r>
            <a:r>
              <a:rPr lang="es-CL" sz="1600" b="1" dirty="0">
                <a:latin typeface="+mn-lt"/>
              </a:rPr>
              <a:t>$173.137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6,9%</a:t>
            </a:r>
            <a:r>
              <a:rPr lang="es-CL" sz="1600" dirty="0">
                <a:latin typeface="+mn-lt"/>
              </a:rPr>
              <a:t> respecto de la ley inicial, representando un gasto menor en  0,8 puntos porcentuales al registrado a igual mes del año 2017.  La ejecución acumulada </a:t>
            </a:r>
            <a:r>
              <a:rPr lang="es-CL" sz="1600" dirty="0"/>
              <a:t>al noveno mes de 2018 </a:t>
            </a:r>
            <a:r>
              <a:rPr lang="es-CL" sz="1600" dirty="0">
                <a:latin typeface="+mn-lt"/>
              </a:rPr>
              <a:t>ascendió </a:t>
            </a:r>
            <a:r>
              <a:rPr lang="es-CL" sz="1600">
                <a:latin typeface="+mn-lt"/>
              </a:rPr>
              <a:t>a </a:t>
            </a:r>
            <a:r>
              <a:rPr lang="es-CL" sz="1600" b="1">
                <a:latin typeface="+mn-lt"/>
              </a:rPr>
              <a:t>$2.024.511 </a:t>
            </a:r>
            <a:r>
              <a:rPr lang="es-CL" sz="1600" b="1" dirty="0">
                <a:latin typeface="+mn-lt"/>
              </a:rPr>
              <a:t>millones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/>
              <a:t>es inferior en 0,7 puntos porcentuales a igual periodo del ejercicio anterior.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OCTUBRE un aumento consolidado del </a:t>
            </a:r>
            <a:r>
              <a:rPr lang="es-CL" sz="1600" b="1" dirty="0"/>
              <a:t>$16.132 millones</a:t>
            </a:r>
            <a:r>
              <a:rPr lang="es-CL" sz="1600" dirty="0"/>
              <a:t>.  Lo que se traduce en incrementos en la mayoría de sus subtítulos, destacando por su monto el subtítulo 23 “prestaciones de seguridad social”, con $8.919 millones derivados de la aplicación de la Ley de Incentivo al Retiro.  A su vez, “gatos en personal” y “bienes y servicios de consumo” presentan las mayores reducciones en su presupuesto con un </a:t>
            </a:r>
            <a:r>
              <a:rPr lang="es-CL" sz="1600" b="1" dirty="0"/>
              <a:t>2,4%</a:t>
            </a:r>
            <a:r>
              <a:rPr lang="es-CL" sz="1600" dirty="0"/>
              <a:t> ($3.281 millones) y </a:t>
            </a:r>
            <a:r>
              <a:rPr lang="es-CL" sz="1600" b="1" dirty="0"/>
              <a:t>8,8% </a:t>
            </a:r>
            <a:r>
              <a:rPr lang="es-CL" sz="1600" dirty="0"/>
              <a:t>($2.039 millones), derivado del ajuste a la aplicación de la Ley de Incentivo al Retiro.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29. PROGRAMA 01: SERVIU IX REGIÓN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AAEA8A9-31A9-4B30-9927-9F8ECEA83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4" y="1808448"/>
            <a:ext cx="7848872" cy="454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56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30. PROGRAMA 01: SERVIU X REGIÓN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F7EEE4B-90D4-4ED6-BC2B-1DE77A016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4" y="1825623"/>
            <a:ext cx="7848872" cy="453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655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31. PROGRAMA 01: SERVIU XI REGIÓN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B425FC3-91F6-46A9-A3D3-AF3842542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769520"/>
            <a:ext cx="8158624" cy="455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3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32. PROGRAMA 01: SERVIU XII REGIÓN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291776C-8174-49D7-86CA-75288D83A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800188"/>
            <a:ext cx="8004263" cy="447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98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33. PROGRAMA 01: SERVIU REGIÓN METROPOLITANA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865CFF6-22B9-408B-B8B8-7FE661D45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96" y="1783915"/>
            <a:ext cx="7704856" cy="452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92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34. PROGRAMA 01: SERVIU XIV REGIÓN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849511-D7AF-4155-B875-F859AA305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91" y="1802645"/>
            <a:ext cx="8176422" cy="455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15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35. PROGRAMA 01: SERVIU XV REGIÓN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76AEEED-7CF5-4CB8-9BBE-DA7D65551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1" y="1747816"/>
            <a:ext cx="7920878" cy="453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41%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Vivienda y Urbanismo </a:t>
            </a:r>
            <a:r>
              <a:rPr lang="es-CL" sz="1600" dirty="0"/>
              <a:t>y </a:t>
            </a:r>
            <a:r>
              <a:rPr lang="es-CL" sz="1600" b="1" dirty="0"/>
              <a:t>los SERVIU de las regiones del Biobío y Metropolitana de Santiago </a:t>
            </a:r>
            <a:r>
              <a:rPr lang="es-CL" sz="1600" dirty="0"/>
              <a:t>(que representan a su vez el 8%, 13% y 20% respectivamente), los que al mes de OCTUBRE alcanzaron niveles de ejecución de </a:t>
            </a:r>
            <a:r>
              <a:rPr lang="es-CL" sz="1600" b="1" dirty="0"/>
              <a:t>85,1%, 81% y 85,7%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Las mayores tasas de gastos se registraron en </a:t>
            </a:r>
            <a:r>
              <a:rPr lang="es-CL" sz="1600" b="1" dirty="0"/>
              <a:t>los SERVIU de las regiones de los Lagos (90,6%) y O’Higgins (89%)</a:t>
            </a:r>
            <a:r>
              <a:rPr lang="es-CL" sz="1600" dirty="0"/>
              <a:t>.  Mientras que </a:t>
            </a:r>
            <a:r>
              <a:rPr lang="es-CL" sz="1600" b="1" dirty="0"/>
              <a:t>el Programa Recuperación de Barrios </a:t>
            </a:r>
            <a:r>
              <a:rPr lang="es-CL" sz="1600" dirty="0"/>
              <a:t>es el que presenta la </a:t>
            </a:r>
            <a:r>
              <a:rPr lang="es-CL" sz="1600" b="1" dirty="0"/>
              <a:t>menor ejecución, con un gasto de 51,1%</a:t>
            </a:r>
            <a:r>
              <a:rPr lang="es-CL" sz="1600" dirty="0"/>
              <a:t>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Respecto a las disminuciones, los Programas que experimentaron las mayores rebajas fueron: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400" dirty="0"/>
              <a:t>	Serviu RM, con $50.233 millones, afectando principalmente el subtítulo 32 “préstamos”.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400" dirty="0"/>
              <a:t> 	Serviu IV, con $7.787 millones, afectando principalmente el subtítulo 32 “préstamos”.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400" dirty="0"/>
              <a:t> 	Serviu III, con $3.454 millones, afectando principalmente el subtítulo 31 “iniciativas de inversión”.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400" dirty="0"/>
              <a:t>    Serviu XII, con $5.300 millones, afectando principalmente el subtítulo 32 “préstamos”.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400" dirty="0"/>
              <a:t>    Serviu I, con $8.820 millones, afectando principalmente el subtítulo 33 “ transferencias de capital”.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endParaRPr lang="es-CL" sz="1600" dirty="0"/>
          </a:p>
          <a:p>
            <a:pPr marL="800100" lvl="1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endParaRPr lang="es-CL" sz="1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CDF0AB7-8676-4DB4-B3A8-6FED20502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305" y="2122685"/>
            <a:ext cx="3959695" cy="252028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7262CE-CB6B-4872-A529-5B97BF769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951" y="2122685"/>
            <a:ext cx="3959696" cy="252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2486243-351A-4F1D-A470-8D930E9AB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936" y="1974282"/>
            <a:ext cx="7928128" cy="263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1D5AE7C-9855-47DA-8AAB-2ABE45589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78" y="1700808"/>
            <a:ext cx="8087644" cy="387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91C1952-11A5-4A5A-B669-243B17BA8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8" y="1903309"/>
            <a:ext cx="8186736" cy="423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BC32512-17D3-4373-8491-D9C2E201F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36" y="1772816"/>
            <a:ext cx="8049000" cy="435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02: CAMPAMENTO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92490D5-319C-4F38-946C-2492F3D8D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772816"/>
            <a:ext cx="7776864" cy="22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4100</TotalTime>
  <Words>765</Words>
  <Application>Microsoft Office PowerPoint</Application>
  <PresentationFormat>Presentación en pantalla (4:3)</PresentationFormat>
  <Paragraphs>90</Paragraphs>
  <Slides>26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Andalus</vt:lpstr>
      <vt:lpstr>Arial</vt:lpstr>
      <vt:lpstr>Calibri</vt:lpstr>
      <vt:lpstr>Times New Roman</vt:lpstr>
      <vt:lpstr>Wingdings</vt:lpstr>
      <vt:lpstr>1_Tema de Office</vt:lpstr>
      <vt:lpstr>Tema de Office</vt:lpstr>
      <vt:lpstr>Imagen de mapa de bits</vt:lpstr>
      <vt:lpstr>EJECUCIÓN ACUMULADA DE GASTOS PRESUPUESTARIOS AL MES DE OCTUBRE DE 2018 PARTIDA 18: MINISTERIO DEL VIVIENDA Y URBANISMO</vt:lpstr>
      <vt:lpstr>EJECUCIÓN ACUMULADA DE GASTOS A OCTUBRE DE 2018  PARTIDA 18 MINISTERIO DE VIVIENDA Y URBANISMO</vt:lpstr>
      <vt:lpstr>EJECUCIÓN ACUMULADA DE GASTOS A OCTUBRE DE 2018  PARTIDA 18 MINISTERIO DE VIVIENDA Y URBANISMO</vt:lpstr>
      <vt:lpstr>Presentación de PowerPoint</vt:lpstr>
      <vt:lpstr>EJECUCIÓN ACUMULADA DE GASTOS A OCTUBRE DE 2018  PARTIDA 18 MINISTERIO DE VIVIENDA Y URBANISMO</vt:lpstr>
      <vt:lpstr>EJECUCIÓN ACUMULADA DE GASTOS A OCTUBRE DE 2018  PARTIDA 18 RESUMEN POR CAPÍTULOS</vt:lpstr>
      <vt:lpstr>EJECUCIÓN ACUMULADA DE GASTOS A OCTUBRE DE 2018  PARTIDA 18. CAPÍTULO 01. PROGRAMA 01: SUBSECRETARÍA DE VIVIENDA Y URBANISMO</vt:lpstr>
      <vt:lpstr>EJECUCIÓN ACUMULADA DE GASTOS A OCTUBRE DE 2018  PARTIDA 18. CAPÍTULO 01. PROGRAMA 01: SUBSECRETARÍA DE VIVIENDA Y URBANISMO</vt:lpstr>
      <vt:lpstr>EJECUCIÓN ACUMULADA DE GASTOS A OCTUBRE DE 2018  PARTIDA 18. CAPÍTULO 01. PROGRAMA 02: CAMPAMENTO</vt:lpstr>
      <vt:lpstr>EJECUCIÓN ACUMULADA DE GASTOS A OCTUBRE DE 2018  PARTIDA 18. CAPÍTULO 01. PROGRAMA 04: RECUPERACIÓN DE BARRIOS</vt:lpstr>
      <vt:lpstr>EJECUCIÓN ACUMULADA DE GASTOS A OCTUBRE DE 2018  PARTIDA 18. CAPÍTULO 02. PROGRAMA 01: PARQUE METROPOLITANO</vt:lpstr>
      <vt:lpstr>EJECUCIÓN ACUMULADA DE GASTOS A OCTUBRE DE 2018  PARTIDA 18. CAPÍTULO 21. PROGRAMA 01: SERVIU I REGIÓN</vt:lpstr>
      <vt:lpstr>EJECUCIÓN ACUMULADA DE GASTOS A OCTUBRE DE 2018  PARTIDA 18. CAPÍTULO 22. PROGRAMA 01: SERVIU II REGIÓN</vt:lpstr>
      <vt:lpstr>EJECUCIÓN ACUMULADA DE GASTOS A OCTUBRE DE 2018  PARTIDA 18. CAPÍTULO 23. PROGRAMA 01: SERVIU III REGIÓN</vt:lpstr>
      <vt:lpstr>EJECUCIÓN ACUMULADA DE GASTOS A OCTUBRE DE 2018  PARTIDA 18. CAPÍTULO 24. PROGRAMA 01: SERVIU IV REGIÓN</vt:lpstr>
      <vt:lpstr>EJECUCIÓN ACUMULADA DE GASTOS A OCTUBRE DE 2018  PARTIDA 18. CAPÍTULO 25. PROGRAMA 01: SERVIU V REGIÓN</vt:lpstr>
      <vt:lpstr>EJECUCIÓN ACUMULADA DE GASTOS A OCTUBRE DE 2018  PARTIDA 18. CAPÍTULO 26. PROGRAMA 01: SERVIU VI REGIÓN</vt:lpstr>
      <vt:lpstr>EJECUCIÓN ACUMULADA DE GASTOS A OCTUBRE DE 2018  PARTIDA 18. CAPÍTULO 27. PROGRAMA 01: SERVIU VII REGIÓN</vt:lpstr>
      <vt:lpstr>EJECUCIÓN ACUMULADA DE GASTOS A OCTUBRE DE 2018  PARTIDA 18. CAPÍTULO 28. PROGRAMA 01: SERVIU VIII REGIÓN</vt:lpstr>
      <vt:lpstr>EJECUCIÓN ACUMULADA DE GASTOS A OCTUBRE DE 2018  PARTIDA 18. CAPÍTULO 29. PROGRAMA 01: SERVIU IX REGIÓN</vt:lpstr>
      <vt:lpstr>EJECUCIÓN ACUMULADA DE GASTOS A OCTUBRE DE 2018  PARTIDA 18. CAPÍTULO 30. PROGRAMA 01: SERVIU X REGIÓN</vt:lpstr>
      <vt:lpstr>EJECUCIÓN ACUMULADA DE GASTOS A OCTUBRE DE 2018  PARTIDA 18. CAPÍTULO 31. PROGRAMA 01: SERVIU XI REGIÓN</vt:lpstr>
      <vt:lpstr>EJECUCIÓN ACUMULADA DE GASTOS A OCTUBRE DE 2018  PARTIDA 18. CAPÍTULO 32. PROGRAMA 01: SERVIU XII REGIÓN</vt:lpstr>
      <vt:lpstr>EJECUCIÓN ACUMULADA DE GASTOS A OCTUBRE DE 2018  PARTIDA 18. CAPÍTULO 33. PROGRAMA 01: SERVIU REGIÓN METROPOLITANA</vt:lpstr>
      <vt:lpstr>EJECUCIÓN ACUMULADA DE GASTOS A OCTUBRE DE 2018  PARTIDA 18. CAPÍTULO 34. PROGRAMA 01: SERVIU XIV REGIÓN</vt:lpstr>
      <vt:lpstr>EJECUCIÓN ACUMULADA DE GASTOS A OCTUBRE DE 2018  PARTIDA 18. CAPÍTULO 35. PROGRAMA 01: SERVIU XV REGIÓN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228</cp:revision>
  <cp:lastPrinted>2018-09-03T11:38:07Z</cp:lastPrinted>
  <dcterms:created xsi:type="dcterms:W3CDTF">2016-06-23T13:38:47Z</dcterms:created>
  <dcterms:modified xsi:type="dcterms:W3CDTF">2019-01-10T12:53:50Z</dcterms:modified>
</cp:coreProperties>
</file>