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1"/>
  </p:notesMasterIdLst>
  <p:sldIdLst>
    <p:sldId id="257" r:id="rId8"/>
    <p:sldId id="258" r:id="rId9"/>
    <p:sldId id="259" r:id="rId10"/>
    <p:sldId id="269" r:id="rId11"/>
    <p:sldId id="268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15-01-2019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788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4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19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522" y="3499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72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8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48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37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2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260" y="2093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00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8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906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6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Hoja_de_c_lculo_de_Microsoft_Excel_97-20037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Hoja_de_c_lculo_de_Microsoft_Excel_97-20038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Hoja_de_c_lculo_de_Microsoft_Excel1.xls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3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OCTUBRE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17: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DE MINERÍA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</a:t>
            </a:r>
            <a:r>
              <a:rPr lang="es-CL" sz="1200" b="1">
                <a:solidFill>
                  <a:prstClr val="black"/>
                </a:solidFill>
              </a:rPr>
              <a:t>, </a:t>
            </a:r>
            <a:r>
              <a:rPr lang="es-CL" sz="1200" b="1" smtClean="0">
                <a:solidFill>
                  <a:prstClr val="black"/>
                </a:solidFill>
              </a:rPr>
              <a:t>diciembre </a:t>
            </a:r>
            <a:r>
              <a:rPr lang="es-CL" sz="1200" b="1" dirty="0" smtClean="0">
                <a:solidFill>
                  <a:prstClr val="black"/>
                </a:solidFill>
              </a:rPr>
              <a:t>2018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957647"/>
              </p:ext>
            </p:extLst>
          </p:nvPr>
        </p:nvGraphicFramePr>
        <p:xfrm>
          <a:off x="467544" y="1671414"/>
          <a:ext cx="8208912" cy="413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Hoja de cálculo" r:id="rId4" imgW="7734300" imgH="4133940" progId="Excel.Sheet.8">
                  <p:embed/>
                </p:oleObj>
              </mc:Choice>
              <mc:Fallback>
                <p:oleObj name="Hoja de cálculo" r:id="rId4" imgW="7734300" imgH="41339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671414"/>
                        <a:ext cx="8208912" cy="413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14908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107245"/>
              </p:ext>
            </p:extLst>
          </p:nvPr>
        </p:nvGraphicFramePr>
        <p:xfrm>
          <a:off x="467544" y="1700808"/>
          <a:ext cx="8208912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Hoja de cálculo" r:id="rId4" imgW="7734300" imgH="2305140" progId="Excel.Sheet.8">
                  <p:embed/>
                </p:oleObj>
              </mc:Choice>
              <mc:Fallback>
                <p:oleObj name="Hoja de cálculo" r:id="rId4" imgW="7734300" imgH="23051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08912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17032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963862"/>
              </p:ext>
            </p:extLst>
          </p:nvPr>
        </p:nvGraphicFramePr>
        <p:xfrm>
          <a:off x="467544" y="1700808"/>
          <a:ext cx="8136904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Hoja de cálculo" r:id="rId4" imgW="7858057" imgH="1828800" progId="Excel.Sheet.8">
                  <p:embed/>
                </p:oleObj>
              </mc:Choice>
              <mc:Fallback>
                <p:oleObj name="Hoja de cálculo" r:id="rId4" imgW="7858057" imgH="182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36904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125713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059405"/>
              </p:ext>
            </p:extLst>
          </p:nvPr>
        </p:nvGraphicFramePr>
        <p:xfrm>
          <a:off x="395536" y="1700808"/>
          <a:ext cx="8280920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Hoja de cálculo" r:id="rId4" imgW="7858057" imgH="2305140" progId="Excel.Sheet.8">
                  <p:embed/>
                </p:oleObj>
              </mc:Choice>
              <mc:Fallback>
                <p:oleObj name="Hoja de cálculo" r:id="rId4" imgW="7858057" imgH="23051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700808"/>
                        <a:ext cx="8280920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ejecución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del Ministerio,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acumulada al mes de OCTUBRE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$39.862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80%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 smtClean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Programa 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Capacitación y Transferencia Tecnológica Pequeña Minería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Artesanal”, con recursos aprobados por $2.075 millones, presenta un 98% de gasto.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 Transferencia para </a:t>
            </a:r>
            <a:r>
              <a:rPr lang="es-CL" sz="1400" b="1" dirty="0" smtClean="0">
                <a:solidFill>
                  <a:prstClr val="black"/>
                </a:solidFill>
              </a:rPr>
              <a:t>ENAMI</a:t>
            </a:r>
            <a:r>
              <a:rPr lang="es-CL" sz="1400" dirty="0" smtClean="0">
                <a:solidFill>
                  <a:prstClr val="black"/>
                </a:solidFill>
              </a:rPr>
              <a:t> se encuentra ejecutada en un 100% en el Programa de Fomento de la Pequeña y Mediana Minería, por $5.200 millones</a:t>
            </a:r>
            <a:r>
              <a:rPr lang="es-CL" sz="1600" dirty="0" smtClean="0">
                <a:solidFill>
                  <a:prstClr val="black"/>
                </a:solidFill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187450"/>
              </p:ext>
            </p:extLst>
          </p:nvPr>
        </p:nvGraphicFramePr>
        <p:xfrm>
          <a:off x="1528763" y="3532609"/>
          <a:ext cx="6086475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Hoja de cálculo" r:id="rId5" imgW="6086543" imgH="1552485" progId="Excel.Sheet.12">
                  <p:embed/>
                </p:oleObj>
              </mc:Choice>
              <mc:Fallback>
                <p:oleObj name="Hoja de cálculo" r:id="rId5" imgW="6086543" imgH="15524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8763" y="3532609"/>
                        <a:ext cx="6086475" cy="155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2369" y="4936083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1736725"/>
            <a:ext cx="504825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2369" y="4936083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1736725"/>
            <a:ext cx="502285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89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55963"/>
            <a:ext cx="7758063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102637"/>
              </p:ext>
            </p:extLst>
          </p:nvPr>
        </p:nvGraphicFramePr>
        <p:xfrm>
          <a:off x="467544" y="1700808"/>
          <a:ext cx="820891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Hoja de cálculo" r:id="rId4" imgW="7410585" imgH="1971675" progId="Excel.Sheet.8">
                  <p:embed/>
                </p:oleObj>
              </mc:Choice>
              <mc:Fallback>
                <p:oleObj name="Hoja de cálculo" r:id="rId4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08912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89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711947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671879"/>
              </p:ext>
            </p:extLst>
          </p:nvPr>
        </p:nvGraphicFramePr>
        <p:xfrm>
          <a:off x="467544" y="1700808"/>
          <a:ext cx="8208912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Hoja de cálculo" r:id="rId5" imgW="7448685" imgH="1838235" progId="Excel.Sheet.8">
                  <p:embed/>
                </p:oleObj>
              </mc:Choice>
              <mc:Fallback>
                <p:oleObj name="Hoja de cálculo" r:id="rId5" imgW="7448685" imgH="18382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08912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15979"/>
              </p:ext>
            </p:extLst>
          </p:nvPr>
        </p:nvGraphicFramePr>
        <p:xfrm>
          <a:off x="467544" y="1648941"/>
          <a:ext cx="8208911" cy="372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Hoja de cálculo" r:id="rId4" imgW="7762943" imgH="3724185" progId="Excel.Sheet.8">
                  <p:embed/>
                </p:oleObj>
              </mc:Choice>
              <mc:Fallback>
                <p:oleObj name="Hoja de cálculo" r:id="rId4" imgW="7762943" imgH="37241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648941"/>
                        <a:ext cx="8208911" cy="372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157192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463524"/>
              </p:ext>
            </p:extLst>
          </p:nvPr>
        </p:nvGraphicFramePr>
        <p:xfrm>
          <a:off x="467544" y="1814513"/>
          <a:ext cx="8136904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Hoja de cálculo" r:id="rId4" imgW="7562985" imgH="3228975" progId="Excel.Sheet.8">
                  <p:embed/>
                </p:oleObj>
              </mc:Choice>
              <mc:Fallback>
                <p:oleObj name="Hoja de cálculo" r:id="rId4" imgW="7562985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14513"/>
                        <a:ext cx="8136904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88011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929280"/>
              </p:ext>
            </p:extLst>
          </p:nvPr>
        </p:nvGraphicFramePr>
        <p:xfrm>
          <a:off x="467544" y="1834505"/>
          <a:ext cx="8136903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Hoja de cálculo" r:id="rId4" imgW="7953443" imgH="2314575" progId="Excel.Sheet.8">
                  <p:embed/>
                </p:oleObj>
              </mc:Choice>
              <mc:Fallback>
                <p:oleObj name="Hoja de cálculo" r:id="rId4" imgW="79534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34505"/>
                        <a:ext cx="8136903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435</Words>
  <Application>Microsoft Office PowerPoint</Application>
  <PresentationFormat>Presentación en pantalla (4:3)</PresentationFormat>
  <Paragraphs>66</Paragraphs>
  <Slides>13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</vt:lpstr>
      <vt:lpstr>EJECUCIÓN ACUMULADA DE GASTOS PRESUPUESTARIOS AL MES DE OCTUBRE DE 2018 PARTIDA 17: MINISTERIO DE MINERÍA</vt:lpstr>
      <vt:lpstr>EJECUCIÓN ACUMULADA DE GASTOS A OCTUBRE DE 2018  PARTIDA 17 MINISTERIO DE MINERÍA</vt:lpstr>
      <vt:lpstr>EJECUCIÓN ACUMULADA DE GASTOS A OCTUBRE DE 2018  PARTIDA 17 MINISTERIO DE MINERÍA</vt:lpstr>
      <vt:lpstr>EJECUCIÓN ACUMULADA DE GASTOS A OCTUBRE DE 2018  PARTIDA 17 MINISTERIO DE MINERÍA</vt:lpstr>
      <vt:lpstr>EJECUCIÓN ACUMULADA DE GASTOS A OCTUBRE DE 2018  PARTIDA 17 MINISTERIO DE MINERÍA</vt:lpstr>
      <vt:lpstr>EJECUCIÓN ACUMULADA DE GASTOS A OCTUBRE DE 2018  PARTIDA 17 RESUMEN POR CAPÍTULOS</vt:lpstr>
      <vt:lpstr>EJECUCIÓN ACUMULADA DE GASTOS A OCTUBRE DE 2018  PARTIDA 01. CAPÍTULO 01. PROGRAMA 01:  SECRETARÍA Y ADMINISTRACIÓN GENERAL</vt:lpstr>
      <vt:lpstr>EJECUCIÓN ACUMULADA DE GASTOS A OCTUBRE DE 2018  PARTIDA 01. CAPÍTULO 01. PROGRAMA 02:  FOMENTO DE LA PEQUEÑA Y MEDIANA MINERÍA</vt:lpstr>
      <vt:lpstr>EJECUCIÓN ACUMULADA DE GASTOS A OCTUBRE DE 2018  PARTIDA 01. CAPÍTULO 02. PROGRAMA 01:  COMISIÓN CHILENA DEL COBRE</vt:lpstr>
      <vt:lpstr>EJECUCIÓN ACUMULADA DE GASTOS A OCTUBRE DE 2018  PARTIDA 01. CAPÍTULO 03. PROGRAMA 01:  SERVICIO NACIONAL DE GEOLOGÍA Y MINERÍA</vt:lpstr>
      <vt:lpstr>EJECUCIÓN ACUMULADA DE GASTOS A OCTUBRE DE 2018  PARTIDA 01. CAPÍTULO 03. PROGRAMA 02:  RED NACIONAL DE VIGILANCIA VOLCÁNICA</vt:lpstr>
      <vt:lpstr>EJECUCIÓN ACUMULADA DE GASTOS A OCTUBRE DE 2018  PARTIDA 01. CAPÍTULO 03. PROGRAMA 03:  PLAN NACIONAL DE GEOLOGÍA</vt:lpstr>
      <vt:lpstr>EJECUCIÓN ACUMULADA DE GASTOS A OCTUBRE DE 2018  PARTIDA 01. CAPÍTULO 03. PROGRAMA 04:  PROGRAMA DE SEGURIDAD MINERA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EDIAZ</cp:lastModifiedBy>
  <cp:revision>33</cp:revision>
  <cp:lastPrinted>2016-08-01T14:48:41Z</cp:lastPrinted>
  <dcterms:created xsi:type="dcterms:W3CDTF">2016-08-01T14:34:00Z</dcterms:created>
  <dcterms:modified xsi:type="dcterms:W3CDTF">2019-01-15T19:33:24Z</dcterms:modified>
</cp:coreProperties>
</file>