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298" r:id="rId15"/>
    <p:sldId id="299" r:id="rId16"/>
    <p:sldId id="324" r:id="rId17"/>
    <p:sldId id="322" r:id="rId18"/>
    <p:sldId id="264" r:id="rId19"/>
    <p:sldId id="263" r:id="rId20"/>
    <p:sldId id="301" r:id="rId21"/>
    <p:sldId id="321" r:id="rId22"/>
    <p:sldId id="265" r:id="rId23"/>
    <p:sldId id="323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27" r:id="rId37"/>
    <p:sldId id="315" r:id="rId38"/>
    <p:sldId id="325" r:id="rId39"/>
    <p:sldId id="326" r:id="rId40"/>
    <p:sldId id="317" r:id="rId41"/>
    <p:sldId id="319" r:id="rId42"/>
    <p:sldId id="318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18-01-2019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18-01-2019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18-01-2019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18-01-2019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18-01-2019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18-01-2019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18-01-2019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18-01-2019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3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4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6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OCTUBRE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16: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diciembre </a:t>
            </a:r>
            <a:r>
              <a:rPr lang="es-CL" sz="1200" dirty="0" smtClean="0"/>
              <a:t>de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853511"/>
              </p:ext>
            </p:extLst>
          </p:nvPr>
        </p:nvGraphicFramePr>
        <p:xfrm>
          <a:off x="467544" y="1688182"/>
          <a:ext cx="8157592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6" name="Hoja de cálculo" r:id="rId3" imgW="7591357" imgH="3829050" progId="Excel.Sheet.8">
                  <p:embed/>
                </p:oleObj>
              </mc:Choice>
              <mc:Fallback>
                <p:oleObj name="Hoja de cálculo" r:id="rId3" imgW="75913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88182"/>
                        <a:ext cx="8157592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5811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891804"/>
              </p:ext>
            </p:extLst>
          </p:nvPr>
        </p:nvGraphicFramePr>
        <p:xfrm>
          <a:off x="467544" y="1628800"/>
          <a:ext cx="814828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7" name="Hoja de cálculo" r:id="rId3" imgW="7591357" imgH="2800350" progId="Excel.Sheet.8">
                  <p:embed/>
                </p:oleObj>
              </mc:Choice>
              <mc:Fallback>
                <p:oleObj name="Hoja de cálculo" r:id="rId3" imgW="7591357" imgH="28003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48280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098765"/>
              </p:ext>
            </p:extLst>
          </p:nvPr>
        </p:nvGraphicFramePr>
        <p:xfrm>
          <a:off x="467544" y="1700808"/>
          <a:ext cx="823654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7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3654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20059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10814"/>
              </p:ext>
            </p:extLst>
          </p:nvPr>
        </p:nvGraphicFramePr>
        <p:xfrm>
          <a:off x="467543" y="1700808"/>
          <a:ext cx="8148281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2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00808"/>
                        <a:ext cx="8148281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559081"/>
              </p:ext>
            </p:extLst>
          </p:nvPr>
        </p:nvGraphicFramePr>
        <p:xfrm>
          <a:off x="467544" y="1628800"/>
          <a:ext cx="8157591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57591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067505"/>
              </p:ext>
            </p:extLst>
          </p:nvPr>
        </p:nvGraphicFramePr>
        <p:xfrm>
          <a:off x="467544" y="1541860"/>
          <a:ext cx="8157592" cy="476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2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41860"/>
                        <a:ext cx="8157592" cy="476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15797"/>
              </p:ext>
            </p:extLst>
          </p:nvPr>
        </p:nvGraphicFramePr>
        <p:xfrm>
          <a:off x="467544" y="1695425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5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95425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755603"/>
              </p:ext>
            </p:extLst>
          </p:nvPr>
        </p:nvGraphicFramePr>
        <p:xfrm>
          <a:off x="467544" y="1628800"/>
          <a:ext cx="8157592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1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57592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9329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871901"/>
              </p:ext>
            </p:extLst>
          </p:nvPr>
        </p:nvGraphicFramePr>
        <p:xfrm>
          <a:off x="467544" y="1744563"/>
          <a:ext cx="8148280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4" name="Hoja de cálculo" r:id="rId3" imgW="7819957" imgH="4276815" progId="Excel.Sheet.8">
                  <p:embed/>
                </p:oleObj>
              </mc:Choice>
              <mc:Fallback>
                <p:oleObj name="Hoja de cálculo" r:id="rId3" imgW="78199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4563"/>
                        <a:ext cx="8148280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659263"/>
              </p:ext>
            </p:extLst>
          </p:nvPr>
        </p:nvGraphicFramePr>
        <p:xfrm>
          <a:off x="467544" y="1724025"/>
          <a:ext cx="814828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7" name="Hoja de cálculo" r:id="rId3" imgW="7743757" imgH="3409860" progId="Excel.Sheet.8">
                  <p:embed/>
                </p:oleObj>
              </mc:Choice>
              <mc:Fallback>
                <p:oleObj name="Hoja de cálculo" r:id="rId3" imgW="7743757" imgH="34098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4025"/>
                        <a:ext cx="8148280" cy="340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octubre </a:t>
            </a:r>
            <a:r>
              <a:rPr lang="es-CL" sz="1600" b="1" dirty="0" smtClean="0"/>
              <a:t>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$7.509.476 </a:t>
            </a:r>
            <a:r>
              <a:rPr lang="es-CL" sz="1600" dirty="0" smtClean="0"/>
              <a:t>millones</a:t>
            </a:r>
            <a:r>
              <a:rPr lang="es-CL" sz="1600" dirty="0"/>
              <a:t>, equivalentes a un </a:t>
            </a:r>
            <a:r>
              <a:rPr lang="es-CL" sz="1600" dirty="0" smtClean="0"/>
              <a:t>87%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</a:t>
            </a:r>
            <a:r>
              <a:rPr lang="es-CL" sz="1600" dirty="0" smtClean="0">
                <a:latin typeface="+mn-lt"/>
              </a:rPr>
              <a:t>87%.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$</a:t>
            </a:r>
            <a:r>
              <a:rPr lang="es-CL" sz="1600" dirty="0" smtClean="0">
                <a:latin typeface="+mn-lt"/>
              </a:rPr>
              <a:t>183.725 </a:t>
            </a:r>
            <a:r>
              <a:rPr lang="es-CL" sz="1600" dirty="0" smtClean="0">
                <a:latin typeface="+mn-lt"/>
              </a:rPr>
              <a:t>millones, equivalentes a </a:t>
            </a:r>
            <a:r>
              <a:rPr lang="es-CL" sz="1600" dirty="0" smtClean="0">
                <a:latin typeface="+mn-lt"/>
              </a:rPr>
              <a:t>48% </a:t>
            </a:r>
            <a:r>
              <a:rPr lang="es-CL" sz="1600" dirty="0" smtClean="0">
                <a:latin typeface="+mn-lt"/>
              </a:rPr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87% </a:t>
            </a:r>
            <a:r>
              <a:rPr lang="es-CL" sz="1600" dirty="0" smtClean="0"/>
              <a:t>($</a:t>
            </a:r>
            <a:r>
              <a:rPr lang="es-CL" sz="1600" dirty="0" smtClean="0"/>
              <a:t>1.731.928 </a:t>
            </a:r>
            <a:r>
              <a:rPr lang="es-CL" sz="1600" dirty="0" smtClean="0"/>
              <a:t>millones</a:t>
            </a:r>
            <a:r>
              <a:rPr lang="es-CL" sz="1600" dirty="0"/>
              <a:t>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$4.771 </a:t>
            </a:r>
            <a:r>
              <a:rPr lang="es-CL" sz="1600" dirty="0"/>
              <a:t>millones, que equivalen a </a:t>
            </a:r>
            <a:r>
              <a:rPr lang="es-CL" sz="1600" dirty="0" smtClean="0"/>
              <a:t>91%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89% </a:t>
            </a:r>
            <a:r>
              <a:rPr lang="es-CL" sz="1600" dirty="0" smtClean="0"/>
              <a:t>($</a:t>
            </a:r>
            <a:r>
              <a:rPr lang="es-CL" sz="1600" dirty="0" smtClean="0"/>
              <a:t>257.164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1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416682"/>
              </p:ext>
            </p:extLst>
          </p:nvPr>
        </p:nvGraphicFramePr>
        <p:xfrm>
          <a:off x="467544" y="1742281"/>
          <a:ext cx="814828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Hoja de cálculo" r:id="rId3" imgW="7743757" imgH="3991065" progId="Excel.Sheet.8">
                  <p:embed/>
                </p:oleObj>
              </mc:Choice>
              <mc:Fallback>
                <p:oleObj name="Hoja de cálculo" r:id="rId3" imgW="7743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2281"/>
                        <a:ext cx="814828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2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646749"/>
              </p:ext>
            </p:extLst>
          </p:nvPr>
        </p:nvGraphicFramePr>
        <p:xfrm>
          <a:off x="467544" y="1778099"/>
          <a:ext cx="8122767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3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8099"/>
                        <a:ext cx="8122767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3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172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7440"/>
              </p:ext>
            </p:extLst>
          </p:nvPr>
        </p:nvGraphicFramePr>
        <p:xfrm>
          <a:off x="467544" y="1625699"/>
          <a:ext cx="815759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6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5699"/>
                        <a:ext cx="815759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4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4948"/>
              </p:ext>
            </p:extLst>
          </p:nvPr>
        </p:nvGraphicFramePr>
        <p:xfrm>
          <a:off x="467544" y="1747838"/>
          <a:ext cx="813784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1" name="Hoja de cálculo" r:id="rId3" imgW="7743757" imgH="3362415" progId="Excel.Sheet.8">
                  <p:embed/>
                </p:oleObj>
              </mc:Choice>
              <mc:Fallback>
                <p:oleObj name="Hoja de cálculo" r:id="rId3" imgW="7743757" imgH="3362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7838"/>
                        <a:ext cx="8137845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5 de 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87477"/>
              </p:ext>
            </p:extLst>
          </p:nvPr>
        </p:nvGraphicFramePr>
        <p:xfrm>
          <a:off x="467544" y="1558628"/>
          <a:ext cx="8157592" cy="4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Hoja de cálculo" r:id="rId3" imgW="7743757" imgH="5038635" progId="Excel.Sheet.8">
                  <p:embed/>
                </p:oleObj>
              </mc:Choice>
              <mc:Fallback>
                <p:oleObj name="Hoja de cálculo" r:id="rId3" imgW="7743757" imgH="50386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8628"/>
                        <a:ext cx="8157592" cy="4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6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1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772051"/>
              </p:ext>
            </p:extLst>
          </p:nvPr>
        </p:nvGraphicFramePr>
        <p:xfrm>
          <a:off x="467544" y="1750665"/>
          <a:ext cx="8148279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5" name="Hoja de cálculo" r:id="rId3" imgW="7915343" imgH="3838485" progId="Excel.Sheet.8">
                  <p:embed/>
                </p:oleObj>
              </mc:Choice>
              <mc:Fallback>
                <p:oleObj name="Hoja de cálculo" r:id="rId3" imgW="7915343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0665"/>
                        <a:ext cx="8148279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2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001742"/>
              </p:ext>
            </p:extLst>
          </p:nvPr>
        </p:nvGraphicFramePr>
        <p:xfrm>
          <a:off x="467544" y="1567011"/>
          <a:ext cx="8148279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Hoja de cálculo" r:id="rId3" imgW="7915343" imgH="4886325" progId="Excel.Sheet.8">
                  <p:embed/>
                </p:oleObj>
              </mc:Choice>
              <mc:Fallback>
                <p:oleObj name="Hoja de cálculo" r:id="rId3" imgW="7915343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67011"/>
                        <a:ext cx="8148279" cy="488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448251"/>
            <a:ext cx="8406135" cy="221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3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62543"/>
              </p:ext>
            </p:extLst>
          </p:nvPr>
        </p:nvGraphicFramePr>
        <p:xfrm>
          <a:off x="467544" y="1575395"/>
          <a:ext cx="8157591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Hoja de cálculo" r:id="rId3" imgW="7915343" imgH="4734015" progId="Excel.Sheet.8">
                  <p:embed/>
                </p:oleObj>
              </mc:Choice>
              <mc:Fallback>
                <p:oleObj name="Hoja de cálculo" r:id="rId3" imgW="7915343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75395"/>
                        <a:ext cx="8157591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7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72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729089"/>
              </p:ext>
            </p:extLst>
          </p:nvPr>
        </p:nvGraphicFramePr>
        <p:xfrm>
          <a:off x="467544" y="1759049"/>
          <a:ext cx="8157592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2" name="Hoja de cálculo" r:id="rId3" imgW="7905885" imgH="3686175" progId="Excel.Sheet.8">
                  <p:embed/>
                </p:oleObj>
              </mc:Choice>
              <mc:Fallback>
                <p:oleObj name="Hoja de cálculo" r:id="rId3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9049"/>
                        <a:ext cx="8157592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6376243"/>
            <a:ext cx="8406135" cy="29311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332612"/>
              </p:ext>
            </p:extLst>
          </p:nvPr>
        </p:nvGraphicFramePr>
        <p:xfrm>
          <a:off x="467544" y="1727795"/>
          <a:ext cx="8157592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5" name="Hoja de cálculo" r:id="rId3" imgW="7905885" imgH="4581435" progId="Excel.Sheet.8">
                  <p:embed/>
                </p:oleObj>
              </mc:Choice>
              <mc:Fallback>
                <p:oleObj name="Hoja de cálculo" r:id="rId3" imgW="7905885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7795"/>
                        <a:ext cx="8157592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Fondo Nacional de Investigación y Desarrollo en Salud, con recursos disponible por $535 </a:t>
            </a:r>
            <a:r>
              <a:rPr lang="es-CL" sz="1600" dirty="0" smtClean="0"/>
              <a:t>millones, </a:t>
            </a:r>
            <a:r>
              <a:rPr lang="es-CL" sz="1600" dirty="0" smtClean="0"/>
              <a:t>alcanzó un 100% de ejecución. </a:t>
            </a:r>
            <a:r>
              <a:rPr lang="es-CL" sz="1600" dirty="0"/>
              <a:t>El Programa Nacional de Alimentación Complementaria ejecutó en un </a:t>
            </a:r>
            <a:r>
              <a:rPr lang="es-CL" sz="1600" dirty="0" smtClean="0"/>
              <a:t>74%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84%, </a:t>
            </a:r>
            <a:r>
              <a:rPr lang="es-CL" sz="1600" dirty="0"/>
              <a:t>y el Programa de Alimentación Complementaria para el Adulto </a:t>
            </a:r>
            <a:r>
              <a:rPr lang="es-CL" sz="1600" dirty="0" smtClean="0"/>
              <a:t>Mayor</a:t>
            </a:r>
            <a:r>
              <a:rPr lang="es-CL" sz="1600" dirty="0"/>
              <a:t>, presentó  un </a:t>
            </a:r>
            <a:r>
              <a:rPr lang="es-CL" sz="1600" dirty="0" smtClean="0"/>
              <a:t>67% </a:t>
            </a:r>
            <a:r>
              <a:rPr lang="es-CL" sz="1600" dirty="0"/>
              <a:t>de </a:t>
            </a:r>
            <a:r>
              <a:rPr lang="es-CL" sz="1600" dirty="0" smtClean="0"/>
              <a:t>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se </a:t>
            </a:r>
            <a:r>
              <a:rPr lang="es-CL" sz="1600" dirty="0"/>
              <a:t>observó la inclusión de </a:t>
            </a:r>
            <a:r>
              <a:rPr lang="es-CL" sz="1600" dirty="0" smtClean="0"/>
              <a:t>$3.593 </a:t>
            </a:r>
            <a:r>
              <a:rPr lang="es-CL" sz="1600" dirty="0"/>
              <a:t>millones para proyectos de inversión, específicamente para la construcción de la “Red Nacional de Laboratorios Ambientales</a:t>
            </a:r>
            <a:r>
              <a:rPr lang="es-CL" sz="1600" dirty="0" smtClean="0"/>
              <a:t>”. La ejecución a </a:t>
            </a:r>
            <a:r>
              <a:rPr lang="es-CL" sz="1600" dirty="0" smtClean="0"/>
              <a:t>octubre </a:t>
            </a:r>
            <a:r>
              <a:rPr lang="es-CL" sz="1600" dirty="0" smtClean="0"/>
              <a:t>fue de un </a:t>
            </a:r>
            <a:r>
              <a:rPr lang="es-CL" sz="1600" dirty="0" smtClean="0"/>
              <a:t>32%.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76%, </a:t>
            </a:r>
            <a:r>
              <a:rPr lang="es-CL" sz="1600" dirty="0"/>
              <a:t>gastando un total de </a:t>
            </a:r>
            <a:r>
              <a:rPr lang="es-CL" sz="1600" dirty="0" smtClean="0"/>
              <a:t>$</a:t>
            </a:r>
            <a:r>
              <a:rPr lang="es-CL" sz="1600" dirty="0" smtClean="0"/>
              <a:t>111.706 </a:t>
            </a:r>
            <a:r>
              <a:rPr lang="es-CL" sz="1600" dirty="0"/>
              <a:t>millones. </a:t>
            </a:r>
            <a:r>
              <a:rPr lang="es-CL" sz="1600" dirty="0" smtClean="0"/>
              <a:t>Se observa la inclusión de transferencias consolidables a los Servicios de Salud, tanto corrientes como de capital, por $2.080 millones y $2.967 millones, respectivamente.</a:t>
            </a:r>
          </a:p>
          <a:p>
            <a:pPr algn="just"/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85791"/>
              </p:ext>
            </p:extLst>
          </p:nvPr>
        </p:nvGraphicFramePr>
        <p:xfrm>
          <a:off x="467544" y="1700808"/>
          <a:ext cx="8157592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0" name="Hoja de cálculo" r:id="rId3" imgW="7905885" imgH="4143375" progId="Excel.Sheet.8">
                  <p:embed/>
                </p:oleObj>
              </mc:Choice>
              <mc:Fallback>
                <p:oleObj name="Hoja de cálculo" r:id="rId3" imgW="7905885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68%, </a:t>
            </a:r>
            <a:r>
              <a:rPr lang="es-CL" sz="1600" dirty="0"/>
              <a:t>con un gasto total de </a:t>
            </a:r>
            <a:r>
              <a:rPr lang="es-CL" sz="1600" dirty="0" smtClean="0"/>
              <a:t>$10.060 </a:t>
            </a:r>
            <a:r>
              <a:rPr lang="es-CL" sz="1600" dirty="0"/>
              <a:t>millones.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Respecto a los resultados de las listas de espera, los resultados se presentan a continuación.</a:t>
            </a:r>
          </a:p>
          <a:p>
            <a:pPr marL="342900" indent="-342900" algn="just">
              <a:buFont typeface="+mj-lt"/>
              <a:buAutoNum type="arabicPeriod" startAt="8"/>
            </a:pPr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26780"/>
              </p:ext>
            </p:extLst>
          </p:nvPr>
        </p:nvGraphicFramePr>
        <p:xfrm>
          <a:off x="604838" y="3284587"/>
          <a:ext cx="79343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Hoja de cálculo" r:id="rId3" imgW="7934257" imgH="1152435" progId="Excel.Sheet.8">
                  <p:embed/>
                </p:oleObj>
              </mc:Choice>
              <mc:Fallback>
                <p:oleObj name="Hoja de cálculo" r:id="rId3" imgW="7934257" imgH="1152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838" y="3284587"/>
                        <a:ext cx="793432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2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4221"/>
            <a:ext cx="4156979" cy="24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09" y="2054221"/>
            <a:ext cx="4156979" cy="24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998701"/>
              </p:ext>
            </p:extLst>
          </p:nvPr>
        </p:nvGraphicFramePr>
        <p:xfrm>
          <a:off x="467544" y="1916832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384552"/>
              </p:ext>
            </p:extLst>
          </p:nvPr>
        </p:nvGraphicFramePr>
        <p:xfrm>
          <a:off x="428625" y="1700808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2" name="Hoja de cálculo" r:id="rId4" imgW="8286885" imgH="2524035" progId="Excel.Sheet.8">
                  <p:embed/>
                </p:oleObj>
              </mc:Choice>
              <mc:Fallback>
                <p:oleObj name="Hoja de cálculo" r:id="rId4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700808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86407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28297"/>
              </p:ext>
            </p:extLst>
          </p:nvPr>
        </p:nvGraphicFramePr>
        <p:xfrm>
          <a:off x="539552" y="1772816"/>
          <a:ext cx="8085584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2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085584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                                                                                                                                           2 de 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583904"/>
              </p:ext>
            </p:extLst>
          </p:nvPr>
        </p:nvGraphicFramePr>
        <p:xfrm>
          <a:off x="467544" y="1700808"/>
          <a:ext cx="8157592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4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1213</Words>
  <Application>Microsoft Office PowerPoint</Application>
  <PresentationFormat>Presentación en pantalla (4:3)</PresentationFormat>
  <Paragraphs>134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 de Microsoft Excel 97-2003</vt:lpstr>
      <vt:lpstr>EJECUCIÓN ACUMULADA DE GASTOS PRESUPUESTARIOS AL MES DE OCTUBRE DE 2018 PARTIDA 16: MINISTERIO DE SALUD</vt:lpstr>
      <vt:lpstr>EJECUCIÓN ACUMULADA DE GASTOS A OCTUBRE DE 2018  PARTIDA 16 MINISTERIO DE SALUD</vt:lpstr>
      <vt:lpstr>EJECUCIÓN ACUMULADA DE GASTOS A OCTUBRE DE 2018  PARTIDA 16 MINISTERIO DE SALUD</vt:lpstr>
      <vt:lpstr>EJECUCIÓN ACUMULADA DE GASTOS A OCTUBRE DE 2018  PARTIDA 16 MINISTERIO DE SALUD</vt:lpstr>
      <vt:lpstr>Presentación de PowerPoint</vt:lpstr>
      <vt:lpstr>EJECUCIÓN ACUMULADA DE GASTOS A OCTUBRE DE 2018  PARTIDA 16 MINISTERIO DE SALUD</vt:lpstr>
      <vt:lpstr>EJECUCIÓN ACUMULADA DE GASTOS A OCTUBRE DE 2018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194</cp:revision>
  <cp:lastPrinted>2016-09-09T18:41:06Z</cp:lastPrinted>
  <dcterms:created xsi:type="dcterms:W3CDTF">2016-06-23T13:38:47Z</dcterms:created>
  <dcterms:modified xsi:type="dcterms:W3CDTF">2019-01-18T14:56:21Z</dcterms:modified>
</cp:coreProperties>
</file>