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AGOSTO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15: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DEL TRABAJO Y PREVISIÓN SOCIAL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diciembre de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289506"/>
              </p:ext>
            </p:extLst>
          </p:nvPr>
        </p:nvGraphicFramePr>
        <p:xfrm>
          <a:off x="386224" y="1767433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7433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337774"/>
              </p:ext>
            </p:extLst>
          </p:nvPr>
        </p:nvGraphicFramePr>
        <p:xfrm>
          <a:off x="386224" y="1717129"/>
          <a:ext cx="8229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Hoja de cálculo" r:id="rId3" imgW="7819957" imgH="4448265" progId="Excel.Sheet.8">
                  <p:embed/>
                </p:oleObj>
              </mc:Choice>
              <mc:Fallback>
                <p:oleObj name="Hoja de cálculo" r:id="rId3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17129"/>
                        <a:ext cx="82296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520259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044312"/>
              </p:ext>
            </p:extLst>
          </p:nvPr>
        </p:nvGraphicFramePr>
        <p:xfrm>
          <a:off x="386224" y="1570326"/>
          <a:ext cx="8229600" cy="488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Hoja de cálculo" r:id="rId3" imgW="8496300" imgH="5648415" progId="Excel.Sheet.8">
                  <p:embed/>
                </p:oleObj>
              </mc:Choice>
              <mc:Fallback>
                <p:oleObj name="Hoja de cálculo" r:id="rId3" imgW="8496300" imgH="5648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70326"/>
                        <a:ext cx="8229600" cy="488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58795"/>
              </p:ext>
            </p:extLst>
          </p:nvPr>
        </p:nvGraphicFramePr>
        <p:xfrm>
          <a:off x="467544" y="1773138"/>
          <a:ext cx="8208912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name="Hoja de cálculo" r:id="rId3" imgW="7848600" imgH="4248240" progId="Excel.Sheet.8">
                  <p:embed/>
                </p:oleObj>
              </mc:Choice>
              <mc:Fallback>
                <p:oleObj name="Hoja de cálculo" r:id="rId3" imgW="7848600" imgH="42482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3138"/>
                        <a:ext cx="8208912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452719"/>
              </p:ext>
            </p:extLst>
          </p:nvPr>
        </p:nvGraphicFramePr>
        <p:xfrm>
          <a:off x="414336" y="1653505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3505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34430"/>
              </p:ext>
            </p:extLst>
          </p:nvPr>
        </p:nvGraphicFramePr>
        <p:xfrm>
          <a:off x="386224" y="1772816"/>
          <a:ext cx="822960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65664"/>
              </p:ext>
            </p:extLst>
          </p:nvPr>
        </p:nvGraphicFramePr>
        <p:xfrm>
          <a:off x="404935" y="1700809"/>
          <a:ext cx="8229599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Hoja de cálculo" r:id="rId3" imgW="9724957" imgH="4581435" progId="Excel.Sheet.8">
                  <p:embed/>
                </p:oleObj>
              </mc:Choice>
              <mc:Fallback>
                <p:oleObj name="Hoja de cálculo" r:id="rId3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700809"/>
                        <a:ext cx="8229599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SEGURIDAD LABORAL 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2007"/>
              </p:ext>
            </p:extLst>
          </p:nvPr>
        </p:nvGraphicFramePr>
        <p:xfrm>
          <a:off x="386224" y="1590165"/>
          <a:ext cx="8290231" cy="471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3" name="Hoja de cálculo" r:id="rId3" imgW="7801043" imgH="5372100" progId="Excel.Sheet.8">
                  <p:embed/>
                </p:oleObj>
              </mc:Choice>
              <mc:Fallback>
                <p:oleObj name="Hoja de cálculo" r:id="rId3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90165"/>
                        <a:ext cx="8290231" cy="471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440139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45473"/>
              </p:ext>
            </p:extLst>
          </p:nvPr>
        </p:nvGraphicFramePr>
        <p:xfrm>
          <a:off x="375090" y="1767433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5" name="Hoja de cálculo" r:id="rId3" imgW="8010457" imgH="3533865" progId="Excel.Sheet.8">
                  <p:embed/>
                </p:oleObj>
              </mc:Choice>
              <mc:Fallback>
                <p:oleObj name="Hoja de cálculo" r:id="rId3" imgW="80104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0" y="1767433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75174"/>
              </p:ext>
            </p:extLst>
          </p:nvPr>
        </p:nvGraphicFramePr>
        <p:xfrm>
          <a:off x="467544" y="1769715"/>
          <a:ext cx="814828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Hoja de cálculo" r:id="rId3" imgW="8010457" imgH="3819615" progId="Excel.Sheet.8">
                  <p:embed/>
                </p:oleObj>
              </mc:Choice>
              <mc:Fallback>
                <p:oleObj name="Hoja de cálculo" r:id="rId3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9715"/>
                        <a:ext cx="814828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b="1" dirty="0" smtClean="0"/>
              <a:t>al mes de </a:t>
            </a:r>
            <a:r>
              <a:rPr lang="es-CL" sz="1400" b="1" dirty="0" smtClean="0"/>
              <a:t>octubre</a:t>
            </a:r>
            <a:r>
              <a:rPr lang="es-CL" sz="1400" b="1" dirty="0" smtClean="0"/>
              <a:t> </a:t>
            </a:r>
            <a:r>
              <a:rPr lang="es-CL" sz="1400" b="1" dirty="0" smtClean="0"/>
              <a:t>de 2018</a:t>
            </a:r>
            <a:r>
              <a:rPr lang="es-CL" sz="1400" dirty="0" smtClean="0"/>
              <a:t> </a:t>
            </a:r>
            <a:r>
              <a:rPr lang="es-CL" sz="1400" dirty="0"/>
              <a:t>de la Partida </a:t>
            </a:r>
            <a:r>
              <a:rPr lang="es-CL" sz="1400" dirty="0" smtClean="0"/>
              <a:t>15 </a:t>
            </a:r>
            <a:r>
              <a:rPr lang="es-CL" sz="1400" dirty="0"/>
              <a:t>Ministerio </a:t>
            </a:r>
            <a:r>
              <a:rPr lang="es-CL" sz="1400" dirty="0" smtClean="0"/>
              <a:t>del Trabajo y Previsión Social, fue de </a:t>
            </a:r>
            <a:r>
              <a:rPr lang="es-CL" sz="1400" dirty="0" smtClean="0"/>
              <a:t>$6.416.034millones</a:t>
            </a:r>
            <a:r>
              <a:rPr lang="es-CL" sz="1400" dirty="0"/>
              <a:t>, equivalentes a un </a:t>
            </a:r>
            <a:r>
              <a:rPr lang="es-CL" sz="1400" dirty="0" smtClean="0"/>
              <a:t>83%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el </a:t>
            </a:r>
            <a:r>
              <a:rPr lang="es-CL" sz="1400" b="1" dirty="0" smtClean="0">
                <a:latin typeface="+mn-lt"/>
              </a:rPr>
              <a:t>Servicio de la Deuda, </a:t>
            </a:r>
            <a:r>
              <a:rPr lang="es-CL" sz="1400" dirty="0" smtClean="0"/>
              <a:t>con un aumento de recursos de $8.275 millones, dispuso </a:t>
            </a:r>
            <a:r>
              <a:rPr lang="es-CL" sz="1400" dirty="0"/>
              <a:t>de un gasto de </a:t>
            </a:r>
            <a:r>
              <a:rPr lang="es-CL" sz="1400" dirty="0" smtClean="0"/>
              <a:t>$6.203 </a:t>
            </a:r>
            <a:r>
              <a:rPr lang="es-CL" sz="1400" dirty="0"/>
              <a:t>millones, que equivalen a una ejecución presupuestaria de un </a:t>
            </a:r>
            <a:r>
              <a:rPr lang="es-CL" sz="1400" dirty="0" smtClean="0"/>
              <a:t>77%, </a:t>
            </a:r>
            <a:r>
              <a:rPr lang="es-CL" sz="1400" dirty="0"/>
              <a:t>que principalmente se destinaron a la deuda </a:t>
            </a:r>
            <a:r>
              <a:rPr lang="es-CL" sz="14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</a:t>
            </a:r>
            <a:r>
              <a:rPr lang="es-CL" sz="1400" dirty="0"/>
              <a:t>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</a:t>
            </a:r>
            <a:r>
              <a:rPr lang="es-CL" sz="1400" dirty="0" smtClean="0"/>
              <a:t>de </a:t>
            </a:r>
            <a:r>
              <a:rPr lang="es-CL" sz="1400" dirty="0"/>
              <a:t>un </a:t>
            </a:r>
            <a:r>
              <a:rPr lang="es-CL" sz="1400" dirty="0" smtClean="0"/>
              <a:t>90%, </a:t>
            </a:r>
            <a:r>
              <a:rPr lang="es-CL" sz="1400" dirty="0"/>
              <a:t>con un total de recursos desembolsados de </a:t>
            </a:r>
            <a:r>
              <a:rPr lang="es-CL" sz="1400" dirty="0" smtClean="0"/>
              <a:t>$460.486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</a:t>
            </a:r>
            <a:r>
              <a:rPr lang="es-CL" sz="1400" dirty="0" smtClean="0"/>
              <a:t>199.833 </a:t>
            </a:r>
            <a:r>
              <a:rPr lang="es-CL" sz="1400" dirty="0"/>
              <a:t>millones </a:t>
            </a:r>
            <a:r>
              <a:rPr lang="es-CL" sz="1400" dirty="0" smtClean="0"/>
              <a:t>(84% </a:t>
            </a:r>
            <a:r>
              <a:rPr lang="es-CL" sz="1400" dirty="0"/>
              <a:t>de ejecución</a:t>
            </a:r>
            <a:r>
              <a:rPr lang="es-CL" sz="1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Programas</a:t>
            </a:r>
            <a:r>
              <a:rPr lang="es-CL" sz="1400" b="1" dirty="0" smtClean="0"/>
              <a:t> </a:t>
            </a:r>
            <a:r>
              <a:rPr lang="es-CL" sz="1400" b="1" dirty="0"/>
              <a:t>de Empleo</a:t>
            </a:r>
            <a:r>
              <a:rPr lang="es-CL" sz="1400" dirty="0"/>
              <a:t>: el PROEMPLEO, con recursos adicionales por </a:t>
            </a:r>
            <a:r>
              <a:rPr lang="es-CL" sz="1400" dirty="0" smtClean="0"/>
              <a:t>$63.282 </a:t>
            </a:r>
            <a:r>
              <a:rPr lang="es-CL" sz="1400" dirty="0"/>
              <a:t>millones, destinados </a:t>
            </a:r>
            <a:r>
              <a:rPr lang="es-CL" sz="1400" dirty="0" smtClean="0"/>
              <a:t>en gran parte, al </a:t>
            </a:r>
            <a:r>
              <a:rPr lang="es-CL" sz="1400" dirty="0"/>
              <a:t>Programa de Inversión en la Comunidad, alcanzó un </a:t>
            </a:r>
            <a:r>
              <a:rPr lang="es-CL" sz="1400" dirty="0" smtClean="0"/>
              <a:t>90% </a:t>
            </a:r>
            <a:r>
              <a:rPr lang="es-CL" sz="1400" dirty="0"/>
              <a:t>de ejecución presupuestaria sobre los recursos vigentes </a:t>
            </a:r>
            <a:r>
              <a:rPr lang="es-CL" sz="1400" dirty="0" smtClean="0"/>
              <a:t>(</a:t>
            </a:r>
            <a:r>
              <a:rPr lang="es-CL" sz="1400" dirty="0" smtClean="0"/>
              <a:t>con </a:t>
            </a:r>
            <a:r>
              <a:rPr lang="es-CL" sz="1400" dirty="0"/>
              <a:t>un gasto de </a:t>
            </a:r>
            <a:r>
              <a:rPr lang="es-CL" sz="1400" dirty="0" smtClean="0"/>
              <a:t>$65.729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$63.268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91%;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$66.506 </a:t>
            </a:r>
            <a:r>
              <a:rPr lang="es-CL" sz="1400" dirty="0"/>
              <a:t>millones, que se traduce en una ejecución de un </a:t>
            </a:r>
            <a:r>
              <a:rPr lang="es-CL" sz="1400" dirty="0" smtClean="0"/>
              <a:t>90%.</a:t>
            </a:r>
            <a:endParaRPr lang="es-CL" sz="14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761531"/>
              </p:ext>
            </p:extLst>
          </p:nvPr>
        </p:nvGraphicFramePr>
        <p:xfrm>
          <a:off x="386224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228844"/>
              </p:ext>
            </p:extLst>
          </p:nvPr>
        </p:nvGraphicFramePr>
        <p:xfrm>
          <a:off x="386224" y="1780753"/>
          <a:ext cx="822959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Hoja de cálculo" r:id="rId3" imgW="7724843" imgH="4600575" progId="Excel.Sheet.8">
                  <p:embed/>
                </p:oleObj>
              </mc:Choice>
              <mc:Fallback>
                <p:oleObj name="Hoja de cálculo" r:id="rId3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80753"/>
                        <a:ext cx="822959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2128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28856"/>
              </p:ext>
            </p:extLst>
          </p:nvPr>
        </p:nvGraphicFramePr>
        <p:xfrm>
          <a:off x="467545" y="1824955"/>
          <a:ext cx="8120512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name="Hoja de cálculo" r:id="rId3" imgW="7724843" imgH="4124235" progId="Excel.Sheet.8">
                  <p:embed/>
                </p:oleObj>
              </mc:Choice>
              <mc:Fallback>
                <p:oleObj name="Hoja de cálculo" r:id="rId3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24955"/>
                        <a:ext cx="8120512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ejecutó un </a:t>
            </a:r>
            <a:r>
              <a:rPr lang="es-CL" sz="1600" dirty="0" smtClean="0"/>
              <a:t>82%, </a:t>
            </a:r>
            <a:r>
              <a:rPr lang="es-CL" sz="1600" dirty="0" smtClean="0"/>
              <a:t>con un total gastado de </a:t>
            </a:r>
            <a:r>
              <a:rPr lang="es-CL" sz="1600" dirty="0" smtClean="0"/>
              <a:t>$1.460 </a:t>
            </a:r>
            <a:r>
              <a:rPr lang="es-CL" sz="1600" dirty="0" smtClean="0"/>
              <a:t>millones. Respecto a los recursos transferidos a otras entidades públicas, no presentó </a:t>
            </a:r>
            <a:r>
              <a:rPr lang="es-CL" sz="1600" dirty="0" smtClean="0"/>
              <a:t>ejecución y se le ha descontado la totalidad de los recursos aprobados en la Ley ($250 millones).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$21.196 </a:t>
            </a:r>
            <a:r>
              <a:rPr lang="es-CL" sz="1600" dirty="0"/>
              <a:t>millones </a:t>
            </a:r>
            <a:r>
              <a:rPr lang="es-CL" sz="1600" dirty="0" smtClean="0"/>
              <a:t>(76%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Este programa informa un descuento en los </a:t>
            </a:r>
            <a:r>
              <a:rPr lang="es-CL" sz="1600" dirty="0" smtClean="0"/>
              <a:t>recursos, aprobados en la Ley de Presupuestos, </a:t>
            </a:r>
            <a:r>
              <a:rPr lang="es-CL" sz="1600" dirty="0" smtClean="0"/>
              <a:t>por $6.200 millones.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27%.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ejecutó un 17% sus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3041"/>
            <a:ext cx="3921019" cy="24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39" y="2033041"/>
            <a:ext cx="3914617" cy="24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99383"/>
              </p:ext>
            </p:extLst>
          </p:nvPr>
        </p:nvGraphicFramePr>
        <p:xfrm>
          <a:off x="467544" y="1879079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3" name="Hoja de cálculo" r:id="rId3" imgW="7134157" imgH="2486025" progId="Excel.Sheet.8">
                  <p:embed/>
                </p:oleObj>
              </mc:Choice>
              <mc:Fallback>
                <p:oleObj name="Hoja de cálculo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79079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494116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516194"/>
              </p:ext>
            </p:extLst>
          </p:nvPr>
        </p:nvGraphicFramePr>
        <p:xfrm>
          <a:off x="461963" y="1697335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Hoja de cálculo" r:id="rId4" imgW="8220143" imgH="3171825" progId="Excel.Sheet.8">
                  <p:embed/>
                </p:oleObj>
              </mc:Choice>
              <mc:Fallback>
                <p:oleObj name="Hoja de cálculo" r:id="rId4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97335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439882"/>
              </p:ext>
            </p:extLst>
          </p:nvPr>
        </p:nvGraphicFramePr>
        <p:xfrm>
          <a:off x="467544" y="1780753"/>
          <a:ext cx="8208911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Hoja de cálculo" r:id="rId3" imgW="7839143" imgH="4600575" progId="Excel.Sheet.8">
                  <p:embed/>
                </p:oleObj>
              </mc:Choice>
              <mc:Fallback>
                <p:oleObj name="Hoja de cálculo" r:id="rId3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208911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80601"/>
              </p:ext>
            </p:extLst>
          </p:nvPr>
        </p:nvGraphicFramePr>
        <p:xfrm>
          <a:off x="386224" y="1700808"/>
          <a:ext cx="829023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Hoja de cálculo" r:id="rId3" imgW="8124757" imgH="3838485" progId="Excel.Sheet.8">
                  <p:embed/>
                </p:oleObj>
              </mc:Choice>
              <mc:Fallback>
                <p:oleObj name="Hoja de cálculo" r:id="rId3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51704"/>
              </p:ext>
            </p:extLst>
          </p:nvPr>
        </p:nvGraphicFramePr>
        <p:xfrm>
          <a:off x="386224" y="1699220"/>
          <a:ext cx="82296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Hoja de cálculo" r:id="rId3" imgW="7581900" imgH="4610010" progId="Excel.Sheet.8">
                  <p:embed/>
                </p:oleObj>
              </mc:Choice>
              <mc:Fallback>
                <p:oleObj name="Hoja de cálculo" r:id="rId3" imgW="7581900" imgH="4610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99220"/>
                        <a:ext cx="8229600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985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 97-2003</vt:lpstr>
      <vt:lpstr>EJECUCIÓN ACUMULADA DE GASTOS PRESUPUESTARIOS AL MES DE AGOSTO DE 2018 PARTIDA 15: MINISTERIO DEL TRABAJO Y PREVISIÓN SOCIAL</vt:lpstr>
      <vt:lpstr>EJECUCIÓN ACUMULADA DE GASTOS A AGOSTO DE 2018  PARTIDA 15 MINISTERIO DE TRABAJO Y PREVISIÓN SOCIAL</vt:lpstr>
      <vt:lpstr>EJECUCIÓN ACUMULADA DE GASTOS A AGOSTO DE 2018  PARTIDA 15 MINISTERIO DE TRABAJO Y PREVISIÓN SOCIAL</vt:lpstr>
      <vt:lpstr>Presentación de PowerPoint</vt:lpstr>
      <vt:lpstr>EJECUCIÓN ACUMULADA DE GASTOS A AGOSTO DE 2018  PARTIDA 15 MINISTERIO DE TRABAJO Y PREVISIÓN SOCIAL</vt:lpstr>
      <vt:lpstr>EJECUCIÓN ACUMULADA DE GASTOS A AGOSTO DE 2018  PARTIDA 15 RESUMEN POR CAPÍTULOS</vt:lpstr>
      <vt:lpstr>EJECUCIÓN ACUMULADA DE GASTOS A AGOSTO DE 2018  PARTIDA 15. CAPÍTULO 01. PROGRAMA 01: SUBSECRETARÍA DEL TRABAJO</vt:lpstr>
      <vt:lpstr>EJECUCIÓN ACUMULADA DE GASTOS A AGOSTO DE 2018  PARTIDA 15. CAPÍTULO 01. PROGRAMA 03: PROEMPLEO</vt:lpstr>
      <vt:lpstr>EJECUCIÓN ACUMULADA DE GASTOS A AGOSTO DE 2018  PARTIDA 15. CAPÍTULO 02. PROGRAMA 01: DIRECCIÓN DEL TRABAJO</vt:lpstr>
      <vt:lpstr>EJECUCIÓN ACUMULADA DE GASTOS A AGOSTO DE 2018  PARTIDA 15. CAPÍTULO 03. PROGRAMA 01: SUBSECRETARÍA DE PREVISIÓN SOCIAL</vt:lpstr>
      <vt:lpstr>EJECUCIÓN ACUMULADA DE GASTOS A AGOSTO DE 2018  PARTIDA 15. CAPÍTULO 04. PROGRAMA 01: DIRECCIÓN DE CRÉDITO PRENDARIO</vt:lpstr>
      <vt:lpstr>EJECUCIÓN ACUMULADA DE GASTOS A AGOSTO DE 2018  PARTIDA 15. CAPÍTULO 05. PROGRAMA 01: SERVICIO NACIONAL DE CPACITACIÓN Y EMPLEO</vt:lpstr>
      <vt:lpstr>EJECUCIÓN ACUMULADA DE GASTOS A AGOSTO DE 2018  PARTIDA 15. CAPÍTULO 06. PROGRAMA 01: SUPERINTENDENCIA DE SEGURIDAD SOCIAL</vt:lpstr>
      <vt:lpstr>EJECUCIÓN ACUMULADA DE GASTOS A AGOSTO DE 2018  PARTIDA 15. CAPÍTULO 07. PROGRAMA 01: SUPERINTENDENCIA DE PENSIONES</vt:lpstr>
      <vt:lpstr>EJECUCIÓN ACUMULADA DE GASTOS A AGOSTO DE 2018  PARTIDA 15. CAPÍTULO 09. PROGRAMA 01: INSTITUTO DE PREVISIÓN SOCIAL</vt:lpstr>
      <vt:lpstr>EJECUCIÓN ACUMULADA DE GASTOS A AGOSTO DE 2018  PARTIDA 15. CAPÍTULO 09. PROGRAMA 01: INSTITUTO DE PREVISIÓN SOCIAL</vt:lpstr>
      <vt:lpstr>EJECUCIÓN ACUMULADA DE GASTOS A AGOSTO DE 2018  PARTIDA 15. CAPÍTULO 10. PROGRAMA 01: INSTITUTO  DE SEGURIDAD LABORAL  </vt:lpstr>
      <vt:lpstr>EJECUCIÓN ACUMULADA DE GASTOS A AGOSTO DE 2018  PARTIDA 15. CAPÍTULO 13. PROGRAMA 01: CAJA DE PREVISIÓN DE LA DEFENSA NACIONAL</vt:lpstr>
      <vt:lpstr>EJECUCIÓN ACUMULADA DE GASTOS A AGOSTO DE 2018  PARTIDA 15. CAPÍTULO 13. PROGRAMA 01: CAJA DE PREVISIÓN DE LA DEFENSA NACIONAL</vt:lpstr>
      <vt:lpstr>EJECUCIÓN ACUMULADA DE GASTOS A AGOSTO DE 2018  PARTIDA 15. CAPÍTULO 13. PROGRAMA 02: FONDO DE MEDICINA CURATIVA</vt:lpstr>
      <vt:lpstr>EJECUCIÓN ACUMULADA DE GASTOS A AGOSTO DE 2018  PARTIDA 15. CAPÍTULO 14. PROGRAMA 01: DIRECCIÓN DE PREVISIÓN DE CARABINEROS DE CHILE</vt:lpstr>
      <vt:lpstr>EJECUCIÓN ACUMULADA DE GASTOS A AGOSTO DE 2018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206</cp:revision>
  <cp:lastPrinted>2017-05-09T14:38:34Z</cp:lastPrinted>
  <dcterms:created xsi:type="dcterms:W3CDTF">2016-06-23T13:38:47Z</dcterms:created>
  <dcterms:modified xsi:type="dcterms:W3CDTF">2019-01-14T18:16:53Z</dcterms:modified>
</cp:coreProperties>
</file>