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8" r:id="rId4"/>
    <p:sldId id="303" r:id="rId5"/>
    <p:sldId id="264" r:id="rId6"/>
    <p:sldId id="299" r:id="rId7"/>
    <p:sldId id="263" r:id="rId8"/>
    <p:sldId id="265" r:id="rId9"/>
    <p:sldId id="268" r:id="rId10"/>
    <p:sldId id="271" r:id="rId11"/>
    <p:sldId id="301" r:id="rId12"/>
    <p:sldId id="302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15-01-2019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15-01-2019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15-01-2019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15-01-2019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15-01-2019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15-01-2019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26663" y="97184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963429207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OCTUBRE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9685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364520" y="5805264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F8481FA-3748-42FA-8EB4-B0E3542BCA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978483"/>
              </p:ext>
            </p:extLst>
          </p:nvPr>
        </p:nvGraphicFramePr>
        <p:xfrm>
          <a:off x="628650" y="1988840"/>
          <a:ext cx="7886700" cy="3565441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679153349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2346580885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2941269445"/>
                    </a:ext>
                  </a:extLst>
                </a:gridCol>
                <a:gridCol w="2869882">
                  <a:extLst>
                    <a:ext uri="{9D8B030D-6E8A-4147-A177-3AD203B41FA5}">
                      <a16:colId xmlns:a16="http://schemas.microsoft.com/office/drawing/2014/main" val="317525922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4242150760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3939486581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630610765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3903213284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2690764643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1735186149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4214327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24020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13.252.632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13.252.632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10.430.777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77369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13.252.632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13.252.632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10.430.777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1834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2.071.253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2.071.253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432.534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7681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II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6.095.578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6.095.578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7.141.610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81044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III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553.836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553.836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916.277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6750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IV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236.367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236.367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121.613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35499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1.230.167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1.230.167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53447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88.544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88.544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21855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VII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299.379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299.379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785807"/>
                  </a:ext>
                </a:extLst>
              </a:tr>
              <a:tr h="180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VIII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282.642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282.642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38.317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40028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IX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165.276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165.276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66977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758.678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758.678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114.995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62720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338.139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13487,8%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13487,8%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29994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XII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290.559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290.559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4938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462.978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206.826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92751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XIV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157.016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157.016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04968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XV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557.852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557.852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1.101.806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64657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20603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089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1303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381191" y="4005064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C15F254-6B21-411F-90AC-F07FCF1B39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244737"/>
              </p:ext>
            </p:extLst>
          </p:nvPr>
        </p:nvGraphicFramePr>
        <p:xfrm>
          <a:off x="628649" y="1868371"/>
          <a:ext cx="7886701" cy="1577338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3974628516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178970919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1518264972"/>
                    </a:ext>
                  </a:extLst>
                </a:gridCol>
                <a:gridCol w="2869883">
                  <a:extLst>
                    <a:ext uri="{9D8B030D-6E8A-4147-A177-3AD203B41FA5}">
                      <a16:colId xmlns:a16="http://schemas.microsoft.com/office/drawing/2014/main" val="88127290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716052060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409383779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3675985666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533807113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65534471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1729067376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8125041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32558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3.147.697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3.434.910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287.213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2.867.719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7083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2.509.572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2.427.037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-82.535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1.952.162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48078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638.125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555.877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-82.248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162.380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16860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397.747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397.747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698.927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13395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397.747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397.747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698.927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7069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54.249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54.249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54.250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75123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54.249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54.249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54.250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51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2018 la Partida presenta un presupuesto aprobado de </a:t>
            </a:r>
            <a:r>
              <a:rPr lang="es-CL" sz="1600" b="1" dirty="0"/>
              <a:t>$41.761 millones</a:t>
            </a:r>
            <a:r>
              <a:rPr lang="es-CL" sz="1600" dirty="0"/>
              <a:t>, de los cuales cerca de un 50% se destina a gastos operacionales (personal y bienes y servicios de consumo), recursos que al décimo mes de 2018 registraron erogaciones del 83,5% y 58,6% respectivamente, ambos calculados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 del mes de OCTUBRE ascendió a </a:t>
            </a:r>
            <a:r>
              <a:rPr lang="es-CL" sz="1600" b="1" dirty="0"/>
              <a:t>$2.435 millones</a:t>
            </a:r>
            <a:r>
              <a:rPr lang="es-CL" sz="1600" dirty="0"/>
              <a:t>, es decir, un </a:t>
            </a:r>
            <a:r>
              <a:rPr lang="es-CL" sz="1600" b="1" dirty="0"/>
              <a:t>5,8%</a:t>
            </a:r>
            <a:r>
              <a:rPr lang="es-CL" sz="1600" dirty="0"/>
              <a:t> respecto de la ley inicial, gasto levemente superior en 0,6 puntos porcentuales respecto a igual mes del año 2017.  Con ello, la ejecución acumulada ascendió a </a:t>
            </a:r>
            <a:r>
              <a:rPr lang="es-CL" sz="1600" b="1" dirty="0"/>
              <a:t>$33.478 millones</a:t>
            </a:r>
            <a:r>
              <a:rPr lang="es-CL" sz="1600" dirty="0"/>
              <a:t>, equivalente a un </a:t>
            </a:r>
            <a:r>
              <a:rPr lang="es-CL" sz="1600" b="1" dirty="0"/>
              <a:t>80,2%</a:t>
            </a:r>
            <a:r>
              <a:rPr lang="es-CL" sz="1600" dirty="0"/>
              <a:t> del presupuesto inicial. Dicha erogación es superior en 12,4 puntos porcentuales al registrado a igual periodo del ejercicio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56% del presupuesto vigente, se concentra en el Programa Administración de Bienes, que al mes de OCTUBRE alcanzó niveles de ejecución del 79,6% calculados respecto al presupuesto vigente.  El programa Catastro es el que presentó la mayor erogación con un 83,5%, en contraposición al programa Regularización de la Propiedad Nacional que presentó el menor avance con un 64,8%.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Respecto a los aumentos y disminuciones al presupuesto inicial, la Partida presenta al mes de OCTUBRE un aumento consolidado del </a:t>
            </a:r>
            <a:r>
              <a:rPr lang="es-CL" sz="1600" b="1" dirty="0"/>
              <a:t>$669 millones</a:t>
            </a:r>
            <a:r>
              <a:rPr lang="es-CL" sz="1600" dirty="0"/>
              <a:t>.  Lo que se traduce en incrementos en los subtítulos 23 Prestaciones de seguridad social, 34 servicio de la deuda y 29 adquisición de activos no financieros, por $1.149 millones (bonificación por retiro), $340 millones y $318 millones respectivamente.  Y una disminución en los subtítulos 21 gastos en personal, por $326 millones y 22 bienes y servicios de consumo, por $811 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El incremento de </a:t>
            </a:r>
            <a:r>
              <a:rPr lang="es-CL" sz="1600" b="1" i="1" dirty="0"/>
              <a:t>$340 millones </a:t>
            </a:r>
            <a:r>
              <a:rPr lang="es-CL" sz="1600" dirty="0"/>
              <a:t>registrado en el </a:t>
            </a:r>
            <a:r>
              <a:rPr lang="es-CL" sz="1600" b="1" dirty="0"/>
              <a:t>servicio de la deuda </a:t>
            </a:r>
            <a:r>
              <a:rPr lang="es-CL" sz="1600" dirty="0"/>
              <a:t>afectó a todos los Programas: Subsecretaría de Bienes Nacionales ($181 millones); Regularización ($32 millones); Administración de Bienes ($74 millones); y, Catastro ($54 millones), destinados al pago de las obligaciones devengadas al 31 de diciembre de 2017 (deuda flotante), todos con sus respectivos decretos de modificación presupuestaria</a:t>
            </a:r>
            <a:r>
              <a:rPr lang="es-CL" sz="1600" b="1" i="1" dirty="0"/>
              <a:t>.</a:t>
            </a:r>
            <a:r>
              <a:rPr lang="es-CL" sz="1600" dirty="0"/>
              <a:t>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</p:spTree>
    <p:extLst>
      <p:ext uri="{BB962C8B-B14F-4D97-AF65-F5344CB8AC3E}">
        <p14:creationId xmlns:p14="http://schemas.microsoft.com/office/powerpoint/2010/main" val="3475712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8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2A90D1E-F8F9-40BA-9645-5A516A5E02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53076"/>
              </p:ext>
            </p:extLst>
          </p:nvPr>
        </p:nvGraphicFramePr>
        <p:xfrm>
          <a:off x="628651" y="1735540"/>
          <a:ext cx="7886698" cy="2642345"/>
        </p:xfrm>
        <a:graphic>
          <a:graphicData uri="http://schemas.openxmlformats.org/drawingml/2006/table">
            <a:tbl>
              <a:tblPr/>
              <a:tblGrid>
                <a:gridCol w="775646">
                  <a:extLst>
                    <a:ext uri="{9D8B030D-6E8A-4147-A177-3AD203B41FA5}">
                      <a16:colId xmlns:a16="http://schemas.microsoft.com/office/drawing/2014/main" val="3489238105"/>
                    </a:ext>
                  </a:extLst>
                </a:gridCol>
                <a:gridCol w="2596098">
                  <a:extLst>
                    <a:ext uri="{9D8B030D-6E8A-4147-A177-3AD203B41FA5}">
                      <a16:colId xmlns:a16="http://schemas.microsoft.com/office/drawing/2014/main" val="1534535382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870659601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2247485068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755514407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1393431784"/>
                    </a:ext>
                  </a:extLst>
                </a:gridCol>
                <a:gridCol w="706185">
                  <a:extLst>
                    <a:ext uri="{9D8B030D-6E8A-4147-A177-3AD203B41FA5}">
                      <a16:colId xmlns:a16="http://schemas.microsoft.com/office/drawing/2014/main" val="3218644975"/>
                    </a:ext>
                  </a:extLst>
                </a:gridCol>
                <a:gridCol w="706185">
                  <a:extLst>
                    <a:ext uri="{9D8B030D-6E8A-4147-A177-3AD203B41FA5}">
                      <a16:colId xmlns:a16="http://schemas.microsoft.com/office/drawing/2014/main" val="3444343282"/>
                    </a:ext>
                  </a:extLst>
                </a:gridCol>
              </a:tblGrid>
              <a:tr h="18513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3055059"/>
                  </a:ext>
                </a:extLst>
              </a:tr>
              <a:tr h="29621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393986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41.761.113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42.430.374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669.261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33.477.634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003625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16.023.720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15.697.823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-325.897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13.099.928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918743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4.602.852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3.791.910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-810.942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2.221.698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27714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1.149.049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1.149.038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1.149.037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10445790,9%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25751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2.094.228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2.094.228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1.092.181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2251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5.099.613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5.099.608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4.024.557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947784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154.345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91.774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330392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466.514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784.209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317.695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287.512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920838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65.897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65.897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739.497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1122,2%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1122,2%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92748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13.252.632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13.252.632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10.430.777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620450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340.673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339.673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340.673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34067,3%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848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B8A383C-B5E7-4D88-B133-3CFB91656D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7" y="1791253"/>
            <a:ext cx="4068503" cy="2495622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C5E48C59-A442-4B72-B332-FE8FFBDD14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9961" y="1791253"/>
            <a:ext cx="4043675" cy="249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4E6E4C6-8E93-4C9A-A1D6-2718719202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779750"/>
              </p:ext>
            </p:extLst>
          </p:nvPr>
        </p:nvGraphicFramePr>
        <p:xfrm>
          <a:off x="628650" y="1724100"/>
          <a:ext cx="7886699" cy="1280745"/>
        </p:xfrm>
        <a:graphic>
          <a:graphicData uri="http://schemas.openxmlformats.org/drawingml/2006/table">
            <a:tbl>
              <a:tblPr/>
              <a:tblGrid>
                <a:gridCol w="280865">
                  <a:extLst>
                    <a:ext uri="{9D8B030D-6E8A-4147-A177-3AD203B41FA5}">
                      <a16:colId xmlns:a16="http://schemas.microsoft.com/office/drawing/2014/main" val="3635845679"/>
                    </a:ext>
                  </a:extLst>
                </a:gridCol>
                <a:gridCol w="280865">
                  <a:extLst>
                    <a:ext uri="{9D8B030D-6E8A-4147-A177-3AD203B41FA5}">
                      <a16:colId xmlns:a16="http://schemas.microsoft.com/office/drawing/2014/main" val="2884596272"/>
                    </a:ext>
                  </a:extLst>
                </a:gridCol>
                <a:gridCol w="2943469">
                  <a:extLst>
                    <a:ext uri="{9D8B030D-6E8A-4147-A177-3AD203B41FA5}">
                      <a16:colId xmlns:a16="http://schemas.microsoft.com/office/drawing/2014/main" val="1141265748"/>
                    </a:ext>
                  </a:extLst>
                </a:gridCol>
                <a:gridCol w="752719">
                  <a:extLst>
                    <a:ext uri="{9D8B030D-6E8A-4147-A177-3AD203B41FA5}">
                      <a16:colId xmlns:a16="http://schemas.microsoft.com/office/drawing/2014/main" val="268512903"/>
                    </a:ext>
                  </a:extLst>
                </a:gridCol>
                <a:gridCol w="752719">
                  <a:extLst>
                    <a:ext uri="{9D8B030D-6E8A-4147-A177-3AD203B41FA5}">
                      <a16:colId xmlns:a16="http://schemas.microsoft.com/office/drawing/2014/main" val="1234657633"/>
                    </a:ext>
                  </a:extLst>
                </a:gridCol>
                <a:gridCol w="752719">
                  <a:extLst>
                    <a:ext uri="{9D8B030D-6E8A-4147-A177-3AD203B41FA5}">
                      <a16:colId xmlns:a16="http://schemas.microsoft.com/office/drawing/2014/main" val="1409583084"/>
                    </a:ext>
                  </a:extLst>
                </a:gridCol>
                <a:gridCol w="752719">
                  <a:extLst>
                    <a:ext uri="{9D8B030D-6E8A-4147-A177-3AD203B41FA5}">
                      <a16:colId xmlns:a16="http://schemas.microsoft.com/office/drawing/2014/main" val="2271753130"/>
                    </a:ext>
                  </a:extLst>
                </a:gridCol>
                <a:gridCol w="685312">
                  <a:extLst>
                    <a:ext uri="{9D8B030D-6E8A-4147-A177-3AD203B41FA5}">
                      <a16:colId xmlns:a16="http://schemas.microsoft.com/office/drawing/2014/main" val="2637052144"/>
                    </a:ext>
                  </a:extLst>
                </a:gridCol>
                <a:gridCol w="685312">
                  <a:extLst>
                    <a:ext uri="{9D8B030D-6E8A-4147-A177-3AD203B41FA5}">
                      <a16:colId xmlns:a16="http://schemas.microsoft.com/office/drawing/2014/main" val="151432151"/>
                    </a:ext>
                  </a:extLst>
                </a:gridCol>
              </a:tblGrid>
              <a:tr h="1685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086199"/>
                  </a:ext>
                </a:extLst>
              </a:tr>
              <a:tr h="269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841880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41.761.113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42.430.374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669.261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33.477.634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399931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Bienes Nacionales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11.678.662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11.966.426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287.764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9.577.796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644310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Regularización de la Propiedad Raíz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3.762.669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3.316.035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-446.634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2.149.409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402719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Administración de Bienes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23.172.085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23.713.003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540.918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18.882.710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011462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Catastro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3.147.697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3.434.910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287.213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2.867.719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511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386224" y="522920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B03A6AA-1470-46EB-8F1A-FCF0CDE4C1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879837"/>
              </p:ext>
            </p:extLst>
          </p:nvPr>
        </p:nvGraphicFramePr>
        <p:xfrm>
          <a:off x="628649" y="1993424"/>
          <a:ext cx="7886701" cy="2891786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2159967072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760420042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3615003011"/>
                    </a:ext>
                  </a:extLst>
                </a:gridCol>
                <a:gridCol w="2869883">
                  <a:extLst>
                    <a:ext uri="{9D8B030D-6E8A-4147-A177-3AD203B41FA5}">
                      <a16:colId xmlns:a16="http://schemas.microsoft.com/office/drawing/2014/main" val="4211380695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129568807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3908446403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589994804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1261143405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4145022239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3839213575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61979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32367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11.678.662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11.966.426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287.764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9.577.796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2843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8.612.876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8.450.613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-162.263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7.192.311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65536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2.595.817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2.384.161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-211.656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1.665.197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68133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450.596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450.585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251.900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2290000,0%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49046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450.596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450.585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251.900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2290000,0%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31067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81005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9128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466.514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498.057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31.543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287.512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78852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50.787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40.530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-10.257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50.700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09575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43.786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47.951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39.867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89084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17.204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68.420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51.216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14.274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13555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153.981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148.846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-5.135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145.628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42345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200.756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192.310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-8.446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37.043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13426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180.560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179.560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180.560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18056,0%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42839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180.560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179.560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180.560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18056,0%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934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386224" y="4725144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070328A-926A-4CB4-9310-76F3DC6538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514202"/>
              </p:ext>
            </p:extLst>
          </p:nvPr>
        </p:nvGraphicFramePr>
        <p:xfrm>
          <a:off x="628650" y="1868116"/>
          <a:ext cx="7886700" cy="2407084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3383912373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491899595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2919375854"/>
                    </a:ext>
                  </a:extLst>
                </a:gridCol>
                <a:gridCol w="2869882">
                  <a:extLst>
                    <a:ext uri="{9D8B030D-6E8A-4147-A177-3AD203B41FA5}">
                      <a16:colId xmlns:a16="http://schemas.microsoft.com/office/drawing/2014/main" val="1596931942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16920732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747696933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706301358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3370309760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1415329151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4046866363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651834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88289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3.762.669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3.316.035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-446.634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2.149.409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88857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1.483.091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1.452.454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-30.637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1.195.108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74969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1.182.780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632.068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-550.712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239.197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5799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102.828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102.828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51.641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945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102.828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102.828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51.641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057644"/>
                  </a:ext>
                </a:extLst>
              </a:tr>
              <a:tr h="172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942.152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942.152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539.502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98581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942.152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942.152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539.502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91902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942.152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942.152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539.502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04350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154.345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91.774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26945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154.345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91.774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06389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32.188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32.188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32.187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72909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32.188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32.188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32.187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384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558924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C0AAB34-3279-4773-834C-B5220C596B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01200"/>
              </p:ext>
            </p:extLst>
          </p:nvPr>
        </p:nvGraphicFramePr>
        <p:xfrm>
          <a:off x="645941" y="1843062"/>
          <a:ext cx="7886700" cy="3640756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2399779989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317143781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4123095695"/>
                    </a:ext>
                  </a:extLst>
                </a:gridCol>
                <a:gridCol w="2869882">
                  <a:extLst>
                    <a:ext uri="{9D8B030D-6E8A-4147-A177-3AD203B41FA5}">
                      <a16:colId xmlns:a16="http://schemas.microsoft.com/office/drawing/2014/main" val="4268740594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736166526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523816275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1296920013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564533294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2756303188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3521126320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379042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39348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23.172.085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23.713.003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540.918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18.882.710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84001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3.418.181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3.367.719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-50.462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2.760.347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32221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186.130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219.804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33.674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154.924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10013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146.569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80466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146.569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68833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1.152.076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1.152.076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552.679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10325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1.152.076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1.152.076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552.679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91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y Normalización de Inmuebles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164.658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164.658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113.514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998911"/>
                  </a:ext>
                </a:extLst>
              </a:tr>
              <a:tr h="204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Normalización de la Cartera de Postulaciones a Propiedad Fiscal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245.098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245.098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143.579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7381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Propiedad Fiscal en relación a los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569.926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569.926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237.589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79677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Puesta en Valor del Territorio Fiscal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86.833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86.833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54.332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07689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40158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Recuperación y Fortalecimiento de Rutas Patrimoniales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85.561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85.561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46232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5.097.169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5.097.169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4.024.241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17198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5.097.169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5.097.169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4.024.241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75057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75129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91207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65.897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65.897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739.497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1122,2%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1122,2%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58502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Ventas a Plazo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65.897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65.897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739.497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1122,2%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1122,2%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991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3149</TotalTime>
  <Words>2091</Words>
  <Application>Microsoft Office PowerPoint</Application>
  <PresentationFormat>Presentación en pantalla (4:3)</PresentationFormat>
  <Paragraphs>1003</Paragraphs>
  <Slides>11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OCTUBRE DE 2018 PARTIDA 01:  MINISTERIO DE BIENES NACIONALES</vt:lpstr>
      <vt:lpstr>EJECUCIÓN ACUMULADA DE GASTOS A OCTUBRE DE 2018  PARTIDA 14 MINISTERIO DE BIENES NACIONALES</vt:lpstr>
      <vt:lpstr>EJECUCIÓN ACUMULADA DE GASTOS A OCTUBRE DE 2018  PARTIDA 14 MINISTERIO DE BIENES NACIONALES</vt:lpstr>
      <vt:lpstr>EJECUCIÓN ACUMULADA DE GASTOS A OCTUBRE DE 2018  PARTIDA 14 MINISTERIO DE BIENES NACIONALES</vt:lpstr>
      <vt:lpstr>Presentación de PowerPoint</vt:lpstr>
      <vt:lpstr>EJECUCIÓN ACUMULADA DE GASTOS A OCTUBRE DE 2018  PARTIDA 14 RESUMEN POR CAPÍTULOS</vt:lpstr>
      <vt:lpstr>EJECUCIÓN ACUMULADA DE GASTOS A OCTUBRE DE 2018  PARTIDA 14. CAPÍTULO 01. PROGRAMA 01: SUBSECRETARÍA DE BIENES NACIONALES </vt:lpstr>
      <vt:lpstr>EJECUCIÓN ACUMULADA DE GASTOS A OCTUBRE DE 2018  PARTIDA 14. CAPÍTULO 01. PROGRAMA 03: REGULARIZACIÓN DE LA PROPIEDAD RAÍZ</vt:lpstr>
      <vt:lpstr>EJECUCIÓN ACUMULADA DE GASTOS A OCTUBRE DE 2018  PARTIDA 14. CAPÍTULO 01. PROGRAMA 04: ADMINISTRACIÓN DE BIENES</vt:lpstr>
      <vt:lpstr>EJECUCIÓN ACUMULADA DE GASTOS A OCTUBRE DE 2018  PARTIDA 14. CAPÍTULO 01. PROGRAMA 04: ADMINISTRACIÓN DE BIENES</vt:lpstr>
      <vt:lpstr>EJECUCIÓN ACUMULADA DE GASTOS A OCTUBRE DE 2018  PARTIDA 14. CAPÍTULO 01. PROGRAMA 05: CATASTRO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194</cp:revision>
  <cp:lastPrinted>2018-06-11T15:48:09Z</cp:lastPrinted>
  <dcterms:created xsi:type="dcterms:W3CDTF">2016-06-23T13:38:47Z</dcterms:created>
  <dcterms:modified xsi:type="dcterms:W3CDTF">2019-01-15T15:04:50Z</dcterms:modified>
</cp:coreProperties>
</file>