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98" r:id="rId4"/>
    <p:sldId id="300" r:id="rId5"/>
    <p:sldId id="301" r:id="rId6"/>
    <p:sldId id="302" r:id="rId7"/>
    <p:sldId id="264" r:id="rId8"/>
    <p:sldId id="263" r:id="rId9"/>
    <p:sldId id="265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>
        <p:scale>
          <a:sx n="100" d="100"/>
          <a:sy n="100" d="100"/>
        </p:scale>
        <p:origin x="-195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07-01-2019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14" name="Picture 16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22" y="40867"/>
            <a:ext cx="36703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>
                <a:latin typeface="+mn-lt"/>
              </a:rPr>
              <a:t/>
            </a:r>
            <a:br>
              <a:rPr lang="es-CL" sz="2000" b="1" dirty="0">
                <a:latin typeface="+mn-lt"/>
              </a:rPr>
            </a:br>
            <a:r>
              <a:rPr lang="es-CL" sz="2000" b="1" cap="all" dirty="0">
                <a:latin typeface="+mn-lt"/>
              </a:rPr>
              <a:t>al mes de </a:t>
            </a:r>
            <a:r>
              <a:rPr lang="es-CL" sz="2000" b="1" cap="all" dirty="0" smtClean="0">
                <a:latin typeface="+mn-lt"/>
              </a:rPr>
              <a:t>OCTUBRE </a:t>
            </a:r>
            <a:r>
              <a:rPr lang="es-CL" sz="2000" b="1" cap="all" dirty="0">
                <a:latin typeface="+mn-lt"/>
              </a:rPr>
              <a:t>de </a:t>
            </a:r>
            <a:r>
              <a:rPr lang="es-CL" sz="2000" b="1" cap="all" dirty="0" smtClean="0">
                <a:latin typeface="+mn-lt"/>
              </a:rPr>
              <a:t>2018</a:t>
            </a:r>
            <a:r>
              <a:rPr lang="es-CL" sz="2000" b="1" cap="all" dirty="0">
                <a:latin typeface="+mn-lt"/>
              </a:rPr>
              <a:t/>
            </a:r>
            <a:br>
              <a:rPr lang="es-CL" sz="2000" b="1" cap="all" dirty="0">
                <a:latin typeface="+mn-lt"/>
              </a:rPr>
            </a:br>
            <a:r>
              <a:rPr lang="es-CL" sz="2000" b="1" cap="all" dirty="0">
                <a:latin typeface="+mn-lt"/>
              </a:rPr>
              <a:t>Partida 12</a:t>
            </a:r>
            <a:r>
              <a:rPr lang="es-CL" sz="2000" b="1" dirty="0">
                <a:latin typeface="+mn-lt"/>
              </a:rPr>
              <a:t>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OBRAS PÚBLICAS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diciembre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03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498680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02: DIRECCIÓN DE ARQUITECTURA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914856"/>
              </p:ext>
            </p:extLst>
          </p:nvPr>
        </p:nvGraphicFramePr>
        <p:xfrm>
          <a:off x="386224" y="1759049"/>
          <a:ext cx="82296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Hoja de cálculo" r:id="rId3" imgW="7581990" imgH="3686293" progId="Excel.Sheet.8">
                  <p:embed/>
                </p:oleObj>
              </mc:Choice>
              <mc:Fallback>
                <p:oleObj name="Hoja de cálculo" r:id="rId3" imgW="7581990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59049"/>
                        <a:ext cx="822960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8721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03: DIRECCIÓN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175034"/>
              </p:ext>
            </p:extLst>
          </p:nvPr>
        </p:nvGraphicFramePr>
        <p:xfrm>
          <a:off x="467544" y="1742281"/>
          <a:ext cx="8208912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Hoja de cálculo" r:id="rId3" imgW="8039190" imgH="3991001" progId="Excel.Sheet.8">
                  <p:embed/>
                </p:oleObj>
              </mc:Choice>
              <mc:Fallback>
                <p:oleObj name="Hoja de cálculo" r:id="rId3" imgW="8039190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42281"/>
                        <a:ext cx="8208912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04: DIRECCIÓN DE VIALIDAD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000922"/>
              </p:ext>
            </p:extLst>
          </p:nvPr>
        </p:nvGraphicFramePr>
        <p:xfrm>
          <a:off x="386224" y="1556792"/>
          <a:ext cx="8229600" cy="476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Hoja de cálculo" r:id="rId3" imgW="7820092" imgH="5362720" progId="Excel.Sheet.8">
                  <p:embed/>
                </p:oleObj>
              </mc:Choice>
              <mc:Fallback>
                <p:oleObj name="Hoja de cálculo" r:id="rId3" imgW="7820092" imgH="536272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56792"/>
                        <a:ext cx="8229600" cy="4769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2961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06: DIRECCIÓN DE OBRAS PORTUARIAS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253071"/>
              </p:ext>
            </p:extLst>
          </p:nvPr>
        </p:nvGraphicFramePr>
        <p:xfrm>
          <a:off x="386224" y="1794867"/>
          <a:ext cx="8290232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Hoja de cálculo" r:id="rId3" imgW="8496390" imgH="3362430" progId="Excel.Sheet.8">
                  <p:embed/>
                </p:oleObj>
              </mc:Choice>
              <mc:Fallback>
                <p:oleObj name="Hoja de cálculo" r:id="rId3" imgW="8496390" imgH="33624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94867"/>
                        <a:ext cx="8290232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6612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07: DIRECCIÓN DE AEROPUERTOS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432820"/>
              </p:ext>
            </p:extLst>
          </p:nvPr>
        </p:nvGraphicFramePr>
        <p:xfrm>
          <a:off x="467544" y="1788765"/>
          <a:ext cx="8148280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Hoja de cálculo" r:id="rId3" imgW="7848779" imgH="3800514" progId="Excel.Sheet.8">
                  <p:embed/>
                </p:oleObj>
              </mc:Choice>
              <mc:Fallback>
                <p:oleObj name="Hoja de cálculo" r:id="rId3" imgW="7848779" imgH="380051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8765"/>
                        <a:ext cx="8148280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292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08: ADMINISTRACIÓN SISTEMA CONCESIONES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087598"/>
              </p:ext>
            </p:extLst>
          </p:nvPr>
        </p:nvGraphicFramePr>
        <p:xfrm>
          <a:off x="386224" y="1743075"/>
          <a:ext cx="8290231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Hoja de cálculo" r:id="rId3" imgW="7953487" imgH="3372008" progId="Excel.Sheet.8">
                  <p:embed/>
                </p:oleObj>
              </mc:Choice>
              <mc:Fallback>
                <p:oleObj name="Hoja de cálculo" r:id="rId3" imgW="7953487" imgH="337200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43075"/>
                        <a:ext cx="8290231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11: DIRECCIÓN DE PLANEAMIENTO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513040"/>
              </p:ext>
            </p:extLst>
          </p:nvPr>
        </p:nvGraphicFramePr>
        <p:xfrm>
          <a:off x="452438" y="1839441"/>
          <a:ext cx="823912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Hoja de cálculo" r:id="rId3" imgW="8239282" imgH="3533762" progId="Excel.Sheet.8">
                  <p:embed/>
                </p:oleObj>
              </mc:Choice>
              <mc:Fallback>
                <p:oleObj name="Hoja de cálculo" r:id="rId3" imgW="8239282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438" y="1839441"/>
                        <a:ext cx="8239125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080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12: AGUA POTABLE RURAL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66460"/>
              </p:ext>
            </p:extLst>
          </p:nvPr>
        </p:nvGraphicFramePr>
        <p:xfrm>
          <a:off x="386224" y="1844824"/>
          <a:ext cx="8290231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Hoja de cálculo" r:id="rId3" imgW="7801087" imgH="3086100" progId="Excel.Sheet.8">
                  <p:embed/>
                </p:oleObj>
              </mc:Choice>
              <mc:Fallback>
                <p:oleObj name="Hoja de cálculo" r:id="rId3" imgW="780108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844824"/>
                        <a:ext cx="8290231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04. PROGRAMA 01: DIRECCIÓN GENERAL DE AGUAS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45386"/>
              </p:ext>
            </p:extLst>
          </p:nvPr>
        </p:nvGraphicFramePr>
        <p:xfrm>
          <a:off x="386225" y="1772816"/>
          <a:ext cx="836224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Hoja de cálculo" r:id="rId3" imgW="8886892" imgH="3848047" progId="Excel.Sheet.8">
                  <p:embed/>
                </p:oleObj>
              </mc:Choice>
              <mc:Fallback>
                <p:oleObj name="Hoja de cálculo" r:id="rId3" imgW="8886892" imgH="38480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5" y="1772816"/>
                        <a:ext cx="8362240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4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4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4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05. PROGRAMA 01: INSTITUTO NACIONAL DE HIDRÁULICA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94833"/>
              </p:ext>
            </p:extLst>
          </p:nvPr>
        </p:nvGraphicFramePr>
        <p:xfrm>
          <a:off x="386224" y="1772816"/>
          <a:ext cx="8290232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Hoja de cálculo" r:id="rId3" imgW="7734390" imgH="3229054" progId="Excel.Sheet.8">
                  <p:embed/>
                </p:oleObj>
              </mc:Choice>
              <mc:Fallback>
                <p:oleObj name="Hoja de cálculo" r:id="rId3" imgW="7734390" imgH="32290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90232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</a:t>
            </a:r>
            <a:r>
              <a:rPr lang="es-CL" sz="1600" dirty="0" smtClean="0">
                <a:latin typeface="+mn-lt"/>
              </a:rPr>
              <a:t>2018 </a:t>
            </a:r>
            <a:r>
              <a:rPr lang="es-CL" sz="1600" dirty="0">
                <a:latin typeface="+mn-lt"/>
              </a:rPr>
              <a:t>la Partida presenta un presupuesto aprobado de </a:t>
            </a:r>
            <a:r>
              <a:rPr lang="es-CL" sz="1600" b="1" dirty="0">
                <a:latin typeface="+mn-lt"/>
              </a:rPr>
              <a:t>$</a:t>
            </a:r>
            <a:r>
              <a:rPr lang="es-CL" sz="1600" b="1" dirty="0" smtClean="0">
                <a:latin typeface="+mn-lt"/>
              </a:rPr>
              <a:t>2.404.756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de los cuales un 90% se destina a iniciativas de inversión y transferencias de </a:t>
            </a:r>
            <a:r>
              <a:rPr lang="es-CL" sz="1600" dirty="0" smtClean="0">
                <a:latin typeface="+mn-lt"/>
              </a:rPr>
              <a:t>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El gasto total </a:t>
            </a:r>
            <a:r>
              <a:rPr lang="es-CL" sz="1600" dirty="0"/>
              <a:t>del </a:t>
            </a:r>
            <a:r>
              <a:rPr lang="es-CL" sz="1600" dirty="0" smtClean="0"/>
              <a:t>Ministerio ascendió </a:t>
            </a:r>
            <a:r>
              <a:rPr lang="es-CL" sz="1600" dirty="0"/>
              <a:t>a </a:t>
            </a:r>
            <a:r>
              <a:rPr lang="es-CL" sz="1600" b="1" dirty="0" smtClean="0"/>
              <a:t>$</a:t>
            </a:r>
            <a:r>
              <a:rPr lang="es-CL" sz="1600" b="1" dirty="0" smtClean="0"/>
              <a:t>1.911.516 </a:t>
            </a:r>
            <a:r>
              <a:rPr lang="es-CL" sz="1600" b="1" dirty="0"/>
              <a:t>millones</a:t>
            </a:r>
            <a:r>
              <a:rPr lang="es-CL" sz="1600" dirty="0"/>
              <a:t>, es decir, un </a:t>
            </a:r>
            <a:r>
              <a:rPr lang="es-CL" sz="1600" b="1" dirty="0" smtClean="0"/>
              <a:t>71%</a:t>
            </a:r>
            <a:r>
              <a:rPr lang="es-CL" sz="1600" dirty="0" smtClean="0"/>
              <a:t> </a:t>
            </a:r>
            <a:r>
              <a:rPr lang="es-CL" sz="1600" dirty="0"/>
              <a:t>respecto de la ley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las variaciones del presupuesto inicial, la Partida presenta </a:t>
            </a:r>
            <a:r>
              <a:rPr lang="es-CL" sz="1600" dirty="0" smtClean="0"/>
              <a:t>un </a:t>
            </a:r>
            <a:r>
              <a:rPr lang="es-CL" sz="1600" dirty="0"/>
              <a:t>aumento consolidado de </a:t>
            </a:r>
            <a:r>
              <a:rPr lang="es-CL" sz="1600" b="1" dirty="0"/>
              <a:t>$</a:t>
            </a:r>
            <a:r>
              <a:rPr lang="es-CL" sz="1600" b="1" dirty="0" smtClean="0"/>
              <a:t>258.354 </a:t>
            </a:r>
            <a:r>
              <a:rPr lang="es-CL" sz="1600" b="1" dirty="0"/>
              <a:t>millones</a:t>
            </a:r>
            <a:r>
              <a:rPr lang="es-CL" sz="1600" dirty="0"/>
              <a:t>, destacándose los aumentos para el Subtítulo 29 Adquisición de Activos No Financieros por $</a:t>
            </a:r>
            <a:r>
              <a:rPr lang="es-CL" sz="1600" dirty="0" smtClean="0"/>
              <a:t>5.755 </a:t>
            </a:r>
            <a:r>
              <a:rPr lang="es-CL" sz="1600" dirty="0"/>
              <a:t>millones y para el pago de la deuda flotante por $</a:t>
            </a:r>
            <a:r>
              <a:rPr lang="es-CL" sz="1600" dirty="0" smtClean="0"/>
              <a:t>285.108, entre otras variaciones. 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Para los Subtítulo 31 Iniciativas de Inversión, y 33 Transferencias de Capital, se observaron disminuciones en el presupuesto aprobado por el Congreso Nacional, que llegan a $</a:t>
            </a:r>
            <a:r>
              <a:rPr lang="es-CL" sz="1600" dirty="0" smtClean="0"/>
              <a:t>26.197 </a:t>
            </a:r>
            <a:r>
              <a:rPr lang="es-CL" sz="1600" dirty="0" smtClean="0"/>
              <a:t>millones para iniciativas de inversión, y $1.086 millones para las transferencias de capital.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 smtClean="0">
                <a:latin typeface="+mn-lt"/>
              </a:rPr>
              <a:t> 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41168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07. PROGRAMA 01: SUPERINTENDENCIA DE SERVICIOS SANITARIOS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926495"/>
              </p:ext>
            </p:extLst>
          </p:nvPr>
        </p:nvGraphicFramePr>
        <p:xfrm>
          <a:off x="467544" y="1640185"/>
          <a:ext cx="8208911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Hoja de cálculo" r:id="rId3" imgW="7724708" imgH="3229054" progId="Excel.Sheet.8">
                  <p:embed/>
                </p:oleObj>
              </mc:Choice>
              <mc:Fallback>
                <p:oleObj name="Hoja de cálculo" r:id="rId3" imgW="7724708" imgH="32290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40185"/>
                        <a:ext cx="8208911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cuanto a los programas, la </a:t>
            </a:r>
            <a:r>
              <a:rPr lang="es-CL" sz="1600" b="1" dirty="0"/>
              <a:t>Dirección de Vialidad</a:t>
            </a:r>
            <a:r>
              <a:rPr lang="es-CL" sz="1600" dirty="0"/>
              <a:t>, con recursos vigentes por </a:t>
            </a:r>
            <a:r>
              <a:rPr lang="es-CL" sz="1600" b="1" dirty="0"/>
              <a:t> </a:t>
            </a:r>
            <a:r>
              <a:rPr lang="es-CL" sz="1600" dirty="0"/>
              <a:t> $</a:t>
            </a:r>
            <a:r>
              <a:rPr lang="es-CL" sz="1600" dirty="0" smtClean="0"/>
              <a:t>1.243.511, alcanzó </a:t>
            </a:r>
            <a:r>
              <a:rPr lang="es-CL" sz="1600" dirty="0"/>
              <a:t>una ejecución de </a:t>
            </a:r>
            <a:r>
              <a:rPr lang="es-CL" sz="1600" b="1" dirty="0" smtClean="0"/>
              <a:t>72%</a:t>
            </a:r>
            <a:r>
              <a:rPr lang="es-CL" sz="1600" dirty="0" smtClean="0"/>
              <a:t> </a:t>
            </a:r>
            <a:r>
              <a:rPr lang="es-CL" sz="1600" dirty="0"/>
              <a:t>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iniciativas de inversión, con recursos vigentes por $</a:t>
            </a:r>
            <a:r>
              <a:rPr lang="es-CL" sz="1600" dirty="0" smtClean="0"/>
              <a:t>1.580.779 </a:t>
            </a:r>
            <a:r>
              <a:rPr lang="es-CL" sz="1600" dirty="0"/>
              <a:t>millones, </a:t>
            </a:r>
            <a:r>
              <a:rPr lang="es-CL" sz="1600" dirty="0" smtClean="0"/>
              <a:t>alcanzó </a:t>
            </a:r>
            <a:r>
              <a:rPr lang="es-CL" sz="1600" dirty="0"/>
              <a:t>un avance presupuestario de un </a:t>
            </a:r>
            <a:r>
              <a:rPr lang="es-CL" sz="1600" dirty="0" smtClean="0"/>
              <a:t>61%, </a:t>
            </a:r>
            <a:r>
              <a:rPr lang="es-CL" sz="1600" dirty="0"/>
              <a:t>según la siguiente desagregación: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543038"/>
              </p:ext>
            </p:extLst>
          </p:nvPr>
        </p:nvGraphicFramePr>
        <p:xfrm>
          <a:off x="1004888" y="3717032"/>
          <a:ext cx="71342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Hoja de cálculo" r:id="rId3" imgW="7134113" imgH="2143243" progId="Excel.Sheet.12">
                  <p:embed/>
                </p:oleObj>
              </mc:Choice>
              <mc:Fallback>
                <p:oleObj name="Hoja de cálculo" r:id="rId3" imgW="7134113" imgH="2143243" progId="Excel.Sheet.12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717032"/>
                        <a:ext cx="7134225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013176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981200"/>
            <a:ext cx="61023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224115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971674"/>
            <a:ext cx="6120680" cy="302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808173"/>
              </p:ext>
            </p:extLst>
          </p:nvPr>
        </p:nvGraphicFramePr>
        <p:xfrm>
          <a:off x="467544" y="1772816"/>
          <a:ext cx="8208912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Hoja de cálculo" r:id="rId3" imgW="7134113" imgH="2638438" progId="Excel.Sheet.8">
                  <p:embed/>
                </p:oleObj>
              </mc:Choice>
              <mc:Fallback>
                <p:oleObj name="Hoja de cálculo" r:id="rId3" imgW="7134113" imgH="26384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208912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680543"/>
              </p:ext>
            </p:extLst>
          </p:nvPr>
        </p:nvGraphicFramePr>
        <p:xfrm>
          <a:off x="461963" y="1629519"/>
          <a:ext cx="82200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Hoja de cálculo" r:id="rId4" imgW="8219918" imgH="3095678" progId="Excel.Sheet.8">
                  <p:embed/>
                </p:oleObj>
              </mc:Choice>
              <mc:Fallback>
                <p:oleObj name="Hoja de cálculo" r:id="rId4" imgW="8219918" imgH="30956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1629519"/>
                        <a:ext cx="8220075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01. PROGRAMA 01: SECRETARÍA Y ADMINISTRACIÓN GENERAL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238917"/>
              </p:ext>
            </p:extLst>
          </p:nvPr>
        </p:nvGraphicFramePr>
        <p:xfrm>
          <a:off x="467544" y="1556792"/>
          <a:ext cx="814827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Hoja de cálculo" r:id="rId3" imgW="7839097" imgH="3086100" progId="Excel.Sheet.8">
                  <p:embed/>
                </p:oleObj>
              </mc:Choice>
              <mc:Fallback>
                <p:oleObj name="Hoja de cálculo" r:id="rId3" imgW="783909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148279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72187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01: ADMINISTRACIÓN Y EJECUCIÓN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510571"/>
              </p:ext>
            </p:extLst>
          </p:nvPr>
        </p:nvGraphicFramePr>
        <p:xfrm>
          <a:off x="467545" y="1742281"/>
          <a:ext cx="814828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Hoja de cálculo" r:id="rId3" imgW="8124892" imgH="3991001" progId="Excel.Sheet.8">
                  <p:embed/>
                </p:oleObj>
              </mc:Choice>
              <mc:Fallback>
                <p:oleObj name="Hoja de cálculo" r:id="rId3" imgW="8124892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742281"/>
                        <a:ext cx="8148280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716</Words>
  <Application>Microsoft Office PowerPoint</Application>
  <PresentationFormat>Presentación en pantalla (4:3)</PresentationFormat>
  <Paragraphs>90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1_Tema de Office</vt:lpstr>
      <vt:lpstr>Tema de Office</vt:lpstr>
      <vt:lpstr>Imagen de mapa de bits</vt:lpstr>
      <vt:lpstr>Hoja de cálculo de Microsoft Excel</vt:lpstr>
      <vt:lpstr>Hoja de cálculo de Microsoft Excel 97-2003</vt:lpstr>
      <vt:lpstr>EJECUCIÓN ACUMULADA DE GASTOS PRESUPUESTARIOS al mes de OCTUBRE de 2018 Partida 12: MINISTERIO DE OBRAS PÚBLICAS</vt:lpstr>
      <vt:lpstr>EJECUCIÓN ACUMULADA DE GASTOS A OCTUBRE DE 2018  PARTIDA 12 MINISTERIO DE OBRAS PÚBLICAS</vt:lpstr>
      <vt:lpstr>EJECUCIÓN ACUMULADA DE GASTOS A OCTUBRE DE 2018  PARTIDA 12 MINISTERIO DE OBRAS PÚBLICAS</vt:lpstr>
      <vt:lpstr>Presentación de PowerPoint</vt:lpstr>
      <vt:lpstr>Presentación de PowerPoint</vt:lpstr>
      <vt:lpstr>EJECUCIÓN ACUMULADA DE GASTOS A OCTUBRE DE 2018  PARTIDA 12 MINISTERIO DE OBRAS PÚBLICAS</vt:lpstr>
      <vt:lpstr>EJECUCIÓN ACUMULADA DE GASTOS A OCTUBRE DE 2018  PARTIDA 12 RESUMEN POR CAPÍTULOS</vt:lpstr>
      <vt:lpstr>EJECUCIÓN ACUMULADA DE GASTOS A OCTUBRE DE 2018  PARTIDA 12. CAPÍTULO 01. PROGRAMA 01: SECRETARÍA Y ADMINISTRACIÓN GENERAL</vt:lpstr>
      <vt:lpstr>EJECUCIÓN ACUMULADA DE GASTOS A OCTUBRE DE 2018  PARTIDA 12. CAPÍTULO 02. PROGRAMA 01: ADMINISTRACIÓN Y EJECUCIÓN DE OBRAS PÚBLICAS</vt:lpstr>
      <vt:lpstr>EJECUCIÓN ACUMULADA DE GASTOS A OCTUBRE DE 2018  PARTIDA 12. CAPÍTULO 02. PROGRAMA 02: DIRECCIÓN DE ARQUITECTURA</vt:lpstr>
      <vt:lpstr>EJECUCIÓN ACUMULADA DE GASTOS A OCTUBRE DE 2018  PARTIDA 12. CAPÍTULO 02. PROGRAMA 03: DIRECCIÓN DE OBRAS PÚBLICAS</vt:lpstr>
      <vt:lpstr>EJECUCIÓN ACUMULADA DE GASTOS A OCTUBRE DE 2018  PARTIDA 12. CAPÍTULO 02. PROGRAMA 04: DIRECCIÓN DE VIALIDAD</vt:lpstr>
      <vt:lpstr>EJECUCIÓN ACUMULADA DE GASTOS A OCTUBRE DE 2018  PARTIDA 12. CAPÍTULO 02. PROGRAMA 06: DIRECCIÓN DE OBRAS PORTUARIAS</vt:lpstr>
      <vt:lpstr>EJECUCIÓN ACUMULADA DE GASTOS A OCTUBRE DE 2018  PARTIDA 12. CAPÍTULO 02. PROGRAMA 07: DIRECCIÓN DE AEROPUERTOS</vt:lpstr>
      <vt:lpstr>EJECUCIÓN ACUMULADA DE GASTOS A OCTUBRE DE 2018  PARTIDA 12. CAPÍTULO 02. PROGRAMA 08: ADMINISTRACIÓN SISTEMA CONCESIONES</vt:lpstr>
      <vt:lpstr>EJECUCIÓN ACUMULADA DE GASTOS A OCTUBRE DE 2018  PARTIDA 12. CAPÍTULO 02. PROGRAMA 11: DIRECCIÓN DE PLANEAMIENTO</vt:lpstr>
      <vt:lpstr>EJECUCIÓN ACUMULADA DE GASTOS A OCTUBRE DE 2018  PARTIDA 12. CAPÍTULO 02. PROGRAMA 12: AGUA POTABLE RURAL</vt:lpstr>
      <vt:lpstr>EJECUCIÓN ACUMULADA DE GASTOS A OCTUBRE DE 2018  PARTIDA 12. CAPÍTULO 04. PROGRAMA 01: DIRECCIÓN GENERAL DE AGUAS</vt:lpstr>
      <vt:lpstr>EJECUCIÓN ACUMULADA DE GASTOS A OCTUBRE DE 2018  PARTIDA 12. CAPÍTULO 05. PROGRAMA 01: INSTITUTO NACIONAL DE HIDRÁULICA</vt:lpstr>
      <vt:lpstr>EJECUCIÓN ACUMULADA DE GASTOS A OCTUBRE DE 2018  PARTIDA 12. CAPÍTULO 07. PROGRAMA 01: SUPERINTENDENCIA DE SERVICIOS SANITARIOS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194</cp:revision>
  <cp:lastPrinted>2018-08-21T18:55:33Z</cp:lastPrinted>
  <dcterms:created xsi:type="dcterms:W3CDTF">2016-06-23T13:38:47Z</dcterms:created>
  <dcterms:modified xsi:type="dcterms:W3CDTF">2019-01-07T19:35:09Z</dcterms:modified>
</cp:coreProperties>
</file>