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3" r:id="rId5"/>
    <p:sldId id="324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9" autoAdjust="0"/>
    <p:restoredTop sz="93838" autoAdjust="0"/>
  </p:normalViewPr>
  <p:slideViewPr>
    <p:cSldViewPr>
      <p:cViewPr varScale="1">
        <p:scale>
          <a:sx n="72" d="100"/>
          <a:sy n="72" d="100"/>
        </p:scale>
        <p:origin x="6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B4-4246-A356-032B6CA18392}"/>
                </c:ext>
              </c:extLst>
            </c:dLbl>
            <c:dLbl>
              <c:idx val="4"/>
              <c:layout>
                <c:manualLayout>
                  <c:x val="-1.6260162601626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B4-4246-A356-032B6CA183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Partida'!$X$23:$AG$23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Partida'!$X$24:$AG$24</c:f>
              <c:numCache>
                <c:formatCode>0.0%</c:formatCode>
                <c:ptCount val="10"/>
                <c:pt idx="0">
                  <c:v>8.7720182717655817E-2</c:v>
                </c:pt>
                <c:pt idx="1">
                  <c:v>7.1190363884634886E-2</c:v>
                </c:pt>
                <c:pt idx="2">
                  <c:v>7.7738151770753064E-2</c:v>
                </c:pt>
                <c:pt idx="3">
                  <c:v>7.0167964716748563E-2</c:v>
                </c:pt>
                <c:pt idx="4">
                  <c:v>8.2045857082983009E-2</c:v>
                </c:pt>
                <c:pt idx="5">
                  <c:v>8.5376114115513338E-2</c:v>
                </c:pt>
                <c:pt idx="6">
                  <c:v>7.3775677913821183E-2</c:v>
                </c:pt>
                <c:pt idx="7">
                  <c:v>7.1294652103734091E-2</c:v>
                </c:pt>
                <c:pt idx="8">
                  <c:v>7.865406584006418E-2</c:v>
                </c:pt>
                <c:pt idx="9">
                  <c:v>8.0091572699878807E-2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B4-4246-A356-032B6CA18392}"/>
            </c:ext>
          </c:extLst>
        </c:ser>
        <c:ser>
          <c:idx val="1"/>
          <c:order val="1"/>
          <c:tx>
            <c:strRef>
              <c:f>'Resumen Partida'!$W$25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2601626016260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B4-4246-A356-032B6CA18392}"/>
                </c:ext>
              </c:extLst>
            </c:dLbl>
            <c:dLbl>
              <c:idx val="1"/>
              <c:layout>
                <c:manualLayout>
                  <c:x val="1.6260162601625966E-2"/>
                  <c:y val="4.629629629629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B4-4246-A356-032B6CA18392}"/>
                </c:ext>
              </c:extLst>
            </c:dLbl>
            <c:dLbl>
              <c:idx val="2"/>
              <c:layout>
                <c:manualLayout>
                  <c:x val="1.3550135501355014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B4-4246-A356-032B6CA183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Partida'!$X$23:$AG$23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Partida'!$X$25:$AG$25</c:f>
              <c:numCache>
                <c:formatCode>0.0%</c:formatCode>
                <c:ptCount val="10"/>
                <c:pt idx="0">
                  <c:v>8.5008162380253091E-2</c:v>
                </c:pt>
                <c:pt idx="1">
                  <c:v>6.9205994337730045E-2</c:v>
                </c:pt>
                <c:pt idx="2">
                  <c:v>7.0760169087169186E-2</c:v>
                </c:pt>
                <c:pt idx="3">
                  <c:v>7.7962053416461674E-2</c:v>
                </c:pt>
                <c:pt idx="4">
                  <c:v>7.7242113714669269E-2</c:v>
                </c:pt>
                <c:pt idx="5">
                  <c:v>8.038865276836904E-2</c:v>
                </c:pt>
                <c:pt idx="6">
                  <c:v>7.0373341482230609E-2</c:v>
                </c:pt>
                <c:pt idx="7">
                  <c:v>0.10442476461336427</c:v>
                </c:pt>
                <c:pt idx="8">
                  <c:v>7.2011709005104646E-2</c:v>
                </c:pt>
                <c:pt idx="9">
                  <c:v>7.1727200014135503E-2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B4-4246-A356-032B6CA18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622336"/>
        <c:axId val="62636416"/>
      </c:barChart>
      <c:catAx>
        <c:axId val="6262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636416"/>
        <c:crosses val="autoZero"/>
        <c:auto val="1"/>
        <c:lblAlgn val="ctr"/>
        <c:lblOffset val="100"/>
        <c:noMultiLvlLbl val="0"/>
      </c:catAx>
      <c:valAx>
        <c:axId val="626364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26223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 Acumulada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Partida'!$AJ$24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05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1B-41B3-9270-555E76F22DBF}"/>
                </c:ext>
              </c:extLst>
            </c:dLbl>
            <c:dLbl>
              <c:idx val="1"/>
              <c:layout>
                <c:manualLayout>
                  <c:x val="-9.1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1B-41B3-9270-555E76F22DBF}"/>
                </c:ext>
              </c:extLst>
            </c:dLbl>
            <c:dLbl>
              <c:idx val="2"/>
              <c:layout>
                <c:manualLayout>
                  <c:x val="-7.9166776027996558E-2"/>
                  <c:y val="-2.3147783610382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99999999999998"/>
                      <c:h val="6.83566637503645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1B-41B3-9270-555E76F22DBF}"/>
                </c:ext>
              </c:extLst>
            </c:dLbl>
            <c:dLbl>
              <c:idx val="3"/>
              <c:layout>
                <c:manualLayout>
                  <c:x val="-0.10555555555555556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1B-41B3-9270-555E76F22DBF}"/>
                </c:ext>
              </c:extLst>
            </c:dLbl>
            <c:dLbl>
              <c:idx val="4"/>
              <c:layout>
                <c:manualLayout>
                  <c:x val="-6.111111111111110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1B-41B3-9270-555E76F22DBF}"/>
                </c:ext>
              </c:extLst>
            </c:dLbl>
            <c:dLbl>
              <c:idx val="5"/>
              <c:layout>
                <c:manualLayout>
                  <c:x val="-6.1111111111111317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1B-41B3-9270-555E76F22DBF}"/>
                </c:ext>
              </c:extLst>
            </c:dLbl>
            <c:dLbl>
              <c:idx val="6"/>
              <c:layout>
                <c:manualLayout>
                  <c:x val="-4.1666666666666768E-2"/>
                  <c:y val="-6.9444444444444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1B-41B3-9270-555E76F22DBF}"/>
                </c:ext>
              </c:extLst>
            </c:dLbl>
            <c:dLbl>
              <c:idx val="8"/>
              <c:layout>
                <c:manualLayout>
                  <c:x val="-2.7777777777779813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1B-41B3-9270-555E76F22DBF}"/>
                </c:ext>
              </c:extLst>
            </c:dLbl>
            <c:dLbl>
              <c:idx val="9"/>
              <c:layout>
                <c:manualLayout>
                  <c:x val="-3.3333333333333229E-2"/>
                  <c:y val="2.777777777777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1B-41B3-9270-555E76F22D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Partida'!$AK$23:$AT$23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Partida'!$AK$24:$AT$24</c:f>
              <c:numCache>
                <c:formatCode>0.0%</c:formatCode>
                <c:ptCount val="10"/>
                <c:pt idx="0">
                  <c:v>8.7720182717655817E-2</c:v>
                </c:pt>
                <c:pt idx="1">
                  <c:v>0.1589105466022907</c:v>
                </c:pt>
                <c:pt idx="2">
                  <c:v>0.23664869837304375</c:v>
                </c:pt>
                <c:pt idx="3">
                  <c:v>0.30681666308979233</c:v>
                </c:pt>
                <c:pt idx="4">
                  <c:v>0.38886252017277534</c:v>
                </c:pt>
                <c:pt idx="5">
                  <c:v>0.47423863428828866</c:v>
                </c:pt>
                <c:pt idx="6">
                  <c:v>0.54801431220210983</c:v>
                </c:pt>
                <c:pt idx="7">
                  <c:v>0.61930896430584392</c:v>
                </c:pt>
                <c:pt idx="8">
                  <c:v>0.6979630301459081</c:v>
                </c:pt>
                <c:pt idx="9">
                  <c:v>0.77805460284578698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01B-41B3-9270-555E76F22DBF}"/>
            </c:ext>
          </c:extLst>
        </c:ser>
        <c:ser>
          <c:idx val="1"/>
          <c:order val="1"/>
          <c:tx>
            <c:strRef>
              <c:f>'Resumen Partida'!$AJ$25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7779965004374706E-3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1B-41B3-9270-555E76F22DBF}"/>
                </c:ext>
              </c:extLst>
            </c:dLbl>
            <c:dLbl>
              <c:idx val="1"/>
              <c:layout>
                <c:manualLayout>
                  <c:x val="-2.2222222222222195E-2"/>
                  <c:y val="5.092592592592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1B-41B3-9270-555E76F22DBF}"/>
                </c:ext>
              </c:extLst>
            </c:dLbl>
            <c:dLbl>
              <c:idx val="2"/>
              <c:layout>
                <c:manualLayout>
                  <c:x val="-1.9444444444444445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1B-41B3-9270-555E76F22DBF}"/>
                </c:ext>
              </c:extLst>
            </c:dLbl>
            <c:dLbl>
              <c:idx val="3"/>
              <c:layout>
                <c:manualLayout>
                  <c:x val="-2.2222222222222223E-2"/>
                  <c:y val="6.481445027704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01B-41B3-9270-555E76F22DBF}"/>
                </c:ext>
              </c:extLst>
            </c:dLbl>
            <c:dLbl>
              <c:idx val="4"/>
              <c:layout>
                <c:manualLayout>
                  <c:x val="-8.3333333333333332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01B-41B3-9270-555E76F22DBF}"/>
                </c:ext>
              </c:extLst>
            </c:dLbl>
            <c:dLbl>
              <c:idx val="5"/>
              <c:layout>
                <c:manualLayout>
                  <c:x val="-1.6666666666666666E-2"/>
                  <c:y val="3.2407407407407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1B-41B3-9270-555E76F22DBF}"/>
                </c:ext>
              </c:extLst>
            </c:dLbl>
            <c:dLbl>
              <c:idx val="7"/>
              <c:layout>
                <c:manualLayout>
                  <c:x val="-0.05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01B-41B3-9270-555E76F22DBF}"/>
                </c:ext>
              </c:extLst>
            </c:dLbl>
            <c:dLbl>
              <c:idx val="8"/>
              <c:layout>
                <c:manualLayout>
                  <c:x val="-2.7777777777777981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01B-41B3-9270-555E76F22DBF}"/>
                </c:ext>
              </c:extLst>
            </c:dLbl>
            <c:dLbl>
              <c:idx val="9"/>
              <c:layout>
                <c:manualLayout>
                  <c:x val="-3.888888888888878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01B-41B3-9270-555E76F22D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Partida'!$AK$23:$AT$23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Partida'!$AK$25:$AT$25</c:f>
              <c:numCache>
                <c:formatCode>0.0%</c:formatCode>
                <c:ptCount val="10"/>
                <c:pt idx="0">
                  <c:v>8.5008162380253091E-2</c:v>
                </c:pt>
                <c:pt idx="1">
                  <c:v>0.15421415671798314</c:v>
                </c:pt>
                <c:pt idx="2">
                  <c:v>0.22497432580515234</c:v>
                </c:pt>
                <c:pt idx="3">
                  <c:v>0.30293637922161398</c:v>
                </c:pt>
                <c:pt idx="4">
                  <c:v>0.38017849293628325</c:v>
                </c:pt>
                <c:pt idx="5">
                  <c:v>0.46056714570465229</c:v>
                </c:pt>
                <c:pt idx="6">
                  <c:v>0.53094048718688291</c:v>
                </c:pt>
                <c:pt idx="7">
                  <c:v>0.63536525180024717</c:v>
                </c:pt>
                <c:pt idx="8">
                  <c:v>0.70737696080535184</c:v>
                </c:pt>
                <c:pt idx="9">
                  <c:v>0.7791041608194873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301B-41B3-9270-555E76F22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322368"/>
        <c:axId val="63344640"/>
      </c:lineChart>
      <c:catAx>
        <c:axId val="6332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3344640"/>
        <c:crosses val="autoZero"/>
        <c:auto val="1"/>
        <c:lblAlgn val="ctr"/>
        <c:lblOffset val="100"/>
        <c:noMultiLvlLbl val="0"/>
      </c:catAx>
      <c:valAx>
        <c:axId val="633446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633223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5337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70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64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75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7505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069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8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632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296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870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979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4135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890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524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20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431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71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07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19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63" name="Picture 21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OCTUBRE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DEFENSA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53" name="Picture 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89" y="548680"/>
            <a:ext cx="44200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301208"/>
            <a:ext cx="770485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579456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84784"/>
            <a:ext cx="80042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7F1801E-1903-4E09-8AF1-3727C0FC8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252" y="1822418"/>
            <a:ext cx="7776864" cy="345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189" y="6093296"/>
            <a:ext cx="7848872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692696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52419"/>
            <a:ext cx="7848872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2502A98-C4ED-4F84-9EF5-3FF198C72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17666"/>
            <a:ext cx="7560840" cy="433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6256" y="6104011"/>
            <a:ext cx="7704856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579456"/>
            <a:ext cx="770485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268760"/>
            <a:ext cx="77048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83A2482-225C-4B33-B796-30EC17B66F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227" y="1580084"/>
            <a:ext cx="7407504" cy="452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7473" y="5152689"/>
            <a:ext cx="781632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81467" y="838188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473" y="1944244"/>
            <a:ext cx="7659485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43F47F7-3EF0-4580-B6DF-EFCCE67C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417027"/>
            <a:ext cx="7920880" cy="265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724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7345" y="569586"/>
            <a:ext cx="792088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07.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DIRECCIÓN GENERAL DEL TERRITORIO MARÍTIMO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3311" y="1497375"/>
            <a:ext cx="763284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3BC01CC-6D64-469C-BC63-3C3ABBF1A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10" y="1786348"/>
            <a:ext cx="7840451" cy="447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9" y="5938631"/>
            <a:ext cx="5616624" cy="298681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7" y="620688"/>
            <a:ext cx="76328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08. PROGRAMA 01:  DIRECCIÓN DE SANIDAD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24994" y="1580398"/>
            <a:ext cx="7488832" cy="196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BA91BB2-B623-45EE-B36B-0EBDD45AA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88" y="1883876"/>
            <a:ext cx="7632849" cy="388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9838" y="6488641"/>
            <a:ext cx="5166784" cy="241002"/>
          </a:xfrm>
        </p:spPr>
        <p:txBody>
          <a:bodyPr/>
          <a:lstStyle/>
          <a:p>
            <a:r>
              <a:rPr lang="es-CL" sz="10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454926"/>
            <a:ext cx="7704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046019"/>
            <a:ext cx="763284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8AA02B-DEA2-4F08-9210-992F57701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69" y="1284439"/>
            <a:ext cx="7719715" cy="520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819562"/>
            <a:ext cx="612068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09. PROGRAMA 01: FUERZA AÉREA DE CHILE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1560" y="1598619"/>
            <a:ext cx="7704856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FE6269F-6920-472A-855F-9F36481EA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45" y="1902489"/>
            <a:ext cx="7784710" cy="387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749056"/>
            <a:ext cx="6979842" cy="3493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7" y="890392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11. PROGRAMA 01: ORGANISMOS DE SALUD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755576" y="1590359"/>
            <a:ext cx="7560841" cy="1603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448BEEFA-9B30-4A5B-96B3-4D5CB5DD85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1" y="2091531"/>
          <a:ext cx="7886698" cy="3543300"/>
        </p:xfrm>
        <a:graphic>
          <a:graphicData uri="http://schemas.openxmlformats.org/drawingml/2006/table">
            <a:tbl>
              <a:tblPr/>
              <a:tblGrid>
                <a:gridCol w="371326">
                  <a:extLst>
                    <a:ext uri="{9D8B030D-6E8A-4147-A177-3AD203B41FA5}">
                      <a16:colId xmlns:a16="http://schemas.microsoft.com/office/drawing/2014/main" val="3537701752"/>
                    </a:ext>
                  </a:extLst>
                </a:gridCol>
                <a:gridCol w="342762">
                  <a:extLst>
                    <a:ext uri="{9D8B030D-6E8A-4147-A177-3AD203B41FA5}">
                      <a16:colId xmlns:a16="http://schemas.microsoft.com/office/drawing/2014/main" val="2149849129"/>
                    </a:ext>
                  </a:extLst>
                </a:gridCol>
                <a:gridCol w="355457">
                  <a:extLst>
                    <a:ext uri="{9D8B030D-6E8A-4147-A177-3AD203B41FA5}">
                      <a16:colId xmlns:a16="http://schemas.microsoft.com/office/drawing/2014/main" val="155308730"/>
                    </a:ext>
                  </a:extLst>
                </a:gridCol>
                <a:gridCol w="2246995">
                  <a:extLst>
                    <a:ext uri="{9D8B030D-6E8A-4147-A177-3AD203B41FA5}">
                      <a16:colId xmlns:a16="http://schemas.microsoft.com/office/drawing/2014/main" val="3457872733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3026259082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2270066463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2773807565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117816970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3862235055"/>
                    </a:ext>
                  </a:extLst>
                </a:gridCol>
                <a:gridCol w="761693">
                  <a:extLst>
                    <a:ext uri="{9D8B030D-6E8A-4147-A177-3AD203B41FA5}">
                      <a16:colId xmlns:a16="http://schemas.microsoft.com/office/drawing/2014/main" val="313614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7642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538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35.825.545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30.771.268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096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15.220.278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12.655.394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494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18.625.944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17.001.812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-1.624.132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14.903.315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7509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561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85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1021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42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7824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67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703.901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-89.405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98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302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468.084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800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-21.785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88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9445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39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2.811.438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23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1" y="6165304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620688"/>
            <a:ext cx="82809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18. PROGRAMA 01: DIRECCIÓN GENERAL DE MOVILIZACIÓN NACIONAL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99591" y="1306612"/>
            <a:ext cx="7272809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9804F7AB-14F7-4BE1-8956-3B3454B364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938272"/>
              </p:ext>
            </p:extLst>
          </p:nvPr>
        </p:nvGraphicFramePr>
        <p:xfrm>
          <a:off x="683568" y="1600205"/>
          <a:ext cx="7776863" cy="4525953"/>
        </p:xfrm>
        <a:graphic>
          <a:graphicData uri="http://schemas.openxmlformats.org/drawingml/2006/table">
            <a:tbl>
              <a:tblPr/>
              <a:tblGrid>
                <a:gridCol w="365567">
                  <a:extLst>
                    <a:ext uri="{9D8B030D-6E8A-4147-A177-3AD203B41FA5}">
                      <a16:colId xmlns:a16="http://schemas.microsoft.com/office/drawing/2014/main" val="1515486773"/>
                    </a:ext>
                  </a:extLst>
                </a:gridCol>
                <a:gridCol w="337446">
                  <a:extLst>
                    <a:ext uri="{9D8B030D-6E8A-4147-A177-3AD203B41FA5}">
                      <a16:colId xmlns:a16="http://schemas.microsoft.com/office/drawing/2014/main" val="1782825455"/>
                    </a:ext>
                  </a:extLst>
                </a:gridCol>
                <a:gridCol w="349943">
                  <a:extLst>
                    <a:ext uri="{9D8B030D-6E8A-4147-A177-3AD203B41FA5}">
                      <a16:colId xmlns:a16="http://schemas.microsoft.com/office/drawing/2014/main" val="2109195662"/>
                    </a:ext>
                  </a:extLst>
                </a:gridCol>
                <a:gridCol w="2224639">
                  <a:extLst>
                    <a:ext uri="{9D8B030D-6E8A-4147-A177-3AD203B41FA5}">
                      <a16:colId xmlns:a16="http://schemas.microsoft.com/office/drawing/2014/main" val="4166487297"/>
                    </a:ext>
                  </a:extLst>
                </a:gridCol>
                <a:gridCol w="749878">
                  <a:extLst>
                    <a:ext uri="{9D8B030D-6E8A-4147-A177-3AD203B41FA5}">
                      <a16:colId xmlns:a16="http://schemas.microsoft.com/office/drawing/2014/main" val="3592829913"/>
                    </a:ext>
                  </a:extLst>
                </a:gridCol>
                <a:gridCol w="749878">
                  <a:extLst>
                    <a:ext uri="{9D8B030D-6E8A-4147-A177-3AD203B41FA5}">
                      <a16:colId xmlns:a16="http://schemas.microsoft.com/office/drawing/2014/main" val="2303545876"/>
                    </a:ext>
                  </a:extLst>
                </a:gridCol>
                <a:gridCol w="749878">
                  <a:extLst>
                    <a:ext uri="{9D8B030D-6E8A-4147-A177-3AD203B41FA5}">
                      <a16:colId xmlns:a16="http://schemas.microsoft.com/office/drawing/2014/main" val="667202920"/>
                    </a:ext>
                  </a:extLst>
                </a:gridCol>
                <a:gridCol w="749878">
                  <a:extLst>
                    <a:ext uri="{9D8B030D-6E8A-4147-A177-3AD203B41FA5}">
                      <a16:colId xmlns:a16="http://schemas.microsoft.com/office/drawing/2014/main" val="4196522380"/>
                    </a:ext>
                  </a:extLst>
                </a:gridCol>
                <a:gridCol w="749878">
                  <a:extLst>
                    <a:ext uri="{9D8B030D-6E8A-4147-A177-3AD203B41FA5}">
                      <a16:colId xmlns:a16="http://schemas.microsoft.com/office/drawing/2014/main" val="2067846123"/>
                    </a:ext>
                  </a:extLst>
                </a:gridCol>
                <a:gridCol w="749878">
                  <a:extLst>
                    <a:ext uri="{9D8B030D-6E8A-4147-A177-3AD203B41FA5}">
                      <a16:colId xmlns:a16="http://schemas.microsoft.com/office/drawing/2014/main" val="3554252124"/>
                    </a:ext>
                  </a:extLst>
                </a:gridCol>
              </a:tblGrid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9613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89587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6.635.637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6.750.539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4.616.423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8715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1.534.593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1.517.184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-17.409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1.204.548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69850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1.410.069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1.408.449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-1.620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570.854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84855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321644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1082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3.563.468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2.640.993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88413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497.154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699587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Incentivos Servicio Militar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1.306.628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497.154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32364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2.220.175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2.113.289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4154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63.884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63.884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47428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2.156.291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2.049.405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4529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8510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92124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124.801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104.117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-20.684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858410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24.095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261774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48339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55.494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44.287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15.148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91022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33.420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-3.795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138020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07265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167515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2.706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434641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335073"/>
                  </a:ext>
                </a:extLst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110.790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110.789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836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0872" y="579457"/>
            <a:ext cx="80042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196752"/>
            <a:ext cx="800426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L" sz="15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La ejecución presupuestaria del mes de OCTUBRE de la Partida alcanzó a $128.066 millones, equivalente a un 7,2% respecto de la ley inicial de presupuestos. Este porcentaje  es  inferior al  8% ejecutado en el mismo mes del año anterior. 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Con ello, el comportamiento de la ejecución acumulada al mes de OCTUBRE, que suma $1.391.060 millones, equivalente a un 77,9% de avance, presenta una trayectoria similar al acumulado en el mismo período del año anterior. Por otra parte, la ejecución en dólares acumuló un gasto de $125.093 miles, equivalente a  65,4%.  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En el mes de OCTUBRE, la modificación presupuestaria observada da cuenta de un aumento en la autorización de gastos por un total de $2.232 millones, que rebaja la autorización de gastos para los Subtítulos: “21 Gastos en Personal” por $2.5124 millones, “22 Bienes y Servicios de Consumo” por $16.484 millones, “24 Transferencias Corrientes” por $283 millones y “29 Adquisición de Activos No Financieros” por $2.870 millones, y un incremento del “34 Servicio a la Deuda” por $23.401 millones, que normalmente provienen de operaciones de años anteriores, “23 Prestaciones de Seguridad Social” en $746 millones y “32 préstamos” $433 millones.</a:t>
            </a:r>
          </a:p>
          <a:p>
            <a:pPr marL="285750" indent="-285750" algn="just">
              <a:buFont typeface="+mj-lt"/>
              <a:buAutoNum type="arabicPeriod"/>
            </a:pPr>
            <a:endParaRPr lang="es-CL" sz="1200" dirty="0"/>
          </a:p>
          <a:p>
            <a:pPr marL="285750" indent="-285750" algn="just">
              <a:buFont typeface="+mj-lt"/>
              <a:buAutoNum type="arabicPeriod"/>
            </a:pPr>
            <a:r>
              <a:rPr lang="es-CL" sz="1200" dirty="0"/>
              <a:t>La rebaja presupuestaria afectó en mayor medida a los siguientes programas presupuestarios: Armada de Chile por $4.240 millones, Dirección General de Territorio Marítimo $2.043 millones, SHOA $357 millones y Estado Mayor Conjunto $424 millones. E incrementos en : Ejército de Chile  por  $760 millones, Organismos de Salud del Ejército por $2.305 millones, Dirección de Sanidad en $2.937 millones, Fuerza Aérea de Chile $1.335 millones, Organismos de Salud de la FACH en $1.080 millones, Dirección General de Aeronáutica Civil en $457 millones y Subsecretaría FFAA $ 485 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8012" y="5706836"/>
            <a:ext cx="7200800" cy="30661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59" y="764704"/>
            <a:ext cx="792088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19. PROGRAMA 01: INSTITUTO GEOGRÁFICO MILITAR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8012" y="1783749"/>
            <a:ext cx="784887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52D9E53-D7D5-4383-892A-EADA50B23A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8799" y="2215356"/>
          <a:ext cx="8026402" cy="3295650"/>
        </p:xfrm>
        <a:graphic>
          <a:graphicData uri="http://schemas.openxmlformats.org/drawingml/2006/table">
            <a:tbl>
              <a:tblPr/>
              <a:tblGrid>
                <a:gridCol w="371181">
                  <a:extLst>
                    <a:ext uri="{9D8B030D-6E8A-4147-A177-3AD203B41FA5}">
                      <a16:colId xmlns:a16="http://schemas.microsoft.com/office/drawing/2014/main" val="9629443"/>
                    </a:ext>
                  </a:extLst>
                </a:gridCol>
                <a:gridCol w="342629">
                  <a:extLst>
                    <a:ext uri="{9D8B030D-6E8A-4147-A177-3AD203B41FA5}">
                      <a16:colId xmlns:a16="http://schemas.microsoft.com/office/drawing/2014/main" val="2493439721"/>
                    </a:ext>
                  </a:extLst>
                </a:gridCol>
                <a:gridCol w="355319">
                  <a:extLst>
                    <a:ext uri="{9D8B030D-6E8A-4147-A177-3AD203B41FA5}">
                      <a16:colId xmlns:a16="http://schemas.microsoft.com/office/drawing/2014/main" val="294294197"/>
                    </a:ext>
                  </a:extLst>
                </a:gridCol>
                <a:gridCol w="2388885">
                  <a:extLst>
                    <a:ext uri="{9D8B030D-6E8A-4147-A177-3AD203B41FA5}">
                      <a16:colId xmlns:a16="http://schemas.microsoft.com/office/drawing/2014/main" val="134215655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155148842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3911326440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3693360300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2432306746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743720780"/>
                    </a:ext>
                  </a:extLst>
                </a:gridCol>
                <a:gridCol w="761398">
                  <a:extLst>
                    <a:ext uri="{9D8B030D-6E8A-4147-A177-3AD203B41FA5}">
                      <a16:colId xmlns:a16="http://schemas.microsoft.com/office/drawing/2014/main" val="3575924729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56662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50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7939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2.549.046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2.157.581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524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1.456.708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-56.308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28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392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4181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3404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40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211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83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115.467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-13.109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386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659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131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3256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8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17" y="558924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017" y="764704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20. PROGRAMA 01: SERVICIO HIDROGRÁFICO Y OCEANOGRÁFICO DE LA ARMADA DE CHILE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83318" y="1901545"/>
            <a:ext cx="8066783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DC549FA-3BB0-4EBA-99EB-E15683267E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199" y="2294141"/>
          <a:ext cx="8229602" cy="3138081"/>
        </p:xfrm>
        <a:graphic>
          <a:graphicData uri="http://schemas.openxmlformats.org/drawingml/2006/table">
            <a:tbl>
              <a:tblPr/>
              <a:tblGrid>
                <a:gridCol w="368490">
                  <a:extLst>
                    <a:ext uri="{9D8B030D-6E8A-4147-A177-3AD203B41FA5}">
                      <a16:colId xmlns:a16="http://schemas.microsoft.com/office/drawing/2014/main" val="1063104776"/>
                    </a:ext>
                  </a:extLst>
                </a:gridCol>
                <a:gridCol w="340145">
                  <a:extLst>
                    <a:ext uri="{9D8B030D-6E8A-4147-A177-3AD203B41FA5}">
                      <a16:colId xmlns:a16="http://schemas.microsoft.com/office/drawing/2014/main" val="896464687"/>
                    </a:ext>
                  </a:extLst>
                </a:gridCol>
                <a:gridCol w="352742">
                  <a:extLst>
                    <a:ext uri="{9D8B030D-6E8A-4147-A177-3AD203B41FA5}">
                      <a16:colId xmlns:a16="http://schemas.microsoft.com/office/drawing/2014/main" val="4036448249"/>
                    </a:ext>
                  </a:extLst>
                </a:gridCol>
                <a:gridCol w="2632969">
                  <a:extLst>
                    <a:ext uri="{9D8B030D-6E8A-4147-A177-3AD203B41FA5}">
                      <a16:colId xmlns:a16="http://schemas.microsoft.com/office/drawing/2014/main" val="3688677497"/>
                    </a:ext>
                  </a:extLst>
                </a:gridCol>
                <a:gridCol w="755876">
                  <a:extLst>
                    <a:ext uri="{9D8B030D-6E8A-4147-A177-3AD203B41FA5}">
                      <a16:colId xmlns:a16="http://schemas.microsoft.com/office/drawing/2014/main" val="1729177722"/>
                    </a:ext>
                  </a:extLst>
                </a:gridCol>
                <a:gridCol w="755876">
                  <a:extLst>
                    <a:ext uri="{9D8B030D-6E8A-4147-A177-3AD203B41FA5}">
                      <a16:colId xmlns:a16="http://schemas.microsoft.com/office/drawing/2014/main" val="2471389976"/>
                    </a:ext>
                  </a:extLst>
                </a:gridCol>
                <a:gridCol w="755876">
                  <a:extLst>
                    <a:ext uri="{9D8B030D-6E8A-4147-A177-3AD203B41FA5}">
                      <a16:colId xmlns:a16="http://schemas.microsoft.com/office/drawing/2014/main" val="3268322047"/>
                    </a:ext>
                  </a:extLst>
                </a:gridCol>
                <a:gridCol w="755876">
                  <a:extLst>
                    <a:ext uri="{9D8B030D-6E8A-4147-A177-3AD203B41FA5}">
                      <a16:colId xmlns:a16="http://schemas.microsoft.com/office/drawing/2014/main" val="2324608327"/>
                    </a:ext>
                  </a:extLst>
                </a:gridCol>
                <a:gridCol w="755876">
                  <a:extLst>
                    <a:ext uri="{9D8B030D-6E8A-4147-A177-3AD203B41FA5}">
                      <a16:colId xmlns:a16="http://schemas.microsoft.com/office/drawing/2014/main" val="3297597387"/>
                    </a:ext>
                  </a:extLst>
                </a:gridCol>
                <a:gridCol w="755876">
                  <a:extLst>
                    <a:ext uri="{9D8B030D-6E8A-4147-A177-3AD203B41FA5}">
                      <a16:colId xmlns:a16="http://schemas.microsoft.com/office/drawing/2014/main" val="4250700624"/>
                    </a:ext>
                  </a:extLst>
                </a:gridCol>
              </a:tblGrid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694913"/>
                  </a:ext>
                </a:extLst>
              </a:tr>
              <a:tr h="30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35240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6.454.146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6.097.011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-357.135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5.070.083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071812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2.781.083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2.741.969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-39.114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2.269.447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29136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2.120.633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1.977.657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-142.976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1.616.669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251055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91823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32674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425839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47777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85028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1.539.437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1.364.413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-175.024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1.171.831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494542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45.034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-11.396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43.460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41668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29.721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-6.002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14.671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44077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828.027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743.610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-84.417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583.377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07125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94.643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-19.113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75.574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571176"/>
                  </a:ext>
                </a:extLst>
              </a:tr>
              <a:tr h="1890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530.616 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476.520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-54.096 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454.749</a:t>
                      </a:r>
                    </a:p>
                  </a:txBody>
                  <a:tcPr marL="9452" marR="9452" marT="94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9452" marR="9452" marT="94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5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8015" y="6468059"/>
            <a:ext cx="7200800" cy="268139"/>
          </a:xfrm>
        </p:spPr>
        <p:txBody>
          <a:bodyPr/>
          <a:lstStyle/>
          <a:p>
            <a:r>
              <a:rPr lang="es-CL" sz="9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166" y="53178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21. PROGRAMA 01: DIRECCIÓN GENERAL DE AERONÁUTICA CIVIL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21158" y="1136420"/>
            <a:ext cx="7560841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16" name="Marcador de contenido 15">
            <a:extLst>
              <a:ext uri="{FF2B5EF4-FFF2-40B4-BE49-F238E27FC236}">
                <a16:creationId xmlns:a16="http://schemas.microsoft.com/office/drawing/2014/main" id="{1DA02974-AFB9-4871-A5C7-C9F79CAC1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7" y="1600200"/>
            <a:ext cx="7560841" cy="472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1189" y="5673561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856" y="676033"/>
            <a:ext cx="799477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22. PROGRAMA 01: SERVICIO AEROFOTOGRAMÉTRICO DE LA FACH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62829" y="1693053"/>
            <a:ext cx="7994775" cy="294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F397245E-A7A1-4996-92DF-AB0A1B5DC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69906"/>
              </p:ext>
            </p:extLst>
          </p:nvPr>
        </p:nvGraphicFramePr>
        <p:xfrm>
          <a:off x="742123" y="2135337"/>
          <a:ext cx="7634516" cy="3500112"/>
        </p:xfrm>
        <a:graphic>
          <a:graphicData uri="http://schemas.openxmlformats.org/drawingml/2006/table">
            <a:tbl>
              <a:tblPr/>
              <a:tblGrid>
                <a:gridCol w="355447">
                  <a:extLst>
                    <a:ext uri="{9D8B030D-6E8A-4147-A177-3AD203B41FA5}">
                      <a16:colId xmlns:a16="http://schemas.microsoft.com/office/drawing/2014/main" val="1212280771"/>
                    </a:ext>
                  </a:extLst>
                </a:gridCol>
                <a:gridCol w="328106">
                  <a:extLst>
                    <a:ext uri="{9D8B030D-6E8A-4147-A177-3AD203B41FA5}">
                      <a16:colId xmlns:a16="http://schemas.microsoft.com/office/drawing/2014/main" val="1265272842"/>
                    </a:ext>
                  </a:extLst>
                </a:gridCol>
                <a:gridCol w="340256">
                  <a:extLst>
                    <a:ext uri="{9D8B030D-6E8A-4147-A177-3AD203B41FA5}">
                      <a16:colId xmlns:a16="http://schemas.microsoft.com/office/drawing/2014/main" val="4084414913"/>
                    </a:ext>
                  </a:extLst>
                </a:gridCol>
                <a:gridCol w="2235975">
                  <a:extLst>
                    <a:ext uri="{9D8B030D-6E8A-4147-A177-3AD203B41FA5}">
                      <a16:colId xmlns:a16="http://schemas.microsoft.com/office/drawing/2014/main" val="1192730409"/>
                    </a:ext>
                  </a:extLst>
                </a:gridCol>
                <a:gridCol w="729122">
                  <a:extLst>
                    <a:ext uri="{9D8B030D-6E8A-4147-A177-3AD203B41FA5}">
                      <a16:colId xmlns:a16="http://schemas.microsoft.com/office/drawing/2014/main" val="1535495630"/>
                    </a:ext>
                  </a:extLst>
                </a:gridCol>
                <a:gridCol w="729122">
                  <a:extLst>
                    <a:ext uri="{9D8B030D-6E8A-4147-A177-3AD203B41FA5}">
                      <a16:colId xmlns:a16="http://schemas.microsoft.com/office/drawing/2014/main" val="2587478071"/>
                    </a:ext>
                  </a:extLst>
                </a:gridCol>
                <a:gridCol w="729122">
                  <a:extLst>
                    <a:ext uri="{9D8B030D-6E8A-4147-A177-3AD203B41FA5}">
                      <a16:colId xmlns:a16="http://schemas.microsoft.com/office/drawing/2014/main" val="729034150"/>
                    </a:ext>
                  </a:extLst>
                </a:gridCol>
                <a:gridCol w="729122">
                  <a:extLst>
                    <a:ext uri="{9D8B030D-6E8A-4147-A177-3AD203B41FA5}">
                      <a16:colId xmlns:a16="http://schemas.microsoft.com/office/drawing/2014/main" val="3151892811"/>
                    </a:ext>
                  </a:extLst>
                </a:gridCol>
                <a:gridCol w="729122">
                  <a:extLst>
                    <a:ext uri="{9D8B030D-6E8A-4147-A177-3AD203B41FA5}">
                      <a16:colId xmlns:a16="http://schemas.microsoft.com/office/drawing/2014/main" val="983316660"/>
                    </a:ext>
                  </a:extLst>
                </a:gridCol>
                <a:gridCol w="729122">
                  <a:extLst>
                    <a:ext uri="{9D8B030D-6E8A-4147-A177-3AD203B41FA5}">
                      <a16:colId xmlns:a16="http://schemas.microsoft.com/office/drawing/2014/main" val="642617765"/>
                    </a:ext>
                  </a:extLst>
                </a:gridCol>
              </a:tblGrid>
              <a:tr h="198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82941"/>
                  </a:ext>
                </a:extLst>
              </a:tr>
              <a:tr h="318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1792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398295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956.129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316807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1.523.481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267211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6127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85078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697067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926769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232105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16447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920715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12279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066535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084100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496231"/>
                  </a:ext>
                </a:extLst>
              </a:tr>
              <a:tr h="198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227.899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867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6021288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661337"/>
            <a:ext cx="806678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23. PROGRAMA 01: SUBSECRETARÍA PARA LAS FUERZAS ARMADAS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11559" y="1466202"/>
            <a:ext cx="7994775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9B8F217-A39A-44EB-A6D6-63159ACE3E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3251" y="1710531"/>
          <a:ext cx="7937498" cy="4305300"/>
        </p:xfrm>
        <a:graphic>
          <a:graphicData uri="http://schemas.openxmlformats.org/drawingml/2006/table">
            <a:tbl>
              <a:tblPr/>
              <a:tblGrid>
                <a:gridCol w="371326">
                  <a:extLst>
                    <a:ext uri="{9D8B030D-6E8A-4147-A177-3AD203B41FA5}">
                      <a16:colId xmlns:a16="http://schemas.microsoft.com/office/drawing/2014/main" val="2315616092"/>
                    </a:ext>
                  </a:extLst>
                </a:gridCol>
                <a:gridCol w="342763">
                  <a:extLst>
                    <a:ext uri="{9D8B030D-6E8A-4147-A177-3AD203B41FA5}">
                      <a16:colId xmlns:a16="http://schemas.microsoft.com/office/drawing/2014/main" val="2073117151"/>
                    </a:ext>
                  </a:extLst>
                </a:gridCol>
                <a:gridCol w="355458">
                  <a:extLst>
                    <a:ext uri="{9D8B030D-6E8A-4147-A177-3AD203B41FA5}">
                      <a16:colId xmlns:a16="http://schemas.microsoft.com/office/drawing/2014/main" val="3099850790"/>
                    </a:ext>
                  </a:extLst>
                </a:gridCol>
                <a:gridCol w="2297781">
                  <a:extLst>
                    <a:ext uri="{9D8B030D-6E8A-4147-A177-3AD203B41FA5}">
                      <a16:colId xmlns:a16="http://schemas.microsoft.com/office/drawing/2014/main" val="3457575330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2993256864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2474830092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207068415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4018598861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1805614045"/>
                    </a:ext>
                  </a:extLst>
                </a:gridCol>
                <a:gridCol w="761695">
                  <a:extLst>
                    <a:ext uri="{9D8B030D-6E8A-4147-A177-3AD203B41FA5}">
                      <a16:colId xmlns:a16="http://schemas.microsoft.com/office/drawing/2014/main" val="3430006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8629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02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15.410.854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10.331.676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931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9.923.603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661.916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7.911.836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972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2.126.919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-220.620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1.340.309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192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1.942.287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526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217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094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1.055.761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128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50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979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704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682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941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678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Civil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9908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97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550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57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8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-15.516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4740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284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6356" y="551723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694" y="795973"/>
            <a:ext cx="80327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24. PROGRAMA 01: SUBSECRETARÍA DE DEFENSA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03674" y="1916832"/>
            <a:ext cx="7994775" cy="306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D72760D-D9B4-4013-973C-0B9FA9E301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194850"/>
              </p:ext>
            </p:extLst>
          </p:nvPr>
        </p:nvGraphicFramePr>
        <p:xfrm>
          <a:off x="626356" y="2329656"/>
          <a:ext cx="7834079" cy="3067050"/>
        </p:xfrm>
        <a:graphic>
          <a:graphicData uri="http://schemas.openxmlformats.org/drawingml/2006/table">
            <a:tbl>
              <a:tblPr/>
              <a:tblGrid>
                <a:gridCol w="364158">
                  <a:extLst>
                    <a:ext uri="{9D8B030D-6E8A-4147-A177-3AD203B41FA5}">
                      <a16:colId xmlns:a16="http://schemas.microsoft.com/office/drawing/2014/main" val="3940054753"/>
                    </a:ext>
                  </a:extLst>
                </a:gridCol>
                <a:gridCol w="336147">
                  <a:extLst>
                    <a:ext uri="{9D8B030D-6E8A-4147-A177-3AD203B41FA5}">
                      <a16:colId xmlns:a16="http://schemas.microsoft.com/office/drawing/2014/main" val="1746342718"/>
                    </a:ext>
                  </a:extLst>
                </a:gridCol>
                <a:gridCol w="348597">
                  <a:extLst>
                    <a:ext uri="{9D8B030D-6E8A-4147-A177-3AD203B41FA5}">
                      <a16:colId xmlns:a16="http://schemas.microsoft.com/office/drawing/2014/main" val="466843540"/>
                    </a:ext>
                  </a:extLst>
                </a:gridCol>
                <a:gridCol w="2303225">
                  <a:extLst>
                    <a:ext uri="{9D8B030D-6E8A-4147-A177-3AD203B41FA5}">
                      <a16:colId xmlns:a16="http://schemas.microsoft.com/office/drawing/2014/main" val="149949560"/>
                    </a:ext>
                  </a:extLst>
                </a:gridCol>
                <a:gridCol w="746992">
                  <a:extLst>
                    <a:ext uri="{9D8B030D-6E8A-4147-A177-3AD203B41FA5}">
                      <a16:colId xmlns:a16="http://schemas.microsoft.com/office/drawing/2014/main" val="453261828"/>
                    </a:ext>
                  </a:extLst>
                </a:gridCol>
                <a:gridCol w="746992">
                  <a:extLst>
                    <a:ext uri="{9D8B030D-6E8A-4147-A177-3AD203B41FA5}">
                      <a16:colId xmlns:a16="http://schemas.microsoft.com/office/drawing/2014/main" val="3313887669"/>
                    </a:ext>
                  </a:extLst>
                </a:gridCol>
                <a:gridCol w="746992">
                  <a:extLst>
                    <a:ext uri="{9D8B030D-6E8A-4147-A177-3AD203B41FA5}">
                      <a16:colId xmlns:a16="http://schemas.microsoft.com/office/drawing/2014/main" val="2145682840"/>
                    </a:ext>
                  </a:extLst>
                </a:gridCol>
                <a:gridCol w="746992">
                  <a:extLst>
                    <a:ext uri="{9D8B030D-6E8A-4147-A177-3AD203B41FA5}">
                      <a16:colId xmlns:a16="http://schemas.microsoft.com/office/drawing/2014/main" val="3595488522"/>
                    </a:ext>
                  </a:extLst>
                </a:gridCol>
                <a:gridCol w="746992">
                  <a:extLst>
                    <a:ext uri="{9D8B030D-6E8A-4147-A177-3AD203B41FA5}">
                      <a16:colId xmlns:a16="http://schemas.microsoft.com/office/drawing/2014/main" val="3308431399"/>
                    </a:ext>
                  </a:extLst>
                </a:gridCol>
                <a:gridCol w="746992">
                  <a:extLst>
                    <a:ext uri="{9D8B030D-6E8A-4147-A177-3AD203B41FA5}">
                      <a16:colId xmlns:a16="http://schemas.microsoft.com/office/drawing/2014/main" val="27826812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0122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629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4.262.881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73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2.866.077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-99.587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00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541.603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25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327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698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4124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81195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Nacional de Estudios Políticos y Estratégicos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295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976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UNASUR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03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971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5423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0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522838"/>
            <a:ext cx="7488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257437"/>
            <a:ext cx="7787208" cy="2993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91A3A802-F027-4DB8-A77B-89B10FD288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7380" y="1600200"/>
          <a:ext cx="7509240" cy="4525963"/>
        </p:xfrm>
        <a:graphic>
          <a:graphicData uri="http://schemas.openxmlformats.org/drawingml/2006/table">
            <a:tbl>
              <a:tblPr/>
              <a:tblGrid>
                <a:gridCol w="331540">
                  <a:extLst>
                    <a:ext uri="{9D8B030D-6E8A-4147-A177-3AD203B41FA5}">
                      <a16:colId xmlns:a16="http://schemas.microsoft.com/office/drawing/2014/main" val="2491232765"/>
                    </a:ext>
                  </a:extLst>
                </a:gridCol>
                <a:gridCol w="306037">
                  <a:extLst>
                    <a:ext uri="{9D8B030D-6E8A-4147-A177-3AD203B41FA5}">
                      <a16:colId xmlns:a16="http://schemas.microsoft.com/office/drawing/2014/main" val="1776253917"/>
                    </a:ext>
                  </a:extLst>
                </a:gridCol>
                <a:gridCol w="317372">
                  <a:extLst>
                    <a:ext uri="{9D8B030D-6E8A-4147-A177-3AD203B41FA5}">
                      <a16:colId xmlns:a16="http://schemas.microsoft.com/office/drawing/2014/main" val="3900191775"/>
                    </a:ext>
                  </a:extLst>
                </a:gridCol>
                <a:gridCol w="2473799">
                  <a:extLst>
                    <a:ext uri="{9D8B030D-6E8A-4147-A177-3AD203B41FA5}">
                      <a16:colId xmlns:a16="http://schemas.microsoft.com/office/drawing/2014/main" val="1754456178"/>
                    </a:ext>
                  </a:extLst>
                </a:gridCol>
                <a:gridCol w="680082">
                  <a:extLst>
                    <a:ext uri="{9D8B030D-6E8A-4147-A177-3AD203B41FA5}">
                      <a16:colId xmlns:a16="http://schemas.microsoft.com/office/drawing/2014/main" val="2608437485"/>
                    </a:ext>
                  </a:extLst>
                </a:gridCol>
                <a:gridCol w="680082">
                  <a:extLst>
                    <a:ext uri="{9D8B030D-6E8A-4147-A177-3AD203B41FA5}">
                      <a16:colId xmlns:a16="http://schemas.microsoft.com/office/drawing/2014/main" val="2735786321"/>
                    </a:ext>
                  </a:extLst>
                </a:gridCol>
                <a:gridCol w="680082">
                  <a:extLst>
                    <a:ext uri="{9D8B030D-6E8A-4147-A177-3AD203B41FA5}">
                      <a16:colId xmlns:a16="http://schemas.microsoft.com/office/drawing/2014/main" val="4257872155"/>
                    </a:ext>
                  </a:extLst>
                </a:gridCol>
                <a:gridCol w="680082">
                  <a:extLst>
                    <a:ext uri="{9D8B030D-6E8A-4147-A177-3AD203B41FA5}">
                      <a16:colId xmlns:a16="http://schemas.microsoft.com/office/drawing/2014/main" val="3250061962"/>
                    </a:ext>
                  </a:extLst>
                </a:gridCol>
                <a:gridCol w="680082">
                  <a:extLst>
                    <a:ext uri="{9D8B030D-6E8A-4147-A177-3AD203B41FA5}">
                      <a16:colId xmlns:a16="http://schemas.microsoft.com/office/drawing/2014/main" val="1435983840"/>
                    </a:ext>
                  </a:extLst>
                </a:gridCol>
                <a:gridCol w="680082">
                  <a:extLst>
                    <a:ext uri="{9D8B030D-6E8A-4147-A177-3AD203B41FA5}">
                      <a16:colId xmlns:a16="http://schemas.microsoft.com/office/drawing/2014/main" val="2132201748"/>
                    </a:ext>
                  </a:extLst>
                </a:gridCol>
              </a:tblGrid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826312"/>
                  </a:ext>
                </a:extLst>
              </a:tr>
              <a:tr h="272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87199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14.295.883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13.871.404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-424.479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10.016.531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105470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665.067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621.444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-43.623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523.782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56753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1.149.911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1.055.244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-94.667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747.355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87218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12.460.663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12.093.640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-367.023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8.642.257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090513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5.438.083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5.354.640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-83.443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5.354.638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50441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169.830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124.196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-45.634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124.195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9096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108.748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134.848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134.848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08667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153,6%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740132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 Ejército de Chile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1.147.249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-319.266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827.983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045428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Armada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1.849.683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1.411.643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-438.040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1.411.643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739067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 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2.126.703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2.800.869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674.166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2.800.869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216667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7.022.580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6.739.000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-283.580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3.287.619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25501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Austral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264.999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264.999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196.355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304239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2.399.825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2.144.109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-255.716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771.787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17906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4.061.207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4.033.343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-27.864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2.103.378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73035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Comando Conjunto Norte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287.420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210.902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579571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9.129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60600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20.242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-2.306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19.997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527079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2.415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703454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17.827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-1.818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17.733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628495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82443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519806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Antártico-Ejército de Chile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017996"/>
                  </a:ext>
                </a:extLst>
              </a:tr>
              <a:tr h="170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Antártico -Fuerza Aérea de Chile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 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70.520</a:t>
                      </a:r>
                    </a:p>
                  </a:txBody>
                  <a:tcPr marL="8507" marR="8507" marT="85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07" marR="8507" marT="85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63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517233"/>
            <a:ext cx="7128792" cy="216024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8409" y="692696"/>
            <a:ext cx="82296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 CAPÍTULO 25. PROGRAMA 01: ESTADO MAYOR CONJUNTO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08409" y="191683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CCB52105-25BE-4198-A2A3-5E3C633459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53993"/>
              </p:ext>
            </p:extLst>
          </p:nvPr>
        </p:nvGraphicFramePr>
        <p:xfrm>
          <a:off x="467544" y="2313131"/>
          <a:ext cx="8219252" cy="3100100"/>
        </p:xfrm>
        <a:graphic>
          <a:graphicData uri="http://schemas.openxmlformats.org/drawingml/2006/table">
            <a:tbl>
              <a:tblPr/>
              <a:tblGrid>
                <a:gridCol w="363574">
                  <a:extLst>
                    <a:ext uri="{9D8B030D-6E8A-4147-A177-3AD203B41FA5}">
                      <a16:colId xmlns:a16="http://schemas.microsoft.com/office/drawing/2014/main" val="3131939772"/>
                    </a:ext>
                  </a:extLst>
                </a:gridCol>
                <a:gridCol w="335607">
                  <a:extLst>
                    <a:ext uri="{9D8B030D-6E8A-4147-A177-3AD203B41FA5}">
                      <a16:colId xmlns:a16="http://schemas.microsoft.com/office/drawing/2014/main" val="23383028"/>
                    </a:ext>
                  </a:extLst>
                </a:gridCol>
                <a:gridCol w="348037">
                  <a:extLst>
                    <a:ext uri="{9D8B030D-6E8A-4147-A177-3AD203B41FA5}">
                      <a16:colId xmlns:a16="http://schemas.microsoft.com/office/drawing/2014/main" val="417825625"/>
                    </a:ext>
                  </a:extLst>
                </a:gridCol>
                <a:gridCol w="2697282">
                  <a:extLst>
                    <a:ext uri="{9D8B030D-6E8A-4147-A177-3AD203B41FA5}">
                      <a16:colId xmlns:a16="http://schemas.microsoft.com/office/drawing/2014/main" val="3068668815"/>
                    </a:ext>
                  </a:extLst>
                </a:gridCol>
                <a:gridCol w="745792">
                  <a:extLst>
                    <a:ext uri="{9D8B030D-6E8A-4147-A177-3AD203B41FA5}">
                      <a16:colId xmlns:a16="http://schemas.microsoft.com/office/drawing/2014/main" val="85464087"/>
                    </a:ext>
                  </a:extLst>
                </a:gridCol>
                <a:gridCol w="745792">
                  <a:extLst>
                    <a:ext uri="{9D8B030D-6E8A-4147-A177-3AD203B41FA5}">
                      <a16:colId xmlns:a16="http://schemas.microsoft.com/office/drawing/2014/main" val="3170127684"/>
                    </a:ext>
                  </a:extLst>
                </a:gridCol>
                <a:gridCol w="745792">
                  <a:extLst>
                    <a:ext uri="{9D8B030D-6E8A-4147-A177-3AD203B41FA5}">
                      <a16:colId xmlns:a16="http://schemas.microsoft.com/office/drawing/2014/main" val="3571715869"/>
                    </a:ext>
                  </a:extLst>
                </a:gridCol>
                <a:gridCol w="745792">
                  <a:extLst>
                    <a:ext uri="{9D8B030D-6E8A-4147-A177-3AD203B41FA5}">
                      <a16:colId xmlns:a16="http://schemas.microsoft.com/office/drawing/2014/main" val="3356816063"/>
                    </a:ext>
                  </a:extLst>
                </a:gridCol>
                <a:gridCol w="745792">
                  <a:extLst>
                    <a:ext uri="{9D8B030D-6E8A-4147-A177-3AD203B41FA5}">
                      <a16:colId xmlns:a16="http://schemas.microsoft.com/office/drawing/2014/main" val="457834188"/>
                    </a:ext>
                  </a:extLst>
                </a:gridCol>
                <a:gridCol w="745792">
                  <a:extLst>
                    <a:ext uri="{9D8B030D-6E8A-4147-A177-3AD203B41FA5}">
                      <a16:colId xmlns:a16="http://schemas.microsoft.com/office/drawing/2014/main" val="176210609"/>
                    </a:ext>
                  </a:extLst>
                </a:gridCol>
              </a:tblGrid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46119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574708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152680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903868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945897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67435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4.279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551688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Paz-Ejército de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442642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Paz-Armada de Chile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947784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Paz-Fuerza Aérea de Chile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162,6%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7374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634294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Misiones de Paz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7.336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-1.928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90916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 Desminado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594506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Cooperación Internacional en Centroamérica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95751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099793"/>
                  </a:ext>
                </a:extLst>
              </a:tr>
              <a:tr h="186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OTAN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473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5262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4 Gráfico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0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 title="Ejecución Mensual Acumulada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49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23616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79D91F6F-B363-43B2-8C51-62C1D8AA76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8350" y="2223929"/>
          <a:ext cx="7607299" cy="3278505"/>
        </p:xfrm>
        <a:graphic>
          <a:graphicData uri="http://schemas.openxmlformats.org/drawingml/2006/table">
            <a:tbl>
              <a:tblPr/>
              <a:tblGrid>
                <a:gridCol w="805444">
                  <a:extLst>
                    <a:ext uri="{9D8B030D-6E8A-4147-A177-3AD203B41FA5}">
                      <a16:colId xmlns:a16="http://schemas.microsoft.com/office/drawing/2014/main" val="144437985"/>
                    </a:ext>
                  </a:extLst>
                </a:gridCol>
                <a:gridCol w="2297884">
                  <a:extLst>
                    <a:ext uri="{9D8B030D-6E8A-4147-A177-3AD203B41FA5}">
                      <a16:colId xmlns:a16="http://schemas.microsoft.com/office/drawing/2014/main" val="1180222634"/>
                    </a:ext>
                  </a:extLst>
                </a:gridCol>
                <a:gridCol w="808405">
                  <a:extLst>
                    <a:ext uri="{9D8B030D-6E8A-4147-A177-3AD203B41FA5}">
                      <a16:colId xmlns:a16="http://schemas.microsoft.com/office/drawing/2014/main" val="823970095"/>
                    </a:ext>
                  </a:extLst>
                </a:gridCol>
                <a:gridCol w="781754">
                  <a:extLst>
                    <a:ext uri="{9D8B030D-6E8A-4147-A177-3AD203B41FA5}">
                      <a16:colId xmlns:a16="http://schemas.microsoft.com/office/drawing/2014/main" val="1348783407"/>
                    </a:ext>
                  </a:extLst>
                </a:gridCol>
                <a:gridCol w="781754">
                  <a:extLst>
                    <a:ext uri="{9D8B030D-6E8A-4147-A177-3AD203B41FA5}">
                      <a16:colId xmlns:a16="http://schemas.microsoft.com/office/drawing/2014/main" val="88291501"/>
                    </a:ext>
                  </a:extLst>
                </a:gridCol>
                <a:gridCol w="710686">
                  <a:extLst>
                    <a:ext uri="{9D8B030D-6E8A-4147-A177-3AD203B41FA5}">
                      <a16:colId xmlns:a16="http://schemas.microsoft.com/office/drawing/2014/main" val="281702263"/>
                    </a:ext>
                  </a:extLst>
                </a:gridCol>
                <a:gridCol w="710686">
                  <a:extLst>
                    <a:ext uri="{9D8B030D-6E8A-4147-A177-3AD203B41FA5}">
                      <a16:colId xmlns:a16="http://schemas.microsoft.com/office/drawing/2014/main" val="1974668976"/>
                    </a:ext>
                  </a:extLst>
                </a:gridCol>
                <a:gridCol w="710686">
                  <a:extLst>
                    <a:ext uri="{9D8B030D-6E8A-4147-A177-3AD203B41FA5}">
                      <a16:colId xmlns:a16="http://schemas.microsoft.com/office/drawing/2014/main" val="1670878882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32696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38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1.785.462.028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1.787.694.208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1.391.060.895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750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1.192.791.572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1.190.278.960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-2.512.612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1.006.694.660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27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328.388.800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311.904.678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-16.484.122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214.375.600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782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3.391.635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4.138.624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746.989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179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22.865.724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22.582.144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-283.580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17.104.206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007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73.751.563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73.743.811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71.652.375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9099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853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27.873.687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25.003.226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-2.870.461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13.947.014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98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67.742.999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0200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-178.351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362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3.020.677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2.185.471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139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41.455.415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41.443.479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30.119.023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1750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8.023.294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31.424.896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23.401.602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31.126.844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185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11.360.834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11.360.834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094977"/>
                  </a:ext>
                </a:extLst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5796421"/>
            <a:ext cx="5760640" cy="337963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911996"/>
            <a:ext cx="7632848" cy="3337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95624"/>
            <a:ext cx="79312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 NACIONAL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4794C88B-50FF-493D-8E52-F46346B5D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271211"/>
              </p:ext>
            </p:extLst>
          </p:nvPr>
        </p:nvGraphicFramePr>
        <p:xfrm>
          <a:off x="842462" y="2434023"/>
          <a:ext cx="7365999" cy="2135505"/>
        </p:xfrm>
        <a:graphic>
          <a:graphicData uri="http://schemas.openxmlformats.org/drawingml/2006/table">
            <a:tbl>
              <a:tblPr/>
              <a:tblGrid>
                <a:gridCol w="718634">
                  <a:extLst>
                    <a:ext uri="{9D8B030D-6E8A-4147-A177-3AD203B41FA5}">
                      <a16:colId xmlns:a16="http://schemas.microsoft.com/office/drawing/2014/main" val="3906087177"/>
                    </a:ext>
                  </a:extLst>
                </a:gridCol>
                <a:gridCol w="2335561">
                  <a:extLst>
                    <a:ext uri="{9D8B030D-6E8A-4147-A177-3AD203B41FA5}">
                      <a16:colId xmlns:a16="http://schemas.microsoft.com/office/drawing/2014/main" val="3335857859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450539887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3956474459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3619283119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4283174040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1845057416"/>
                    </a:ext>
                  </a:extLst>
                </a:gridCol>
                <a:gridCol w="718634">
                  <a:extLst>
                    <a:ext uri="{9D8B030D-6E8A-4147-A177-3AD203B41FA5}">
                      <a16:colId xmlns:a16="http://schemas.microsoft.com/office/drawing/2014/main" val="3906804962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98994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316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41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58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0485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28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423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737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64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11246"/>
                  </a:ext>
                </a:extLst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2462" y="4815214"/>
            <a:ext cx="5616624" cy="23681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900305"/>
            <a:ext cx="734481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</a:p>
        </p:txBody>
      </p:sp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199" y="682666"/>
            <a:ext cx="781482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6B104C50-558B-4098-8DD4-B6DEE60EF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560499"/>
              </p:ext>
            </p:extLst>
          </p:nvPr>
        </p:nvGraphicFramePr>
        <p:xfrm>
          <a:off x="711199" y="1882316"/>
          <a:ext cx="7721601" cy="3733800"/>
        </p:xfrm>
        <a:graphic>
          <a:graphicData uri="http://schemas.openxmlformats.org/drawingml/2006/table">
            <a:tbl>
              <a:tblPr/>
              <a:tblGrid>
                <a:gridCol w="599828">
                  <a:extLst>
                    <a:ext uri="{9D8B030D-6E8A-4147-A177-3AD203B41FA5}">
                      <a16:colId xmlns:a16="http://schemas.microsoft.com/office/drawing/2014/main" val="2941684048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601352917"/>
                    </a:ext>
                  </a:extLst>
                </a:gridCol>
                <a:gridCol w="1789964">
                  <a:extLst>
                    <a:ext uri="{9D8B030D-6E8A-4147-A177-3AD203B41FA5}">
                      <a16:colId xmlns:a16="http://schemas.microsoft.com/office/drawing/2014/main" val="1995115720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1739312256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3160954443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1023444150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3929524568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2593639490"/>
                    </a:ext>
                  </a:extLst>
                </a:gridCol>
                <a:gridCol w="761687">
                  <a:extLst>
                    <a:ext uri="{9D8B030D-6E8A-4147-A177-3AD203B41FA5}">
                      <a16:colId xmlns:a16="http://schemas.microsoft.com/office/drawing/2014/main" val="27396156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6896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597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548.337.334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549.097.711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760.377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454.242.946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1041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76.727.622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79.033.372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63.791.152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94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la Industria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5.359.351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80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376.268.278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372.027.850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-4.240.428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307.572.363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71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Territorio Marítimo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105.227.436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103.183.988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-2.043.448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41.892.720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922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Sanidad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75.237.802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78.175.572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2.937.770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61.935.252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50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Aerea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220.497.394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221.833.257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1.335.863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177.770.342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2051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de Salud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34.744.727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35.825.545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30.771.268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98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6.635.637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6.750.539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0911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4.423.230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-13.106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0390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6.097.011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-357.135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5.070.083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3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299.415.685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299.873.544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457.859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222.340.424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799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Aerofotogramétrico de la FACH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3.072.943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5114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FFAA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14.925.121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15.410.854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10.331.676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8324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4.436.675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4.262.881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634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13.871.404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-424.479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85577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1.795.883.161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1.798.115.038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2.231.877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1.401.467.694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268984"/>
                  </a:ext>
                </a:extLst>
              </a:tr>
            </a:tbl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0419" y="5661248"/>
            <a:ext cx="762198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0419" y="1450823"/>
            <a:ext cx="7748233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7401"/>
            <a:ext cx="5149146" cy="211345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199" y="627607"/>
            <a:ext cx="7499177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148" y="1253110"/>
            <a:ext cx="7283152" cy="211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A30B823B-7695-4DB3-BCF3-6A2BDB1860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912808"/>
              </p:ext>
            </p:extLst>
          </p:nvPr>
        </p:nvGraphicFramePr>
        <p:xfrm>
          <a:off x="683568" y="1600198"/>
          <a:ext cx="7416823" cy="4288981"/>
        </p:xfrm>
        <a:graphic>
          <a:graphicData uri="http://schemas.openxmlformats.org/drawingml/2006/table">
            <a:tbl>
              <a:tblPr/>
              <a:tblGrid>
                <a:gridCol w="305732">
                  <a:extLst>
                    <a:ext uri="{9D8B030D-6E8A-4147-A177-3AD203B41FA5}">
                      <a16:colId xmlns:a16="http://schemas.microsoft.com/office/drawing/2014/main" val="3585295832"/>
                    </a:ext>
                  </a:extLst>
                </a:gridCol>
                <a:gridCol w="362349">
                  <a:extLst>
                    <a:ext uri="{9D8B030D-6E8A-4147-A177-3AD203B41FA5}">
                      <a16:colId xmlns:a16="http://schemas.microsoft.com/office/drawing/2014/main" val="640100645"/>
                    </a:ext>
                  </a:extLst>
                </a:gridCol>
                <a:gridCol w="328378">
                  <a:extLst>
                    <a:ext uri="{9D8B030D-6E8A-4147-A177-3AD203B41FA5}">
                      <a16:colId xmlns:a16="http://schemas.microsoft.com/office/drawing/2014/main" val="3083774629"/>
                    </a:ext>
                  </a:extLst>
                </a:gridCol>
                <a:gridCol w="2343942">
                  <a:extLst>
                    <a:ext uri="{9D8B030D-6E8A-4147-A177-3AD203B41FA5}">
                      <a16:colId xmlns:a16="http://schemas.microsoft.com/office/drawing/2014/main" val="4004754976"/>
                    </a:ext>
                  </a:extLst>
                </a:gridCol>
                <a:gridCol w="679404">
                  <a:extLst>
                    <a:ext uri="{9D8B030D-6E8A-4147-A177-3AD203B41FA5}">
                      <a16:colId xmlns:a16="http://schemas.microsoft.com/office/drawing/2014/main" val="390975140"/>
                    </a:ext>
                  </a:extLst>
                </a:gridCol>
                <a:gridCol w="645433">
                  <a:extLst>
                    <a:ext uri="{9D8B030D-6E8A-4147-A177-3AD203B41FA5}">
                      <a16:colId xmlns:a16="http://schemas.microsoft.com/office/drawing/2014/main" val="3315184240"/>
                    </a:ext>
                  </a:extLst>
                </a:gridCol>
                <a:gridCol w="713373">
                  <a:extLst>
                    <a:ext uri="{9D8B030D-6E8A-4147-A177-3AD203B41FA5}">
                      <a16:colId xmlns:a16="http://schemas.microsoft.com/office/drawing/2014/main" val="2908652612"/>
                    </a:ext>
                  </a:extLst>
                </a:gridCol>
                <a:gridCol w="679404">
                  <a:extLst>
                    <a:ext uri="{9D8B030D-6E8A-4147-A177-3AD203B41FA5}">
                      <a16:colId xmlns:a16="http://schemas.microsoft.com/office/drawing/2014/main" val="3873849906"/>
                    </a:ext>
                  </a:extLst>
                </a:gridCol>
                <a:gridCol w="679404">
                  <a:extLst>
                    <a:ext uri="{9D8B030D-6E8A-4147-A177-3AD203B41FA5}">
                      <a16:colId xmlns:a16="http://schemas.microsoft.com/office/drawing/2014/main" val="1305418599"/>
                    </a:ext>
                  </a:extLst>
                </a:gridCol>
                <a:gridCol w="679404">
                  <a:extLst>
                    <a:ext uri="{9D8B030D-6E8A-4147-A177-3AD203B41FA5}">
                      <a16:colId xmlns:a16="http://schemas.microsoft.com/office/drawing/2014/main" val="850297881"/>
                    </a:ext>
                  </a:extLst>
                </a:gridCol>
              </a:tblGrid>
              <a:tr h="117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811602"/>
                  </a:ext>
                </a:extLst>
              </a:tr>
              <a:tr h="1882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050505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548.337.334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549.097.711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760.377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454.242.946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500026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467.091.944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466.606.547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-485.397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397.004.925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30454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73.316.119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68.777.577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-4.538.542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45.649.319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396774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454.993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973453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544.843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454.993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086073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4.657.325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4.657.325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4.267.254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253893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968.162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968.162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586.439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815552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81.190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81.190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81.190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13040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65.009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36.014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46784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821.963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821.963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469.235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016334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1.609.160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1.609.160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1.608.011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637432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Salud del Ejército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1.363.900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1.363.900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1.363.900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242184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Movilización Nacional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54.446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54.446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53072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1.149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145604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para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19.684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19.684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982795"/>
                  </a:ext>
                </a:extLst>
              </a:tr>
              <a:tr h="117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104.644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104.644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104.644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812175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Defensa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8.961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106260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de Industria Militar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29.625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847900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Geográfico Militar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26.751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26.751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22975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90861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865940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946881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Fábricas y Maestranzas del Ejército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2.032.002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636621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721227"/>
                  </a:ext>
                </a:extLst>
              </a:tr>
              <a:tr h="111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334569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1.418.783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1.185.269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-233.514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374.317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30549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293.459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234.195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-59.264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435087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595.343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475.113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-120.230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78.185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2832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101.738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34.791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414331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126.084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100.621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-25.463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113.492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062587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157.317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141.278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-16.039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114.859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301552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147.346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132.324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32.990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254584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1.302.677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1.736.285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992.375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667808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1.302.677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1.736.285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433.608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992.375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001191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761656"/>
                  </a:ext>
                </a:extLst>
              </a:tr>
              <a:tr h="88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440623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Equino y Deporte Ecuestre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83890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5.584.222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5.584.222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5.493.683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835888"/>
                  </a:ext>
                </a:extLst>
              </a:tr>
              <a:tr h="941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5.584.222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5.584.222 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5.493.683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204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7686" y="6165304"/>
            <a:ext cx="786024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12776"/>
            <a:ext cx="7860248" cy="2588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dólares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8CF076D-8EA1-4C8D-99E9-9B670B230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03272"/>
            <a:ext cx="7754366" cy="440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3309</TotalTime>
  <Words>4687</Words>
  <Application>Microsoft Office PowerPoint</Application>
  <PresentationFormat>Presentación en pantalla (4:3)</PresentationFormat>
  <Paragraphs>2579</Paragraphs>
  <Slides>27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PRESUPUESTARIA DE GASTOS ACUMULADA OCTUBRE 2018 PARTIDA 11: MINISTERIO DE DEFENSA NACIONAL</vt:lpstr>
      <vt:lpstr>EJECUCIÓN ACUMULADADE GASTOS A OCTUBRE DE 2018  PARTIDA 11 MINISTERIO DE DEFENSA NACIONAL</vt:lpstr>
      <vt:lpstr>COMPORTAMIENTO DE LA EJECUCIÓN MENSUAL DE GASTOS A OCTUBRE DE 2018  PARTIDA 11 MINISTERIO DE DEFENSA NACIONAL</vt:lpstr>
      <vt:lpstr>COMPORTAMIENTO DE LA EJECUCIÓN ACUMULADA DE GASTOS A OCTUBRE DE 2018  PARTIDA 11 MINISTERIO DE DEFENSA NACIONAL</vt:lpstr>
      <vt:lpstr>EJECUCIÓN ACUMULADA DE GASTOS A OCTUBRE 2018  PARTIDA 11 MINISTERIO DE DEFENSA NACIONAL</vt:lpstr>
      <vt:lpstr>EJECUCIÓN ACUMULADA DE GASTOS A OCTUBRE 2018  PARTIDA 11 MINISTERIO DE DEFENSA NACIONAL</vt:lpstr>
      <vt:lpstr>EJECUCIÓN ACUMULADA DE GASTOS A OCTUBRE 2018  PARTIDA 11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286</cp:revision>
  <cp:lastPrinted>2016-07-14T20:27:16Z</cp:lastPrinted>
  <dcterms:created xsi:type="dcterms:W3CDTF">2016-06-23T13:38:47Z</dcterms:created>
  <dcterms:modified xsi:type="dcterms:W3CDTF">2019-01-17T18:38:01Z</dcterms:modified>
</cp:coreProperties>
</file>