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0"/>
  </p:notesMasterIdLst>
  <p:handoutMasterIdLst>
    <p:handoutMasterId r:id="rId31"/>
  </p:handoutMasterIdLst>
  <p:sldIdLst>
    <p:sldId id="256" r:id="rId3"/>
    <p:sldId id="298" r:id="rId4"/>
    <p:sldId id="323" r:id="rId5"/>
    <p:sldId id="324" r:id="rId6"/>
    <p:sldId id="264" r:id="rId7"/>
    <p:sldId id="322" r:id="rId8"/>
    <p:sldId id="263" r:id="rId9"/>
    <p:sldId id="302" r:id="rId10"/>
    <p:sldId id="303" r:id="rId11"/>
    <p:sldId id="299" r:id="rId12"/>
    <p:sldId id="300" r:id="rId13"/>
    <p:sldId id="301" r:id="rId14"/>
    <p:sldId id="304" r:id="rId15"/>
    <p:sldId id="305" r:id="rId16"/>
    <p:sldId id="306" r:id="rId17"/>
    <p:sldId id="308" r:id="rId18"/>
    <p:sldId id="309" r:id="rId19"/>
    <p:sldId id="310" r:id="rId20"/>
    <p:sldId id="311" r:id="rId21"/>
    <p:sldId id="312" r:id="rId22"/>
    <p:sldId id="313" r:id="rId23"/>
    <p:sldId id="314" r:id="rId24"/>
    <p:sldId id="315" r:id="rId25"/>
    <p:sldId id="316" r:id="rId26"/>
    <p:sldId id="317" r:id="rId27"/>
    <p:sldId id="318" r:id="rId28"/>
    <p:sldId id="319" r:id="rId29"/>
  </p:sldIdLst>
  <p:sldSz cx="9144000" cy="6858000" type="screen4x3"/>
  <p:notesSz cx="7010400" cy="9236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69" autoAdjust="0"/>
    <p:restoredTop sz="93838" autoAdjust="0"/>
  </p:normalViewPr>
  <p:slideViewPr>
    <p:cSldViewPr>
      <p:cViewPr varScale="1">
        <p:scale>
          <a:sx n="72" d="100"/>
          <a:sy n="72" d="100"/>
        </p:scale>
        <p:origin x="60" y="3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09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'Resumen Partida'!$W$24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FB4-4246-A356-032B6CA18392}"/>
                </c:ext>
              </c:extLst>
            </c:dLbl>
            <c:dLbl>
              <c:idx val="4"/>
              <c:layout>
                <c:manualLayout>
                  <c:x val="-1.6260162601626115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FB4-4246-A356-032B6CA183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Partida'!$X$23:$AG$23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Partida'!$X$24:$AG$24</c:f>
              <c:numCache>
                <c:formatCode>0.0%</c:formatCode>
                <c:ptCount val="10"/>
                <c:pt idx="0">
                  <c:v>8.7720182717655817E-2</c:v>
                </c:pt>
                <c:pt idx="1">
                  <c:v>7.1190363884634886E-2</c:v>
                </c:pt>
                <c:pt idx="2">
                  <c:v>7.7738151770753064E-2</c:v>
                </c:pt>
                <c:pt idx="3">
                  <c:v>7.0167964716748563E-2</c:v>
                </c:pt>
                <c:pt idx="4">
                  <c:v>8.2045857082983009E-2</c:v>
                </c:pt>
                <c:pt idx="5">
                  <c:v>8.5376114115513338E-2</c:v>
                </c:pt>
                <c:pt idx="6">
                  <c:v>7.3775677913821183E-2</c:v>
                </c:pt>
                <c:pt idx="7">
                  <c:v>7.1294652103734091E-2</c:v>
                </c:pt>
                <c:pt idx="8">
                  <c:v>7.865406584006418E-2</c:v>
                </c:pt>
                <c:pt idx="9">
                  <c:v>8.0091572699878807E-2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B4-4246-A356-032B6CA18392}"/>
            </c:ext>
          </c:extLst>
        </c:ser>
        <c:ser>
          <c:idx val="1"/>
          <c:order val="1"/>
          <c:tx>
            <c:strRef>
              <c:f>'Resumen Partida'!$W$25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26016260162604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B4-4246-A356-032B6CA18392}"/>
                </c:ext>
              </c:extLst>
            </c:dLbl>
            <c:dLbl>
              <c:idx val="1"/>
              <c:layout>
                <c:manualLayout>
                  <c:x val="1.6260162601625966E-2"/>
                  <c:y val="4.629629629629586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B4-4246-A356-032B6CA18392}"/>
                </c:ext>
              </c:extLst>
            </c:dLbl>
            <c:dLbl>
              <c:idx val="2"/>
              <c:layout>
                <c:manualLayout>
                  <c:x val="1.3550135501355014E-2"/>
                  <c:y val="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B4-4246-A356-032B6CA1839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Partida'!$X$23:$AG$23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Partida'!$X$25:$AG$25</c:f>
              <c:numCache>
                <c:formatCode>0.0%</c:formatCode>
                <c:ptCount val="10"/>
                <c:pt idx="0">
                  <c:v>8.5008162380253091E-2</c:v>
                </c:pt>
                <c:pt idx="1">
                  <c:v>6.9205994337730045E-2</c:v>
                </c:pt>
                <c:pt idx="2">
                  <c:v>7.0760169087169186E-2</c:v>
                </c:pt>
                <c:pt idx="3">
                  <c:v>7.7962053416461674E-2</c:v>
                </c:pt>
                <c:pt idx="4">
                  <c:v>7.7242113714669269E-2</c:v>
                </c:pt>
                <c:pt idx="5">
                  <c:v>8.038865276836904E-2</c:v>
                </c:pt>
                <c:pt idx="6">
                  <c:v>7.0373341482230609E-2</c:v>
                </c:pt>
                <c:pt idx="7">
                  <c:v>0.10442476461336427</c:v>
                </c:pt>
                <c:pt idx="8">
                  <c:v>7.2011709005104646E-2</c:v>
                </c:pt>
                <c:pt idx="9">
                  <c:v>7.1727200014135503E-2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FB4-4246-A356-032B6CA183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62622336"/>
        <c:axId val="62636416"/>
      </c:barChart>
      <c:catAx>
        <c:axId val="626223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636416"/>
        <c:crosses val="autoZero"/>
        <c:auto val="1"/>
        <c:lblAlgn val="ctr"/>
        <c:lblOffset val="100"/>
        <c:noMultiLvlLbl val="0"/>
      </c:catAx>
      <c:valAx>
        <c:axId val="626364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2622336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 Acumulada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'Resumen Partida'!$AJ$24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0.05"/>
                  <c:y val="-6.94444444444444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01B-41B3-9270-555E76F22DBF}"/>
                </c:ext>
              </c:extLst>
            </c:dLbl>
            <c:dLbl>
              <c:idx val="1"/>
              <c:layout>
                <c:manualLayout>
                  <c:x val="-9.166666666666666E-2"/>
                  <c:y val="-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1B-41B3-9270-555E76F22DBF}"/>
                </c:ext>
              </c:extLst>
            </c:dLbl>
            <c:dLbl>
              <c:idx val="2"/>
              <c:layout>
                <c:manualLayout>
                  <c:x val="-7.9166776027996558E-2"/>
                  <c:y val="-2.3147783610382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99999999999998"/>
                      <c:h val="6.835666375036453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01B-41B3-9270-555E76F22DBF}"/>
                </c:ext>
              </c:extLst>
            </c:dLbl>
            <c:dLbl>
              <c:idx val="3"/>
              <c:layout>
                <c:manualLayout>
                  <c:x val="-0.10555555555555556"/>
                  <c:y val="-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1B-41B3-9270-555E76F22DBF}"/>
                </c:ext>
              </c:extLst>
            </c:dLbl>
            <c:dLbl>
              <c:idx val="4"/>
              <c:layout>
                <c:manualLayout>
                  <c:x val="-6.1111111111111109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1B-41B3-9270-555E76F22DBF}"/>
                </c:ext>
              </c:extLst>
            </c:dLbl>
            <c:dLbl>
              <c:idx val="5"/>
              <c:layout>
                <c:manualLayout>
                  <c:x val="-6.1111111111111317E-2"/>
                  <c:y val="-5.55555555555555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1B-41B3-9270-555E76F22DBF}"/>
                </c:ext>
              </c:extLst>
            </c:dLbl>
            <c:dLbl>
              <c:idx val="6"/>
              <c:layout>
                <c:manualLayout>
                  <c:x val="-4.1666666666666768E-2"/>
                  <c:y val="-6.94444444444444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1B-41B3-9270-555E76F22DBF}"/>
                </c:ext>
              </c:extLst>
            </c:dLbl>
            <c:dLbl>
              <c:idx val="8"/>
              <c:layout>
                <c:manualLayout>
                  <c:x val="-2.7777777777779813E-3"/>
                  <c:y val="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1B-41B3-9270-555E76F22DBF}"/>
                </c:ext>
              </c:extLst>
            </c:dLbl>
            <c:dLbl>
              <c:idx val="9"/>
              <c:layout>
                <c:manualLayout>
                  <c:x val="-3.3333333333333229E-2"/>
                  <c:y val="2.77777777777777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1B-41B3-9270-555E76F22D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Partida'!$AK$23:$AT$23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Partida'!$AK$24:$AT$24</c:f>
              <c:numCache>
                <c:formatCode>0.0%</c:formatCode>
                <c:ptCount val="10"/>
                <c:pt idx="0">
                  <c:v>8.7720182717655817E-2</c:v>
                </c:pt>
                <c:pt idx="1">
                  <c:v>0.1589105466022907</c:v>
                </c:pt>
                <c:pt idx="2">
                  <c:v>0.23664869837304375</c:v>
                </c:pt>
                <c:pt idx="3">
                  <c:v>0.30681666308979233</c:v>
                </c:pt>
                <c:pt idx="4">
                  <c:v>0.38886252017277534</c:v>
                </c:pt>
                <c:pt idx="5">
                  <c:v>0.47423863428828866</c:v>
                </c:pt>
                <c:pt idx="6">
                  <c:v>0.54801431220210983</c:v>
                </c:pt>
                <c:pt idx="7">
                  <c:v>0.61930896430584392</c:v>
                </c:pt>
                <c:pt idx="8">
                  <c:v>0.6979630301459081</c:v>
                </c:pt>
                <c:pt idx="9">
                  <c:v>0.77805460284578698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301B-41B3-9270-555E76F22DBF}"/>
            </c:ext>
          </c:extLst>
        </c:ser>
        <c:ser>
          <c:idx val="1"/>
          <c:order val="1"/>
          <c:tx>
            <c:strRef>
              <c:f>'Resumen Partida'!$AJ$25</c:f>
              <c:strCache>
                <c:ptCount val="1"/>
                <c:pt idx="0">
                  <c:v>2018</c:v>
                </c:pt>
              </c:strCache>
            </c:strRef>
          </c:tx>
          <c:marker>
            <c:symbol val="none"/>
          </c:marker>
          <c:dLbls>
            <c:dLbl>
              <c:idx val="0"/>
              <c:layout>
                <c:manualLayout>
                  <c:x val="-2.7779965004374706E-3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01B-41B3-9270-555E76F22DBF}"/>
                </c:ext>
              </c:extLst>
            </c:dLbl>
            <c:dLbl>
              <c:idx val="1"/>
              <c:layout>
                <c:manualLayout>
                  <c:x val="-2.2222222222222195E-2"/>
                  <c:y val="5.0925925925925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01B-41B3-9270-555E76F22DBF}"/>
                </c:ext>
              </c:extLst>
            </c:dLbl>
            <c:dLbl>
              <c:idx val="2"/>
              <c:layout>
                <c:manualLayout>
                  <c:x val="-1.9444444444444445E-2"/>
                  <c:y val="3.703703703703703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01B-41B3-9270-555E76F22DBF}"/>
                </c:ext>
              </c:extLst>
            </c:dLbl>
            <c:dLbl>
              <c:idx val="3"/>
              <c:layout>
                <c:manualLayout>
                  <c:x val="-2.2222222222222223E-2"/>
                  <c:y val="6.48144502770486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01B-41B3-9270-555E76F22DBF}"/>
                </c:ext>
              </c:extLst>
            </c:dLbl>
            <c:dLbl>
              <c:idx val="4"/>
              <c:layout>
                <c:manualLayout>
                  <c:x val="-8.3333333333333332E-3"/>
                  <c:y val="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01B-41B3-9270-555E76F22DBF}"/>
                </c:ext>
              </c:extLst>
            </c:dLbl>
            <c:dLbl>
              <c:idx val="5"/>
              <c:layout>
                <c:manualLayout>
                  <c:x val="-1.6666666666666666E-2"/>
                  <c:y val="3.24074074074073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01B-41B3-9270-555E76F22DBF}"/>
                </c:ext>
              </c:extLst>
            </c:dLbl>
            <c:dLbl>
              <c:idx val="7"/>
              <c:layout>
                <c:manualLayout>
                  <c:x val="-0.05"/>
                  <c:y val="-7.4074074074074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01B-41B3-9270-555E76F22DBF}"/>
                </c:ext>
              </c:extLst>
            </c:dLbl>
            <c:dLbl>
              <c:idx val="8"/>
              <c:layout>
                <c:manualLayout>
                  <c:x val="-2.7777777777777981E-2"/>
                  <c:y val="-4.16666666666666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01B-41B3-9270-555E76F22DBF}"/>
                </c:ext>
              </c:extLst>
            </c:dLbl>
            <c:dLbl>
              <c:idx val="9"/>
              <c:layout>
                <c:manualLayout>
                  <c:x val="-3.8888888888888785E-2"/>
                  <c:y val="-2.77777777777777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01B-41B3-9270-555E76F22DB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'Resumen Partida'!$AK$23:$AT$23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'Resumen Partida'!$AK$25:$AT$25</c:f>
              <c:numCache>
                <c:formatCode>0.0%</c:formatCode>
                <c:ptCount val="10"/>
                <c:pt idx="0">
                  <c:v>8.5008162380253091E-2</c:v>
                </c:pt>
                <c:pt idx="1">
                  <c:v>0.15421415671798314</c:v>
                </c:pt>
                <c:pt idx="2">
                  <c:v>0.22497432580515234</c:v>
                </c:pt>
                <c:pt idx="3">
                  <c:v>0.30293637922161398</c:v>
                </c:pt>
                <c:pt idx="4">
                  <c:v>0.38017849293628325</c:v>
                </c:pt>
                <c:pt idx="5">
                  <c:v>0.46056714570465229</c:v>
                </c:pt>
                <c:pt idx="6">
                  <c:v>0.53094048718688291</c:v>
                </c:pt>
                <c:pt idx="7">
                  <c:v>0.63536525180024717</c:v>
                </c:pt>
                <c:pt idx="8">
                  <c:v>0.70737696080535184</c:v>
                </c:pt>
                <c:pt idx="9">
                  <c:v>0.7791041608194873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3-301B-41B3-9270-555E76F22D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3322368"/>
        <c:axId val="63344640"/>
      </c:lineChart>
      <c:catAx>
        <c:axId val="633223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800"/>
            </a:pPr>
            <a:endParaRPr lang="es-CL"/>
          </a:p>
        </c:txPr>
        <c:crossAx val="63344640"/>
        <c:crosses val="autoZero"/>
        <c:auto val="1"/>
        <c:lblAlgn val="ctr"/>
        <c:lblOffset val="100"/>
        <c:noMultiLvlLbl val="0"/>
      </c:catAx>
      <c:valAx>
        <c:axId val="63344640"/>
        <c:scaling>
          <c:orientation val="minMax"/>
        </c:scaling>
        <c:delete val="0"/>
        <c:axPos val="l"/>
        <c:majorGridlines/>
        <c:numFmt formatCode="0.0%" sourceLinked="1"/>
        <c:majorTickMark val="none"/>
        <c:minorTickMark val="none"/>
        <c:tickLblPos val="nextTo"/>
        <c:spPr>
          <a:ln w="9525">
            <a:noFill/>
          </a:ln>
        </c:spPr>
        <c:txPr>
          <a:bodyPr/>
          <a:lstStyle/>
          <a:p>
            <a:pPr>
              <a:defRPr sz="800"/>
            </a:pPr>
            <a:endParaRPr lang="es-CL"/>
          </a:p>
        </c:txPr>
        <c:crossAx val="63322368"/>
        <c:crosses val="autoZero"/>
        <c:crossBetween val="between"/>
      </c:valAx>
    </c:plotArea>
    <c:legend>
      <c:legendPos val="b"/>
      <c:overlay val="0"/>
      <c:txPr>
        <a:bodyPr/>
        <a:lstStyle/>
        <a:p>
          <a:pPr>
            <a:defRPr sz="800"/>
          </a:pPr>
          <a:endParaRPr lang="es-CL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5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43" y="0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17-01-2019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59" tIns="45879" rIns="91759" bIns="45879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1759" tIns="45879" rIns="91759" bIns="4587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5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43" y="8772668"/>
            <a:ext cx="3037840" cy="461804"/>
          </a:xfrm>
          <a:prstGeom prst="rect">
            <a:avLst/>
          </a:prstGeom>
        </p:spPr>
        <p:txBody>
          <a:bodyPr vert="horz" lIns="91759" tIns="45879" rIns="91759" bIns="45879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53374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70977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6463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26750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75054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710690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5874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063286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329672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928707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397984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641357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9073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5249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342012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4318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6714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65077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01979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17-01-2019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17-01-2019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17-01-2019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17-01-2019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32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17-01-2019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2263" name="Picture 215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9750" y="0"/>
            <a:ext cx="3524250" cy="68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OCTUBRE 2018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11: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DEFENSA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diciembre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53" name="Picture 18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989" y="548680"/>
            <a:ext cx="4420030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3" y="5301208"/>
            <a:ext cx="770485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579456"/>
            <a:ext cx="792088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03. PROGRAMA 01: ORGANISMOS DE SALUD DEL EJÉRCITO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84784"/>
            <a:ext cx="8004264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7F1801E-1903-4E09-8AF1-3727C0FC89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252" y="1822418"/>
            <a:ext cx="7776864" cy="345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189" y="6093296"/>
            <a:ext cx="7848872" cy="221109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2" y="692696"/>
            <a:ext cx="784887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04. PROGRAMA 01: ORGANISMOS DE INDUSTRIA MILITAR 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2" y="1452419"/>
            <a:ext cx="7848872" cy="22330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D2502A98-C4ED-4F84-9EF5-3FF198C72C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717666"/>
            <a:ext cx="7560840" cy="4333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5879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746256" y="6104011"/>
            <a:ext cx="7704856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39551" y="579456"/>
            <a:ext cx="770485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19572" y="1268760"/>
            <a:ext cx="77048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583A2482-225C-4B33-B796-30EC17B66F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227" y="1580084"/>
            <a:ext cx="7407504" cy="4523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3123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7473" y="5152689"/>
            <a:ext cx="781632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81467" y="838188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CAPÍTULO 05. PROGRAMA 01: ARMADA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7473" y="1944244"/>
            <a:ext cx="7659485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43F47F7-3EF0-4580-B6DF-EFCCE67C0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417027"/>
            <a:ext cx="7920880" cy="2655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58800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60" y="6381328"/>
            <a:ext cx="772459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627345" y="569586"/>
            <a:ext cx="7920880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.CAPÍTULO 07.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01: DIRECCIÓN GENERAL DEL TERRITORIO MARÍTIMO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03311" y="1497375"/>
            <a:ext cx="7632848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F3BC01CC-6D64-469C-BC63-3C3ABBF1AB3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3310" y="1786348"/>
            <a:ext cx="7840451" cy="4479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7809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043609" y="5938631"/>
            <a:ext cx="5616624" cy="298681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7" y="620688"/>
            <a:ext cx="763284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08. PROGRAMA 01:  DIRECCIÓN DE SANIDAD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24994" y="1580398"/>
            <a:ext cx="7488832" cy="19694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BA91BB2-B623-45EE-B36B-0EBDD45AA44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2088" y="1883876"/>
            <a:ext cx="7632849" cy="3885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49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49838" y="6488641"/>
            <a:ext cx="5166784" cy="241002"/>
          </a:xfrm>
        </p:spPr>
        <p:txBody>
          <a:bodyPr/>
          <a:lstStyle/>
          <a:p>
            <a:r>
              <a:rPr lang="es-CL" sz="1000" dirty="0"/>
              <a:t>Fuente: Elaboración propia en base  a Informes de ejecución presupuestaria mensual de DIPRES</a:t>
            </a:r>
          </a:p>
          <a:p>
            <a:endParaRPr lang="es-CL" sz="11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454926"/>
            <a:ext cx="7704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046019"/>
            <a:ext cx="763284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88AA02B-DEA2-4F08-9210-992F577011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269" y="1284439"/>
            <a:ext cx="7719715" cy="5206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6785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819562"/>
            <a:ext cx="612068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764704"/>
            <a:ext cx="7776865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09. PROGRAMA 01: FUERZA AÉREA DE CHILE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611560" y="1598619"/>
            <a:ext cx="7704856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9FE6269F-6920-472A-855F-9F36481EA07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645" y="1902489"/>
            <a:ext cx="7784710" cy="38753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244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5749056"/>
            <a:ext cx="6979842" cy="3493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7" y="890392"/>
            <a:ext cx="7776864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11. PROGRAMA 01: ORGANISMOS DE SALUD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755576" y="1590359"/>
            <a:ext cx="7560841" cy="16030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448BEEFA-9B30-4A5B-96B3-4D5CB5DD859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1" y="2091531"/>
          <a:ext cx="7886698" cy="3543300"/>
        </p:xfrm>
        <a:graphic>
          <a:graphicData uri="http://schemas.openxmlformats.org/drawingml/2006/table">
            <a:tbl>
              <a:tblPr/>
              <a:tblGrid>
                <a:gridCol w="371326">
                  <a:extLst>
                    <a:ext uri="{9D8B030D-6E8A-4147-A177-3AD203B41FA5}">
                      <a16:colId xmlns:a16="http://schemas.microsoft.com/office/drawing/2014/main" val="3537701752"/>
                    </a:ext>
                  </a:extLst>
                </a:gridCol>
                <a:gridCol w="342762">
                  <a:extLst>
                    <a:ext uri="{9D8B030D-6E8A-4147-A177-3AD203B41FA5}">
                      <a16:colId xmlns:a16="http://schemas.microsoft.com/office/drawing/2014/main" val="2149849129"/>
                    </a:ext>
                  </a:extLst>
                </a:gridCol>
                <a:gridCol w="355457">
                  <a:extLst>
                    <a:ext uri="{9D8B030D-6E8A-4147-A177-3AD203B41FA5}">
                      <a16:colId xmlns:a16="http://schemas.microsoft.com/office/drawing/2014/main" val="155308730"/>
                    </a:ext>
                  </a:extLst>
                </a:gridCol>
                <a:gridCol w="2246995">
                  <a:extLst>
                    <a:ext uri="{9D8B030D-6E8A-4147-A177-3AD203B41FA5}">
                      <a16:colId xmlns:a16="http://schemas.microsoft.com/office/drawing/2014/main" val="3457872733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3026259082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2270066463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2773807565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117816970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3862235055"/>
                    </a:ext>
                  </a:extLst>
                </a:gridCol>
                <a:gridCol w="761693">
                  <a:extLst>
                    <a:ext uri="{9D8B030D-6E8A-4147-A177-3AD203B41FA5}">
                      <a16:colId xmlns:a16="http://schemas.microsoft.com/office/drawing/2014/main" val="31361467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276426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5380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35.825.545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30.771.268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0965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15.220.278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15.203.312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12.655.394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93494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18.625.944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17.001.812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-1.624.132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14.903.315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87509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25617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46.316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6859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10219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70422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17824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9767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703.901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614.496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-89.405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64989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-13.846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93302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468.084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420.364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-47.720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184.835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08002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107.873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86.088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-21.785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8885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59.382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53.328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99445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390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2.811.438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2.808.656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23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9177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99591" y="6165304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620688"/>
            <a:ext cx="828092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18. PROGRAMA 01: DIRECCIÓN GENERAL DE MOVILIZACIÓN NACIONAL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99591" y="1306612"/>
            <a:ext cx="7272809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9804F7AB-14F7-4BE1-8956-3B3454B364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6938272"/>
              </p:ext>
            </p:extLst>
          </p:nvPr>
        </p:nvGraphicFramePr>
        <p:xfrm>
          <a:off x="683568" y="1600205"/>
          <a:ext cx="7776863" cy="4525953"/>
        </p:xfrm>
        <a:graphic>
          <a:graphicData uri="http://schemas.openxmlformats.org/drawingml/2006/table">
            <a:tbl>
              <a:tblPr/>
              <a:tblGrid>
                <a:gridCol w="365567">
                  <a:extLst>
                    <a:ext uri="{9D8B030D-6E8A-4147-A177-3AD203B41FA5}">
                      <a16:colId xmlns:a16="http://schemas.microsoft.com/office/drawing/2014/main" val="1515486773"/>
                    </a:ext>
                  </a:extLst>
                </a:gridCol>
                <a:gridCol w="337446">
                  <a:extLst>
                    <a:ext uri="{9D8B030D-6E8A-4147-A177-3AD203B41FA5}">
                      <a16:colId xmlns:a16="http://schemas.microsoft.com/office/drawing/2014/main" val="1782825455"/>
                    </a:ext>
                  </a:extLst>
                </a:gridCol>
                <a:gridCol w="349943">
                  <a:extLst>
                    <a:ext uri="{9D8B030D-6E8A-4147-A177-3AD203B41FA5}">
                      <a16:colId xmlns:a16="http://schemas.microsoft.com/office/drawing/2014/main" val="2109195662"/>
                    </a:ext>
                  </a:extLst>
                </a:gridCol>
                <a:gridCol w="2224639">
                  <a:extLst>
                    <a:ext uri="{9D8B030D-6E8A-4147-A177-3AD203B41FA5}">
                      <a16:colId xmlns:a16="http://schemas.microsoft.com/office/drawing/2014/main" val="4166487297"/>
                    </a:ext>
                  </a:extLst>
                </a:gridCol>
                <a:gridCol w="749878">
                  <a:extLst>
                    <a:ext uri="{9D8B030D-6E8A-4147-A177-3AD203B41FA5}">
                      <a16:colId xmlns:a16="http://schemas.microsoft.com/office/drawing/2014/main" val="3592829913"/>
                    </a:ext>
                  </a:extLst>
                </a:gridCol>
                <a:gridCol w="749878">
                  <a:extLst>
                    <a:ext uri="{9D8B030D-6E8A-4147-A177-3AD203B41FA5}">
                      <a16:colId xmlns:a16="http://schemas.microsoft.com/office/drawing/2014/main" val="2303545876"/>
                    </a:ext>
                  </a:extLst>
                </a:gridCol>
                <a:gridCol w="749878">
                  <a:extLst>
                    <a:ext uri="{9D8B030D-6E8A-4147-A177-3AD203B41FA5}">
                      <a16:colId xmlns:a16="http://schemas.microsoft.com/office/drawing/2014/main" val="667202920"/>
                    </a:ext>
                  </a:extLst>
                </a:gridCol>
                <a:gridCol w="749878">
                  <a:extLst>
                    <a:ext uri="{9D8B030D-6E8A-4147-A177-3AD203B41FA5}">
                      <a16:colId xmlns:a16="http://schemas.microsoft.com/office/drawing/2014/main" val="4196522380"/>
                    </a:ext>
                  </a:extLst>
                </a:gridCol>
                <a:gridCol w="749878">
                  <a:extLst>
                    <a:ext uri="{9D8B030D-6E8A-4147-A177-3AD203B41FA5}">
                      <a16:colId xmlns:a16="http://schemas.microsoft.com/office/drawing/2014/main" val="2067846123"/>
                    </a:ext>
                  </a:extLst>
                </a:gridCol>
                <a:gridCol w="749878">
                  <a:extLst>
                    <a:ext uri="{9D8B030D-6E8A-4147-A177-3AD203B41FA5}">
                      <a16:colId xmlns:a16="http://schemas.microsoft.com/office/drawing/2014/main" val="3554252124"/>
                    </a:ext>
                  </a:extLst>
                </a:gridCol>
              </a:tblGrid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89613"/>
                  </a:ext>
                </a:extLst>
              </a:tr>
              <a:tr h="2828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289587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6.635.637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6.750.539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4.616.423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88715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1.534.593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1.517.184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-17.409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1.204.548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369850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1.410.069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1.408.449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570.854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84855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321644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43.825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131082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3.563.468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2.640.993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988413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497.154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8699587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Incentivos Servicio Militar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1.306.628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497.154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1732364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2.220.175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2.113.289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664154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63.884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63.884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547428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Carabineros de Chile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2.156.291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2.049.405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34529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0685102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243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36.665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30.550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92124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124.801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104.117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-20.684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42.708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858410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24.095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19.229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-4.866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4.564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18,9%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23,7%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261774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7.997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7.181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5.120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48339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55.494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44.287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15.148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391022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37.215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33.420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-3.795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17.876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1138020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407265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2167515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2.706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7434641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335073"/>
                  </a:ext>
                </a:extLst>
              </a:tr>
              <a:tr h="176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110.790 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110.789</a:t>
                      </a:r>
                    </a:p>
                  </a:txBody>
                  <a:tcPr marL="8840" marR="8840" marT="8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840" marR="8840" marT="8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78367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3646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20872" y="579457"/>
            <a:ext cx="80042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>
              <a:latin typeface="+mn-lt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611560" y="1196752"/>
            <a:ext cx="8004264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CL" sz="15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La ejecución presupuestaria del mes de OCTUBRE de la Partida alcanzó a $128.066 millones, equivalente a un 7,2% respecto de la ley inicial de presupuestos. Este porcentaje  es  inferior al  8% ejecutado en el mismo mes del año anterior. 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Con ello, el comportamiento de la ejecución acumulada al mes de OCTUBRE, que suma $1.391.060 millones, equivalente a un 77,9% de avance, presenta una trayectoria similar al acumulado en el mismo período del año anterior. Por otra parte, la ejecución en dólares acumuló un gasto de $125.093 miles, equivalente a  65,4%.  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En el mes de OCTUBRE, la modificación presupuestaria observada da cuenta de un aumento en la autorización de gastos por un total de $2.232 millones, que rebaja la autorización de gastos para los Subtítulos: “21 Gastos en Personal” por $2.5124 millones, “22 Bienes y Servicios de Consumo” por $16.484 millones, “24 Transferencias Corrientes” por $283 millones y “29 Adquisición de Activos No Financieros” por $2.870 millones, y un incremento del “34 Servicio a la Deuda” por $23.401 millones, que normalmente provienen de operaciones de años anteriores, “23 Prestaciones de Seguridad Social” en $746 millones y “32 préstamos” $433 millones.</a:t>
            </a:r>
          </a:p>
          <a:p>
            <a:pPr marL="285750" indent="-285750" algn="just">
              <a:buFont typeface="+mj-lt"/>
              <a:buAutoNum type="arabicPeriod"/>
            </a:pPr>
            <a:endParaRPr lang="es-CL" sz="1200" dirty="0"/>
          </a:p>
          <a:p>
            <a:pPr marL="285750" indent="-285750" algn="just">
              <a:buFont typeface="+mj-lt"/>
              <a:buAutoNum type="arabicPeriod"/>
            </a:pPr>
            <a:r>
              <a:rPr lang="es-CL" sz="1200" dirty="0"/>
              <a:t>La rebaja presupuestaria afectó en mayor medida a los siguientes programas presupuestarios: Armada de Chile por $4.240 millones, Dirección General de Territorio Marítimo $2.043 millones, SHOA $357 millones y Estado Mayor Conjunto $424 millones. E incrementos en : Ejército de Chile  por  $760 millones, Organismos de Salud del Ejército por $2.305 millones, Dirección de Sanidad en $2.937 millones, Fuerza Aérea de Chile $1.335 millones, Organismos de Salud de la FACH en $1.080 millones, Dirección General de Aeronáutica Civil en $457 millones y Subsecretaría FFAA $ 485 millones. 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8012" y="5706836"/>
            <a:ext cx="7200800" cy="30661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11559" y="764704"/>
            <a:ext cx="7920881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19. PROGRAMA 01: INSTITUTO GEOGRÁFICO MILITAR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78012" y="1783749"/>
            <a:ext cx="784887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552D9E53-D7D5-4383-892A-EADA50B23A13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558799" y="2215356"/>
          <a:ext cx="8026402" cy="3295650"/>
        </p:xfrm>
        <a:graphic>
          <a:graphicData uri="http://schemas.openxmlformats.org/drawingml/2006/table">
            <a:tbl>
              <a:tblPr/>
              <a:tblGrid>
                <a:gridCol w="371181">
                  <a:extLst>
                    <a:ext uri="{9D8B030D-6E8A-4147-A177-3AD203B41FA5}">
                      <a16:colId xmlns:a16="http://schemas.microsoft.com/office/drawing/2014/main" val="9629443"/>
                    </a:ext>
                  </a:extLst>
                </a:gridCol>
                <a:gridCol w="342629">
                  <a:extLst>
                    <a:ext uri="{9D8B030D-6E8A-4147-A177-3AD203B41FA5}">
                      <a16:colId xmlns:a16="http://schemas.microsoft.com/office/drawing/2014/main" val="2493439721"/>
                    </a:ext>
                  </a:extLst>
                </a:gridCol>
                <a:gridCol w="355319">
                  <a:extLst>
                    <a:ext uri="{9D8B030D-6E8A-4147-A177-3AD203B41FA5}">
                      <a16:colId xmlns:a16="http://schemas.microsoft.com/office/drawing/2014/main" val="294294197"/>
                    </a:ext>
                  </a:extLst>
                </a:gridCol>
                <a:gridCol w="2388885">
                  <a:extLst>
                    <a:ext uri="{9D8B030D-6E8A-4147-A177-3AD203B41FA5}">
                      <a16:colId xmlns:a16="http://schemas.microsoft.com/office/drawing/2014/main" val="134215655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155148842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3911326440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3693360300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2432306746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743720780"/>
                    </a:ext>
                  </a:extLst>
                </a:gridCol>
                <a:gridCol w="761398">
                  <a:extLst>
                    <a:ext uri="{9D8B030D-6E8A-4147-A177-3AD203B41FA5}">
                      <a16:colId xmlns:a16="http://schemas.microsoft.com/office/drawing/2014/main" val="3575924729"/>
                    </a:ext>
                  </a:extLst>
                </a:gridCol>
              </a:tblGrid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566628"/>
                  </a:ext>
                </a:extLst>
              </a:tr>
              <a:tr h="3143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225069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87939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2.563.963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2.549.046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-14.917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2.157.581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55245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1.456.708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1.400.400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-56.308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752.051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5284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339297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04181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734049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375404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376.970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336.004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-40.966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2111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468393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115.467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-13.109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38633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27.702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22.108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9.387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96590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218.230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195.982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-22.248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71317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53256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99.549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486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297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6017" y="5589240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6017" y="764704"/>
            <a:ext cx="8210799" cy="837314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20. PROGRAMA 01: SERVICIO HIDROGRÁFICO Y OCEANOGRÁFICO DE LA ARMADA DE CHILE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83318" y="1901545"/>
            <a:ext cx="8066783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BDC549FA-3BB0-4EBA-99EB-E15683267E6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199" y="2294141"/>
          <a:ext cx="8229602" cy="3138081"/>
        </p:xfrm>
        <a:graphic>
          <a:graphicData uri="http://schemas.openxmlformats.org/drawingml/2006/table">
            <a:tbl>
              <a:tblPr/>
              <a:tblGrid>
                <a:gridCol w="368490">
                  <a:extLst>
                    <a:ext uri="{9D8B030D-6E8A-4147-A177-3AD203B41FA5}">
                      <a16:colId xmlns:a16="http://schemas.microsoft.com/office/drawing/2014/main" val="1063104776"/>
                    </a:ext>
                  </a:extLst>
                </a:gridCol>
                <a:gridCol w="340145">
                  <a:extLst>
                    <a:ext uri="{9D8B030D-6E8A-4147-A177-3AD203B41FA5}">
                      <a16:colId xmlns:a16="http://schemas.microsoft.com/office/drawing/2014/main" val="896464687"/>
                    </a:ext>
                  </a:extLst>
                </a:gridCol>
                <a:gridCol w="352742">
                  <a:extLst>
                    <a:ext uri="{9D8B030D-6E8A-4147-A177-3AD203B41FA5}">
                      <a16:colId xmlns:a16="http://schemas.microsoft.com/office/drawing/2014/main" val="4036448249"/>
                    </a:ext>
                  </a:extLst>
                </a:gridCol>
                <a:gridCol w="2632969">
                  <a:extLst>
                    <a:ext uri="{9D8B030D-6E8A-4147-A177-3AD203B41FA5}">
                      <a16:colId xmlns:a16="http://schemas.microsoft.com/office/drawing/2014/main" val="3688677497"/>
                    </a:ext>
                  </a:extLst>
                </a:gridCol>
                <a:gridCol w="755876">
                  <a:extLst>
                    <a:ext uri="{9D8B030D-6E8A-4147-A177-3AD203B41FA5}">
                      <a16:colId xmlns:a16="http://schemas.microsoft.com/office/drawing/2014/main" val="1729177722"/>
                    </a:ext>
                  </a:extLst>
                </a:gridCol>
                <a:gridCol w="755876">
                  <a:extLst>
                    <a:ext uri="{9D8B030D-6E8A-4147-A177-3AD203B41FA5}">
                      <a16:colId xmlns:a16="http://schemas.microsoft.com/office/drawing/2014/main" val="2471389976"/>
                    </a:ext>
                  </a:extLst>
                </a:gridCol>
                <a:gridCol w="755876">
                  <a:extLst>
                    <a:ext uri="{9D8B030D-6E8A-4147-A177-3AD203B41FA5}">
                      <a16:colId xmlns:a16="http://schemas.microsoft.com/office/drawing/2014/main" val="3268322047"/>
                    </a:ext>
                  </a:extLst>
                </a:gridCol>
                <a:gridCol w="755876">
                  <a:extLst>
                    <a:ext uri="{9D8B030D-6E8A-4147-A177-3AD203B41FA5}">
                      <a16:colId xmlns:a16="http://schemas.microsoft.com/office/drawing/2014/main" val="2324608327"/>
                    </a:ext>
                  </a:extLst>
                </a:gridCol>
                <a:gridCol w="755876">
                  <a:extLst>
                    <a:ext uri="{9D8B030D-6E8A-4147-A177-3AD203B41FA5}">
                      <a16:colId xmlns:a16="http://schemas.microsoft.com/office/drawing/2014/main" val="3297597387"/>
                    </a:ext>
                  </a:extLst>
                </a:gridCol>
                <a:gridCol w="755876">
                  <a:extLst>
                    <a:ext uri="{9D8B030D-6E8A-4147-A177-3AD203B41FA5}">
                      <a16:colId xmlns:a16="http://schemas.microsoft.com/office/drawing/2014/main" val="4250700624"/>
                    </a:ext>
                  </a:extLst>
                </a:gridCol>
              </a:tblGrid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4694913"/>
                  </a:ext>
                </a:extLst>
              </a:tr>
              <a:tr h="302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2135240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6.454.146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6.097.011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-357.135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5.070.083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071812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2.781.083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2.741.969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-39.114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2.269.447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81,6%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729136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2.120.633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1.977.657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-142.976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1.616.669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6251055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991823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92332674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2.436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0425839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047777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10.557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10.536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9785028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1.539.437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1.364.413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-175.024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1.171.831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494542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45.034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-11.396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43.460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77,0%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6841668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29.721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23.719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-6.002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14.671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644077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828.027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743.610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-84.417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583.377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207125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94.643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75.530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-19.113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75.574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79,9%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9571176"/>
                  </a:ext>
                </a:extLst>
              </a:tr>
              <a:tr h="1890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530.616 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476.520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-54.096 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454.749</a:t>
                      </a:r>
                    </a:p>
                  </a:txBody>
                  <a:tcPr marL="9452" marR="9452" marT="945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85,7%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9452" marR="9452" marT="945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1756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04713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88015" y="6468059"/>
            <a:ext cx="7200800" cy="268139"/>
          </a:xfrm>
        </p:spPr>
        <p:txBody>
          <a:bodyPr/>
          <a:lstStyle/>
          <a:p>
            <a:r>
              <a:rPr lang="es-CL" sz="9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7166" y="531782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21. PROGRAMA 01: DIRECCIÓN GENERAL DE AERONÁUTICA CIVIL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921158" y="1136420"/>
            <a:ext cx="7560841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pic>
        <p:nvPicPr>
          <p:cNvPr id="16" name="Marcador de contenido 15">
            <a:extLst>
              <a:ext uri="{FF2B5EF4-FFF2-40B4-BE49-F238E27FC236}">
                <a16:creationId xmlns:a16="http://schemas.microsoft.com/office/drawing/2014/main" id="{1DA02974-AFB9-4871-A5C7-C9F79CAC11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683567" y="1600200"/>
            <a:ext cx="7560841" cy="4726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17746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1189" y="5673561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9856" y="676033"/>
            <a:ext cx="799477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22. PROGRAMA 01: SERVICIO AEROFOTOGRAMÉTRICO DE LA FACH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562829" y="1693053"/>
            <a:ext cx="7994775" cy="2949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F397245E-A7A1-4996-92DF-AB0A1B5DC3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469906"/>
              </p:ext>
            </p:extLst>
          </p:nvPr>
        </p:nvGraphicFramePr>
        <p:xfrm>
          <a:off x="742123" y="2135337"/>
          <a:ext cx="7634516" cy="3500112"/>
        </p:xfrm>
        <a:graphic>
          <a:graphicData uri="http://schemas.openxmlformats.org/drawingml/2006/table">
            <a:tbl>
              <a:tblPr/>
              <a:tblGrid>
                <a:gridCol w="355447">
                  <a:extLst>
                    <a:ext uri="{9D8B030D-6E8A-4147-A177-3AD203B41FA5}">
                      <a16:colId xmlns:a16="http://schemas.microsoft.com/office/drawing/2014/main" val="1212280771"/>
                    </a:ext>
                  </a:extLst>
                </a:gridCol>
                <a:gridCol w="328106">
                  <a:extLst>
                    <a:ext uri="{9D8B030D-6E8A-4147-A177-3AD203B41FA5}">
                      <a16:colId xmlns:a16="http://schemas.microsoft.com/office/drawing/2014/main" val="1265272842"/>
                    </a:ext>
                  </a:extLst>
                </a:gridCol>
                <a:gridCol w="340256">
                  <a:extLst>
                    <a:ext uri="{9D8B030D-6E8A-4147-A177-3AD203B41FA5}">
                      <a16:colId xmlns:a16="http://schemas.microsoft.com/office/drawing/2014/main" val="4084414913"/>
                    </a:ext>
                  </a:extLst>
                </a:gridCol>
                <a:gridCol w="2235975">
                  <a:extLst>
                    <a:ext uri="{9D8B030D-6E8A-4147-A177-3AD203B41FA5}">
                      <a16:colId xmlns:a16="http://schemas.microsoft.com/office/drawing/2014/main" val="1192730409"/>
                    </a:ext>
                  </a:extLst>
                </a:gridCol>
                <a:gridCol w="729122">
                  <a:extLst>
                    <a:ext uri="{9D8B030D-6E8A-4147-A177-3AD203B41FA5}">
                      <a16:colId xmlns:a16="http://schemas.microsoft.com/office/drawing/2014/main" val="1535495630"/>
                    </a:ext>
                  </a:extLst>
                </a:gridCol>
                <a:gridCol w="729122">
                  <a:extLst>
                    <a:ext uri="{9D8B030D-6E8A-4147-A177-3AD203B41FA5}">
                      <a16:colId xmlns:a16="http://schemas.microsoft.com/office/drawing/2014/main" val="2587478071"/>
                    </a:ext>
                  </a:extLst>
                </a:gridCol>
                <a:gridCol w="729122">
                  <a:extLst>
                    <a:ext uri="{9D8B030D-6E8A-4147-A177-3AD203B41FA5}">
                      <a16:colId xmlns:a16="http://schemas.microsoft.com/office/drawing/2014/main" val="729034150"/>
                    </a:ext>
                  </a:extLst>
                </a:gridCol>
                <a:gridCol w="729122">
                  <a:extLst>
                    <a:ext uri="{9D8B030D-6E8A-4147-A177-3AD203B41FA5}">
                      <a16:colId xmlns:a16="http://schemas.microsoft.com/office/drawing/2014/main" val="3151892811"/>
                    </a:ext>
                  </a:extLst>
                </a:gridCol>
                <a:gridCol w="729122">
                  <a:extLst>
                    <a:ext uri="{9D8B030D-6E8A-4147-A177-3AD203B41FA5}">
                      <a16:colId xmlns:a16="http://schemas.microsoft.com/office/drawing/2014/main" val="983316660"/>
                    </a:ext>
                  </a:extLst>
                </a:gridCol>
                <a:gridCol w="729122">
                  <a:extLst>
                    <a:ext uri="{9D8B030D-6E8A-4147-A177-3AD203B41FA5}">
                      <a16:colId xmlns:a16="http://schemas.microsoft.com/office/drawing/2014/main" val="642617765"/>
                    </a:ext>
                  </a:extLst>
                </a:gridCol>
              </a:tblGrid>
              <a:tr h="1988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482941"/>
                  </a:ext>
                </a:extLst>
              </a:tr>
              <a:tr h="3181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351792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0398295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956.129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945.366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677.149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8316807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1.523.481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-61.802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540.631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267211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986127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185078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5697067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7926769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3.770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9232105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716447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6920715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393.279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641.949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248.670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7912279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24.019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-6.244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3066535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202.029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-5.974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084100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91.913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46.418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1496231"/>
                  </a:ext>
                </a:extLst>
              </a:tr>
              <a:tr h="1988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102.333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227.899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60.606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28676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5160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11559" y="6021288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1" y="661337"/>
            <a:ext cx="806678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23. PROGRAMA 01: SUBSECRETARÍA PARA LAS FUERZAS ARMADAS 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11559" y="1466202"/>
            <a:ext cx="7994775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19B8F217-A39A-44EB-A6D6-63159ACE3E8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03251" y="1710531"/>
          <a:ext cx="7937498" cy="4305300"/>
        </p:xfrm>
        <a:graphic>
          <a:graphicData uri="http://schemas.openxmlformats.org/drawingml/2006/table">
            <a:tbl>
              <a:tblPr/>
              <a:tblGrid>
                <a:gridCol w="371326">
                  <a:extLst>
                    <a:ext uri="{9D8B030D-6E8A-4147-A177-3AD203B41FA5}">
                      <a16:colId xmlns:a16="http://schemas.microsoft.com/office/drawing/2014/main" val="2315616092"/>
                    </a:ext>
                  </a:extLst>
                </a:gridCol>
                <a:gridCol w="342763">
                  <a:extLst>
                    <a:ext uri="{9D8B030D-6E8A-4147-A177-3AD203B41FA5}">
                      <a16:colId xmlns:a16="http://schemas.microsoft.com/office/drawing/2014/main" val="2073117151"/>
                    </a:ext>
                  </a:extLst>
                </a:gridCol>
                <a:gridCol w="355458">
                  <a:extLst>
                    <a:ext uri="{9D8B030D-6E8A-4147-A177-3AD203B41FA5}">
                      <a16:colId xmlns:a16="http://schemas.microsoft.com/office/drawing/2014/main" val="3099850790"/>
                    </a:ext>
                  </a:extLst>
                </a:gridCol>
                <a:gridCol w="2297781">
                  <a:extLst>
                    <a:ext uri="{9D8B030D-6E8A-4147-A177-3AD203B41FA5}">
                      <a16:colId xmlns:a16="http://schemas.microsoft.com/office/drawing/2014/main" val="3457575330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2993256864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2474830092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207068415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4018598861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1805614045"/>
                    </a:ext>
                  </a:extLst>
                </a:gridCol>
                <a:gridCol w="761695">
                  <a:extLst>
                    <a:ext uri="{9D8B030D-6E8A-4147-A177-3AD203B41FA5}">
                      <a16:colId xmlns:a16="http://schemas.microsoft.com/office/drawing/2014/main" val="3430006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7186298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40272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15.410.854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10.331.676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693123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9.261.687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9.923.603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661.916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7.911.836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9726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2.347.539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2.126.919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-220.620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1.340.309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01926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1.942.287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52689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1.865.630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62174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90947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1.055.761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791.380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8128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304.001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0509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597974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301.062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301.062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79.299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67045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14682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460.673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94115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6788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Defensa Civil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291.087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251.408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099085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394.504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362.284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-32.220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211.494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15979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5508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14.842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-2.997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6573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0380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76.831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55.043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54740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294.580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264.548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139.356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12846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90183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6356" y="551723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5694" y="795973"/>
            <a:ext cx="80327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24. PROGRAMA 01: SUBSECRETARÍA DE DEFENSA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603674" y="1916832"/>
            <a:ext cx="7994775" cy="3066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9D72760D-D9B4-4013-973C-0B9FA9E301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194850"/>
              </p:ext>
            </p:extLst>
          </p:nvPr>
        </p:nvGraphicFramePr>
        <p:xfrm>
          <a:off x="626356" y="2329656"/>
          <a:ext cx="7834079" cy="3067050"/>
        </p:xfrm>
        <a:graphic>
          <a:graphicData uri="http://schemas.openxmlformats.org/drawingml/2006/table">
            <a:tbl>
              <a:tblPr/>
              <a:tblGrid>
                <a:gridCol w="364158">
                  <a:extLst>
                    <a:ext uri="{9D8B030D-6E8A-4147-A177-3AD203B41FA5}">
                      <a16:colId xmlns:a16="http://schemas.microsoft.com/office/drawing/2014/main" val="3940054753"/>
                    </a:ext>
                  </a:extLst>
                </a:gridCol>
                <a:gridCol w="336147">
                  <a:extLst>
                    <a:ext uri="{9D8B030D-6E8A-4147-A177-3AD203B41FA5}">
                      <a16:colId xmlns:a16="http://schemas.microsoft.com/office/drawing/2014/main" val="1746342718"/>
                    </a:ext>
                  </a:extLst>
                </a:gridCol>
                <a:gridCol w="348597">
                  <a:extLst>
                    <a:ext uri="{9D8B030D-6E8A-4147-A177-3AD203B41FA5}">
                      <a16:colId xmlns:a16="http://schemas.microsoft.com/office/drawing/2014/main" val="466843540"/>
                    </a:ext>
                  </a:extLst>
                </a:gridCol>
                <a:gridCol w="2303225">
                  <a:extLst>
                    <a:ext uri="{9D8B030D-6E8A-4147-A177-3AD203B41FA5}">
                      <a16:colId xmlns:a16="http://schemas.microsoft.com/office/drawing/2014/main" val="149949560"/>
                    </a:ext>
                  </a:extLst>
                </a:gridCol>
                <a:gridCol w="746992">
                  <a:extLst>
                    <a:ext uri="{9D8B030D-6E8A-4147-A177-3AD203B41FA5}">
                      <a16:colId xmlns:a16="http://schemas.microsoft.com/office/drawing/2014/main" val="453261828"/>
                    </a:ext>
                  </a:extLst>
                </a:gridCol>
                <a:gridCol w="746992">
                  <a:extLst>
                    <a:ext uri="{9D8B030D-6E8A-4147-A177-3AD203B41FA5}">
                      <a16:colId xmlns:a16="http://schemas.microsoft.com/office/drawing/2014/main" val="3313887669"/>
                    </a:ext>
                  </a:extLst>
                </a:gridCol>
                <a:gridCol w="746992">
                  <a:extLst>
                    <a:ext uri="{9D8B030D-6E8A-4147-A177-3AD203B41FA5}">
                      <a16:colId xmlns:a16="http://schemas.microsoft.com/office/drawing/2014/main" val="2145682840"/>
                    </a:ext>
                  </a:extLst>
                </a:gridCol>
                <a:gridCol w="746992">
                  <a:extLst>
                    <a:ext uri="{9D8B030D-6E8A-4147-A177-3AD203B41FA5}">
                      <a16:colId xmlns:a16="http://schemas.microsoft.com/office/drawing/2014/main" val="3595488522"/>
                    </a:ext>
                  </a:extLst>
                </a:gridCol>
                <a:gridCol w="746992">
                  <a:extLst>
                    <a:ext uri="{9D8B030D-6E8A-4147-A177-3AD203B41FA5}">
                      <a16:colId xmlns:a16="http://schemas.microsoft.com/office/drawing/2014/main" val="3308431399"/>
                    </a:ext>
                  </a:extLst>
                </a:gridCol>
                <a:gridCol w="746992">
                  <a:extLst>
                    <a:ext uri="{9D8B030D-6E8A-4147-A177-3AD203B41FA5}">
                      <a16:colId xmlns:a16="http://schemas.microsoft.com/office/drawing/2014/main" val="2782681203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701222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36291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4.262.881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3.186.742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277374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2.866.077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2.766.490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-99.587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2.186.696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40056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608.056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541.603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-66.453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330.909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765259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903.588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903.588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638.953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3278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16987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118.222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54124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9811956"/>
                  </a:ext>
                </a:extLst>
              </a:tr>
              <a:tr h="2857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Academia Nacional de Estudios Políticos y Estratégicos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728.904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549.035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929590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697607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UNASUR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500308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97137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-3.522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654232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-4.232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306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0372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27584" y="6237312"/>
            <a:ext cx="7200800" cy="365125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827583" y="522838"/>
            <a:ext cx="748883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827584" y="1257437"/>
            <a:ext cx="7787208" cy="2993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6" name="Marcador de contenido 5">
            <a:extLst>
              <a:ext uri="{FF2B5EF4-FFF2-40B4-BE49-F238E27FC236}">
                <a16:creationId xmlns:a16="http://schemas.microsoft.com/office/drawing/2014/main" id="{91A3A802-F027-4DB8-A77B-89B10FD288C2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17380" y="1600200"/>
          <a:ext cx="7509240" cy="4525963"/>
        </p:xfrm>
        <a:graphic>
          <a:graphicData uri="http://schemas.openxmlformats.org/drawingml/2006/table">
            <a:tbl>
              <a:tblPr/>
              <a:tblGrid>
                <a:gridCol w="331540">
                  <a:extLst>
                    <a:ext uri="{9D8B030D-6E8A-4147-A177-3AD203B41FA5}">
                      <a16:colId xmlns:a16="http://schemas.microsoft.com/office/drawing/2014/main" val="2491232765"/>
                    </a:ext>
                  </a:extLst>
                </a:gridCol>
                <a:gridCol w="306037">
                  <a:extLst>
                    <a:ext uri="{9D8B030D-6E8A-4147-A177-3AD203B41FA5}">
                      <a16:colId xmlns:a16="http://schemas.microsoft.com/office/drawing/2014/main" val="1776253917"/>
                    </a:ext>
                  </a:extLst>
                </a:gridCol>
                <a:gridCol w="317372">
                  <a:extLst>
                    <a:ext uri="{9D8B030D-6E8A-4147-A177-3AD203B41FA5}">
                      <a16:colId xmlns:a16="http://schemas.microsoft.com/office/drawing/2014/main" val="3900191775"/>
                    </a:ext>
                  </a:extLst>
                </a:gridCol>
                <a:gridCol w="2473799">
                  <a:extLst>
                    <a:ext uri="{9D8B030D-6E8A-4147-A177-3AD203B41FA5}">
                      <a16:colId xmlns:a16="http://schemas.microsoft.com/office/drawing/2014/main" val="1754456178"/>
                    </a:ext>
                  </a:extLst>
                </a:gridCol>
                <a:gridCol w="680082">
                  <a:extLst>
                    <a:ext uri="{9D8B030D-6E8A-4147-A177-3AD203B41FA5}">
                      <a16:colId xmlns:a16="http://schemas.microsoft.com/office/drawing/2014/main" val="2608437485"/>
                    </a:ext>
                  </a:extLst>
                </a:gridCol>
                <a:gridCol w="680082">
                  <a:extLst>
                    <a:ext uri="{9D8B030D-6E8A-4147-A177-3AD203B41FA5}">
                      <a16:colId xmlns:a16="http://schemas.microsoft.com/office/drawing/2014/main" val="2735786321"/>
                    </a:ext>
                  </a:extLst>
                </a:gridCol>
                <a:gridCol w="680082">
                  <a:extLst>
                    <a:ext uri="{9D8B030D-6E8A-4147-A177-3AD203B41FA5}">
                      <a16:colId xmlns:a16="http://schemas.microsoft.com/office/drawing/2014/main" val="4257872155"/>
                    </a:ext>
                  </a:extLst>
                </a:gridCol>
                <a:gridCol w="680082">
                  <a:extLst>
                    <a:ext uri="{9D8B030D-6E8A-4147-A177-3AD203B41FA5}">
                      <a16:colId xmlns:a16="http://schemas.microsoft.com/office/drawing/2014/main" val="3250061962"/>
                    </a:ext>
                  </a:extLst>
                </a:gridCol>
                <a:gridCol w="680082">
                  <a:extLst>
                    <a:ext uri="{9D8B030D-6E8A-4147-A177-3AD203B41FA5}">
                      <a16:colId xmlns:a16="http://schemas.microsoft.com/office/drawing/2014/main" val="1435983840"/>
                    </a:ext>
                  </a:extLst>
                </a:gridCol>
                <a:gridCol w="680082">
                  <a:extLst>
                    <a:ext uri="{9D8B030D-6E8A-4147-A177-3AD203B41FA5}">
                      <a16:colId xmlns:a16="http://schemas.microsoft.com/office/drawing/2014/main" val="2132201748"/>
                    </a:ext>
                  </a:extLst>
                </a:gridCol>
              </a:tblGrid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9826312"/>
                  </a:ext>
                </a:extLst>
              </a:tr>
              <a:tr h="2722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2987199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14.295.883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13.871.404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-424.479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10.016.531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105470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665.067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621.444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-43.623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523.782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6567538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1.149.911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1.055.244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-94.667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747.355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4872188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12.460.663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12.093.640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-367.023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8.642.257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5090513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5.438.083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5.354.640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-83.443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5.354.638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650441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169.830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124.196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-45.634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124.195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0990968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108.748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134.848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134.848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0086678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35.870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19.231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55.100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153,6%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9740132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 Ejército de Chile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1.147.249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-319.266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827.983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045428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Armada de Chile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1.849.683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1.411.643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-438.040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1.411.643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76,3%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0739067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 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2.126.703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2.800.869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674.166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2.800.869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4216667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7.022.580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6.739.000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-283.580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3.287.619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25501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Austral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264.999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264.999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196.355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2304239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2.399.825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2.144.109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-255.716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771.787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17906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4.061.207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4.033.343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-27.864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2.103.378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52,1%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3373035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045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Comando Conjunto Norte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287.420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287.420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210.902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5579571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9.129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5.197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56,9%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760600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20.242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-2.306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19.997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8527079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2.415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2.264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2703454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17.827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-1.818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17.733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110,8%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8628495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582443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83.140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4519806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Antártico-Ejército de Chile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12.620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5017996"/>
                  </a:ext>
                </a:extLst>
              </a:tr>
              <a:tr h="1701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Antártico -Fuerza Aérea de Chile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70.520 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70.520</a:t>
                      </a:r>
                    </a:p>
                  </a:txBody>
                  <a:tcPr marL="8507" marR="8507" marT="850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07" marR="8507" marT="850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2634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162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7544" y="5517233"/>
            <a:ext cx="7128792" cy="216024"/>
          </a:xfrm>
        </p:spPr>
        <p:txBody>
          <a:bodyPr/>
          <a:lstStyle/>
          <a:p>
            <a:r>
              <a:rPr lang="es-CL" sz="1100" dirty="0"/>
              <a:t>Fuente: Elaboración propia en base  a Informes de ejecución presupuestaria mensual de DIPRES</a:t>
            </a:r>
          </a:p>
          <a:p>
            <a:endParaRPr lang="es-C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8409" y="692696"/>
            <a:ext cx="82296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.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 CAPÍTULO 25. PROGRAMA 01: ESTADO MAYOR CONJUNTO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08409" y="191683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CCB52105-25BE-4198-A2A3-5E3C633459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53993"/>
              </p:ext>
            </p:extLst>
          </p:nvPr>
        </p:nvGraphicFramePr>
        <p:xfrm>
          <a:off x="467544" y="2313131"/>
          <a:ext cx="8219252" cy="3100100"/>
        </p:xfrm>
        <a:graphic>
          <a:graphicData uri="http://schemas.openxmlformats.org/drawingml/2006/table">
            <a:tbl>
              <a:tblPr/>
              <a:tblGrid>
                <a:gridCol w="363574">
                  <a:extLst>
                    <a:ext uri="{9D8B030D-6E8A-4147-A177-3AD203B41FA5}">
                      <a16:colId xmlns:a16="http://schemas.microsoft.com/office/drawing/2014/main" val="3131939772"/>
                    </a:ext>
                  </a:extLst>
                </a:gridCol>
                <a:gridCol w="335607">
                  <a:extLst>
                    <a:ext uri="{9D8B030D-6E8A-4147-A177-3AD203B41FA5}">
                      <a16:colId xmlns:a16="http://schemas.microsoft.com/office/drawing/2014/main" val="23383028"/>
                    </a:ext>
                  </a:extLst>
                </a:gridCol>
                <a:gridCol w="348037">
                  <a:extLst>
                    <a:ext uri="{9D8B030D-6E8A-4147-A177-3AD203B41FA5}">
                      <a16:colId xmlns:a16="http://schemas.microsoft.com/office/drawing/2014/main" val="417825625"/>
                    </a:ext>
                  </a:extLst>
                </a:gridCol>
                <a:gridCol w="2697282">
                  <a:extLst>
                    <a:ext uri="{9D8B030D-6E8A-4147-A177-3AD203B41FA5}">
                      <a16:colId xmlns:a16="http://schemas.microsoft.com/office/drawing/2014/main" val="3068668815"/>
                    </a:ext>
                  </a:extLst>
                </a:gridCol>
                <a:gridCol w="745792">
                  <a:extLst>
                    <a:ext uri="{9D8B030D-6E8A-4147-A177-3AD203B41FA5}">
                      <a16:colId xmlns:a16="http://schemas.microsoft.com/office/drawing/2014/main" val="85464087"/>
                    </a:ext>
                  </a:extLst>
                </a:gridCol>
                <a:gridCol w="745792">
                  <a:extLst>
                    <a:ext uri="{9D8B030D-6E8A-4147-A177-3AD203B41FA5}">
                      <a16:colId xmlns:a16="http://schemas.microsoft.com/office/drawing/2014/main" val="3170127684"/>
                    </a:ext>
                  </a:extLst>
                </a:gridCol>
                <a:gridCol w="745792">
                  <a:extLst>
                    <a:ext uri="{9D8B030D-6E8A-4147-A177-3AD203B41FA5}">
                      <a16:colId xmlns:a16="http://schemas.microsoft.com/office/drawing/2014/main" val="3571715869"/>
                    </a:ext>
                  </a:extLst>
                </a:gridCol>
                <a:gridCol w="745792">
                  <a:extLst>
                    <a:ext uri="{9D8B030D-6E8A-4147-A177-3AD203B41FA5}">
                      <a16:colId xmlns:a16="http://schemas.microsoft.com/office/drawing/2014/main" val="3356816063"/>
                    </a:ext>
                  </a:extLst>
                </a:gridCol>
                <a:gridCol w="745792">
                  <a:extLst>
                    <a:ext uri="{9D8B030D-6E8A-4147-A177-3AD203B41FA5}">
                      <a16:colId xmlns:a16="http://schemas.microsoft.com/office/drawing/2014/main" val="457834188"/>
                    </a:ext>
                  </a:extLst>
                </a:gridCol>
                <a:gridCol w="745792">
                  <a:extLst>
                    <a:ext uri="{9D8B030D-6E8A-4147-A177-3AD203B41FA5}">
                      <a16:colId xmlns:a16="http://schemas.microsoft.com/office/drawing/2014/main" val="176210609"/>
                    </a:ext>
                  </a:extLst>
                </a:gridCol>
              </a:tblGrid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461190"/>
                  </a:ext>
                </a:extLst>
              </a:tr>
              <a:tr h="2988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7574708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13.485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6.215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152680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8903868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945897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12.512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10.517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-1.995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5.743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3767435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4.392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4.279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4.277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9551688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Paz-Ejército de Chile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2.275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2.150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6442642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Paz-Armada de Chile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1.820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90,3%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3947784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Paz-Fuerza Aérea de Chile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162,6%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87374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8.117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6.234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5634294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Misiones de Paz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7.336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5.408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-1.928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1.128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15,4%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9490916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 Desminado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7594506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046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Cooperación Internacional en Centroamérica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2695751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9099793"/>
                  </a:ext>
                </a:extLst>
              </a:tr>
              <a:tr h="18675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OTAN 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38" marR="9338" marT="933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9338" marR="9338" marT="9338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74736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03162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752625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10" name="4 Gráfico">
            <a:extLst>
              <a:ext uri="{FF2B5EF4-FFF2-40B4-BE49-F238E27FC236}">
                <a16:creationId xmlns:a16="http://schemas.microsoft.com/office/drawing/2014/main" id="{00000000-0008-0000-0000-000005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39305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67544" y="824633"/>
            <a:ext cx="822960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51520" y="6381328"/>
            <a:ext cx="8406135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 title="Ejecución Mensual Acumulada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4969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23616"/>
            <a:ext cx="80752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79D91F6F-B363-43B2-8C51-62C1D8AA76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768350" y="2223929"/>
          <a:ext cx="7607299" cy="3278505"/>
        </p:xfrm>
        <a:graphic>
          <a:graphicData uri="http://schemas.openxmlformats.org/drawingml/2006/table">
            <a:tbl>
              <a:tblPr/>
              <a:tblGrid>
                <a:gridCol w="805444">
                  <a:extLst>
                    <a:ext uri="{9D8B030D-6E8A-4147-A177-3AD203B41FA5}">
                      <a16:colId xmlns:a16="http://schemas.microsoft.com/office/drawing/2014/main" val="144437985"/>
                    </a:ext>
                  </a:extLst>
                </a:gridCol>
                <a:gridCol w="2297884">
                  <a:extLst>
                    <a:ext uri="{9D8B030D-6E8A-4147-A177-3AD203B41FA5}">
                      <a16:colId xmlns:a16="http://schemas.microsoft.com/office/drawing/2014/main" val="1180222634"/>
                    </a:ext>
                  </a:extLst>
                </a:gridCol>
                <a:gridCol w="808405">
                  <a:extLst>
                    <a:ext uri="{9D8B030D-6E8A-4147-A177-3AD203B41FA5}">
                      <a16:colId xmlns:a16="http://schemas.microsoft.com/office/drawing/2014/main" val="823970095"/>
                    </a:ext>
                  </a:extLst>
                </a:gridCol>
                <a:gridCol w="781754">
                  <a:extLst>
                    <a:ext uri="{9D8B030D-6E8A-4147-A177-3AD203B41FA5}">
                      <a16:colId xmlns:a16="http://schemas.microsoft.com/office/drawing/2014/main" val="1348783407"/>
                    </a:ext>
                  </a:extLst>
                </a:gridCol>
                <a:gridCol w="781754">
                  <a:extLst>
                    <a:ext uri="{9D8B030D-6E8A-4147-A177-3AD203B41FA5}">
                      <a16:colId xmlns:a16="http://schemas.microsoft.com/office/drawing/2014/main" val="88291501"/>
                    </a:ext>
                  </a:extLst>
                </a:gridCol>
                <a:gridCol w="710686">
                  <a:extLst>
                    <a:ext uri="{9D8B030D-6E8A-4147-A177-3AD203B41FA5}">
                      <a16:colId xmlns:a16="http://schemas.microsoft.com/office/drawing/2014/main" val="281702263"/>
                    </a:ext>
                  </a:extLst>
                </a:gridCol>
                <a:gridCol w="710686">
                  <a:extLst>
                    <a:ext uri="{9D8B030D-6E8A-4147-A177-3AD203B41FA5}">
                      <a16:colId xmlns:a16="http://schemas.microsoft.com/office/drawing/2014/main" val="1974668976"/>
                    </a:ext>
                  </a:extLst>
                </a:gridCol>
                <a:gridCol w="710686">
                  <a:extLst>
                    <a:ext uri="{9D8B030D-6E8A-4147-A177-3AD203B41FA5}">
                      <a16:colId xmlns:a16="http://schemas.microsoft.com/office/drawing/2014/main" val="1670878882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732696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22386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1.785.462.028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1.787.694.208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2.232.180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1.391.060.895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97507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1.192.791.572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1.190.278.960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-2.512.612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1.006.694.660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270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328.388.800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311.904.678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-16.484.122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214.375.600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0782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3.391.635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4.138.624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746.989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2.101.071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31795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22.865.724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22.582.144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-283.580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17.104.206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400775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73.751.563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73.743.811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71.652.375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9099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618.798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617.593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465.941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16853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27.873.687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25.003.226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-2.870.461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13.947.014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33980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67.742.999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02007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4.177.030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3.998.679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-178.351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1.288.690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53622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3.020.677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3.454.285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433.608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2.185.471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713926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41.455.415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41.443.479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-11.936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30.119.023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17504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8.023.294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31.424.896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23.401.602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31.126.844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118549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11.360.834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11.360.834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094977"/>
                  </a:ext>
                </a:extLst>
              </a:tr>
            </a:tbl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15616" y="5796421"/>
            <a:ext cx="5760640" cy="337963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755576" y="1911996"/>
            <a:ext cx="7632848" cy="33372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95624"/>
            <a:ext cx="793122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11 MINISTERIO DE DEFENSA NACIONAL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4794C88B-50FF-493D-8E52-F46346B5DB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271211"/>
              </p:ext>
            </p:extLst>
          </p:nvPr>
        </p:nvGraphicFramePr>
        <p:xfrm>
          <a:off x="842462" y="2434023"/>
          <a:ext cx="7365999" cy="2135505"/>
        </p:xfrm>
        <a:graphic>
          <a:graphicData uri="http://schemas.openxmlformats.org/drawingml/2006/table">
            <a:tbl>
              <a:tblPr/>
              <a:tblGrid>
                <a:gridCol w="718634">
                  <a:extLst>
                    <a:ext uri="{9D8B030D-6E8A-4147-A177-3AD203B41FA5}">
                      <a16:colId xmlns:a16="http://schemas.microsoft.com/office/drawing/2014/main" val="3906087177"/>
                    </a:ext>
                  </a:extLst>
                </a:gridCol>
                <a:gridCol w="2335561">
                  <a:extLst>
                    <a:ext uri="{9D8B030D-6E8A-4147-A177-3AD203B41FA5}">
                      <a16:colId xmlns:a16="http://schemas.microsoft.com/office/drawing/2014/main" val="3335857859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450539887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3956474459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3619283119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4283174040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1845057416"/>
                    </a:ext>
                  </a:extLst>
                </a:gridCol>
                <a:gridCol w="718634">
                  <a:extLst>
                    <a:ext uri="{9D8B030D-6E8A-4147-A177-3AD203B41FA5}">
                      <a16:colId xmlns:a16="http://schemas.microsoft.com/office/drawing/2014/main" val="3906804962"/>
                    </a:ext>
                  </a:extLst>
                </a:gridCol>
              </a:tblGrid>
              <a:tr h="19050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998994"/>
                  </a:ext>
                </a:extLst>
              </a:tr>
              <a:tr h="304800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33168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190.168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191.146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125.093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64102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50.745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52.589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38.553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55891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124.827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122.444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78.661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0485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8288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6.909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-1.882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34239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2.567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01737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22641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3.334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3.256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511246"/>
                  </a:ext>
                </a:extLst>
              </a:tr>
            </a:tbl>
          </a:graphicData>
        </a:graphic>
      </p:graphicFrame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42462" y="4815214"/>
            <a:ext cx="5616624" cy="236818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900305"/>
            <a:ext cx="734481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dólares de 2018</a:t>
            </a:r>
          </a:p>
        </p:txBody>
      </p:sp>
    </p:spTree>
    <p:extLst>
      <p:ext uri="{BB962C8B-B14F-4D97-AF65-F5344CB8AC3E}">
        <p14:creationId xmlns:p14="http://schemas.microsoft.com/office/powerpoint/2010/main" val="3905012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11199" y="682666"/>
            <a:ext cx="781482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graphicFrame>
        <p:nvGraphicFramePr>
          <p:cNvPr id="9" name="Marcador de contenido 8">
            <a:extLst>
              <a:ext uri="{FF2B5EF4-FFF2-40B4-BE49-F238E27FC236}">
                <a16:creationId xmlns:a16="http://schemas.microsoft.com/office/drawing/2014/main" id="{6B104C50-558B-4098-8DD4-B6DEE60EFBF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3560499"/>
              </p:ext>
            </p:extLst>
          </p:nvPr>
        </p:nvGraphicFramePr>
        <p:xfrm>
          <a:off x="711199" y="1882316"/>
          <a:ext cx="7721601" cy="3733800"/>
        </p:xfrm>
        <a:graphic>
          <a:graphicData uri="http://schemas.openxmlformats.org/drawingml/2006/table">
            <a:tbl>
              <a:tblPr/>
              <a:tblGrid>
                <a:gridCol w="599828">
                  <a:extLst>
                    <a:ext uri="{9D8B030D-6E8A-4147-A177-3AD203B41FA5}">
                      <a16:colId xmlns:a16="http://schemas.microsoft.com/office/drawing/2014/main" val="2941684048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601352917"/>
                    </a:ext>
                  </a:extLst>
                </a:gridCol>
                <a:gridCol w="1789964">
                  <a:extLst>
                    <a:ext uri="{9D8B030D-6E8A-4147-A177-3AD203B41FA5}">
                      <a16:colId xmlns:a16="http://schemas.microsoft.com/office/drawing/2014/main" val="1995115720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1739312256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3160954443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1023444150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3929524568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2593639490"/>
                    </a:ext>
                  </a:extLst>
                </a:gridCol>
                <a:gridCol w="761687">
                  <a:extLst>
                    <a:ext uri="{9D8B030D-6E8A-4147-A177-3AD203B41FA5}">
                      <a16:colId xmlns:a16="http://schemas.microsoft.com/office/drawing/2014/main" val="2739615664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868964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159723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Ejército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548.337.334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549.097.711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760.377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454.242.946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410414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76.727.622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79.033.372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2.305.750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63.791.152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38942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la Industria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5.359.351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5.188.443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-170.908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3.521.039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88036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376.268.278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372.027.850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-4.240.428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307.572.363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72711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Territorio Marítimo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105.227.436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103.183.988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-2.043.448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41.892.720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99229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de Sanidad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75.237.802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78.175.572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2.937.770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61.935.252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55038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Fuerza Aerea de Chile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220.497.394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221.833.257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1.335.863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177.770.342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42051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de Salud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34.744.727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35.825.545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1.080.818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30.771.268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259805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6.635.637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6.750.539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114.902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4.616.423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309119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4.423.230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4.410.124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3.062.384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03909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6.454.146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6.097.011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-357.135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5.070.083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39302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299.415.685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299.873.544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457.859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222.340.424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97997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Aerofotogramétrico de la FACH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2.896.840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3.072.943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176.103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1.346.349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651143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FFAA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14.925.121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15.410.854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485.733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10.331.676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83243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4.436.675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4.262.881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-173.794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3.186.742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86345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14.295.883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13.871.404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-424.479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10.016.531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4855778"/>
                  </a:ext>
                </a:extLst>
              </a:tr>
              <a:tr h="1905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MINISTERIO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1.795.883.161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1.798.115.038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2.231.877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1.401.467.694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2268984"/>
                  </a:ext>
                </a:extLst>
              </a:tr>
            </a:tbl>
          </a:graphicData>
        </a:graphic>
      </p:graphicFrame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50419" y="5661248"/>
            <a:ext cx="7621981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50419" y="1450823"/>
            <a:ext cx="7748233" cy="3058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947401"/>
            <a:ext cx="5149146" cy="211345"/>
          </a:xfrm>
        </p:spPr>
        <p:txBody>
          <a:bodyPr/>
          <a:lstStyle/>
          <a:p>
            <a:r>
              <a:rPr lang="es-CL" sz="800" b="1" dirty="0"/>
              <a:t>Fuente</a:t>
            </a:r>
            <a:r>
              <a:rPr lang="es-CL" sz="8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57199" y="627607"/>
            <a:ext cx="7499177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148" y="1253110"/>
            <a:ext cx="7283152" cy="2113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2018</a:t>
            </a:r>
          </a:p>
        </p:txBody>
      </p:sp>
      <p:graphicFrame>
        <p:nvGraphicFramePr>
          <p:cNvPr id="13" name="Marcador de contenido 12">
            <a:extLst>
              <a:ext uri="{FF2B5EF4-FFF2-40B4-BE49-F238E27FC236}">
                <a16:creationId xmlns:a16="http://schemas.microsoft.com/office/drawing/2014/main" id="{A30B823B-7695-4DB3-BCF3-6A2BDB1860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59912808"/>
              </p:ext>
            </p:extLst>
          </p:nvPr>
        </p:nvGraphicFramePr>
        <p:xfrm>
          <a:off x="683568" y="1600198"/>
          <a:ext cx="7416823" cy="4288981"/>
        </p:xfrm>
        <a:graphic>
          <a:graphicData uri="http://schemas.openxmlformats.org/drawingml/2006/table">
            <a:tbl>
              <a:tblPr/>
              <a:tblGrid>
                <a:gridCol w="305732">
                  <a:extLst>
                    <a:ext uri="{9D8B030D-6E8A-4147-A177-3AD203B41FA5}">
                      <a16:colId xmlns:a16="http://schemas.microsoft.com/office/drawing/2014/main" val="3585295832"/>
                    </a:ext>
                  </a:extLst>
                </a:gridCol>
                <a:gridCol w="362349">
                  <a:extLst>
                    <a:ext uri="{9D8B030D-6E8A-4147-A177-3AD203B41FA5}">
                      <a16:colId xmlns:a16="http://schemas.microsoft.com/office/drawing/2014/main" val="640100645"/>
                    </a:ext>
                  </a:extLst>
                </a:gridCol>
                <a:gridCol w="328378">
                  <a:extLst>
                    <a:ext uri="{9D8B030D-6E8A-4147-A177-3AD203B41FA5}">
                      <a16:colId xmlns:a16="http://schemas.microsoft.com/office/drawing/2014/main" val="3083774629"/>
                    </a:ext>
                  </a:extLst>
                </a:gridCol>
                <a:gridCol w="2343942">
                  <a:extLst>
                    <a:ext uri="{9D8B030D-6E8A-4147-A177-3AD203B41FA5}">
                      <a16:colId xmlns:a16="http://schemas.microsoft.com/office/drawing/2014/main" val="4004754976"/>
                    </a:ext>
                  </a:extLst>
                </a:gridCol>
                <a:gridCol w="679404">
                  <a:extLst>
                    <a:ext uri="{9D8B030D-6E8A-4147-A177-3AD203B41FA5}">
                      <a16:colId xmlns:a16="http://schemas.microsoft.com/office/drawing/2014/main" val="390975140"/>
                    </a:ext>
                  </a:extLst>
                </a:gridCol>
                <a:gridCol w="645433">
                  <a:extLst>
                    <a:ext uri="{9D8B030D-6E8A-4147-A177-3AD203B41FA5}">
                      <a16:colId xmlns:a16="http://schemas.microsoft.com/office/drawing/2014/main" val="3315184240"/>
                    </a:ext>
                  </a:extLst>
                </a:gridCol>
                <a:gridCol w="713373">
                  <a:extLst>
                    <a:ext uri="{9D8B030D-6E8A-4147-A177-3AD203B41FA5}">
                      <a16:colId xmlns:a16="http://schemas.microsoft.com/office/drawing/2014/main" val="2908652612"/>
                    </a:ext>
                  </a:extLst>
                </a:gridCol>
                <a:gridCol w="679404">
                  <a:extLst>
                    <a:ext uri="{9D8B030D-6E8A-4147-A177-3AD203B41FA5}">
                      <a16:colId xmlns:a16="http://schemas.microsoft.com/office/drawing/2014/main" val="3873849906"/>
                    </a:ext>
                  </a:extLst>
                </a:gridCol>
                <a:gridCol w="679404">
                  <a:extLst>
                    <a:ext uri="{9D8B030D-6E8A-4147-A177-3AD203B41FA5}">
                      <a16:colId xmlns:a16="http://schemas.microsoft.com/office/drawing/2014/main" val="1305418599"/>
                    </a:ext>
                  </a:extLst>
                </a:gridCol>
                <a:gridCol w="679404">
                  <a:extLst>
                    <a:ext uri="{9D8B030D-6E8A-4147-A177-3AD203B41FA5}">
                      <a16:colId xmlns:a16="http://schemas.microsoft.com/office/drawing/2014/main" val="850297881"/>
                    </a:ext>
                  </a:extLst>
                </a:gridCol>
              </a:tblGrid>
              <a:tr h="1176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811602"/>
                  </a:ext>
                </a:extLst>
              </a:tr>
              <a:tr h="188221"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0050505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548.337.334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549.097.711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760.377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454.242.946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82,7%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500026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467.091.944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466.606.547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-485.397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397.004.925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230454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73.316.119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68.777.577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-4.538.542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45.649.319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396774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454.993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0973453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544.843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454.993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9086073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4.657.325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4.657.325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4.267.254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52253893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968.162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968.162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586.439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3815552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Becas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81.190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81.190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81.190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713040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Premios y Otros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65.009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36.014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55,4%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9046784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Social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821.963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821.963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469.235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0016334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1.609.160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1.609.160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1.608.011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637432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Salud del Ejército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1.363.900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1.363.900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1.363.900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242184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Movilización Nacional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54.446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54.446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48153072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Armada de Chile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1.149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6145604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para las Fuerzas Armadas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19.684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19.684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5982795"/>
                  </a:ext>
                </a:extLst>
              </a:tr>
              <a:tr h="1176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Estado Mayor Conjunto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104.644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104.644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104.644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6812175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Defensa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8.961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106260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de Industria Militar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29.625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29.625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2847900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Geográfico Militar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26.751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26.751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922975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7190861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48.001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40.802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7865940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7946881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Fábricas y Maestranzas del Ejército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2.032.002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8636621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721227"/>
                  </a:ext>
                </a:extLst>
              </a:tr>
              <a:tr h="1117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3334569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1.418.783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1.185.269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-233.514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374.317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26,4%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7030549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293.459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234.195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-59.264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2435087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595.343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475.113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-120.230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78.185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2832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99.234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101.738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34.791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35,1%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414331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126.084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100.621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-25.463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113.492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112,8%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062587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157.317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141.278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-16.039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114.859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5301552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147.346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132.324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32.990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22,4%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254584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1.302.677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1.736.285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433.608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992.375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0667808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por Cambio de Residencia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1.302.677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1.736.285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433.608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992.375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001191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3761656"/>
                  </a:ext>
                </a:extLst>
              </a:tr>
              <a:tr h="882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5440623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Equino y Deporte Ecuestre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5.643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7383890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5.584.222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5.584.222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5.493.683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2835888"/>
                  </a:ext>
                </a:extLst>
              </a:tr>
              <a:tr h="941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5.584.222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5.584.222 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5.493.683</a:t>
                      </a:r>
                    </a:p>
                  </a:txBody>
                  <a:tcPr marL="6234" marR="6234" marT="62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234" marR="6234" marT="62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72049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7686" y="6165304"/>
            <a:ext cx="7860248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580299" y="620688"/>
            <a:ext cx="7860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11.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CAPÍTULO 01. PROGRAMA 01: EJÉRCITO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80299" y="1412776"/>
            <a:ext cx="7860248" cy="25883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dólares 2018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18CF076D-8EA1-4C8D-99E9-9B670B2302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3568" y="1703272"/>
            <a:ext cx="7754366" cy="4403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751753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3309</TotalTime>
  <Words>4687</Words>
  <Application>Microsoft Office PowerPoint</Application>
  <PresentationFormat>Presentación en pantalla (4:3)</PresentationFormat>
  <Paragraphs>2579</Paragraphs>
  <Slides>27</Slides>
  <Notes>20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4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PRESUPUESTARIA DE GASTOS ACUMULADA OCTUBRE 2018 PARTIDA 11: MINISTERIO DE DEFENSA NACIONAL</vt:lpstr>
      <vt:lpstr>EJECUCIÓN ACUMULADADE GASTOS A OCTUBRE DE 2018  PARTIDA 11 MINISTERIO DE DEFENSA NACIONAL</vt:lpstr>
      <vt:lpstr>COMPORTAMIENTO DE LA EJECUCIÓN MENSUAL DE GASTOS A OCTUBRE DE 2018  PARTIDA 11 MINISTERIO DE DEFENSA NACIONAL</vt:lpstr>
      <vt:lpstr>COMPORTAMIENTO DE LA EJECUCIÓN ACUMULADA DE GASTOS A OCTUBRE DE 2018  PARTIDA 11 MINISTERIO DE DEFENSA NACIONAL</vt:lpstr>
      <vt:lpstr>EJECUCIÓN ACUMULADA DE GASTOS A OCTUBRE 2018  PARTIDA 11 MINISTERIO DE DEFENSA NACIONAL</vt:lpstr>
      <vt:lpstr>EJECUCIÓN ACUMULADA DE GASTOS A OCTUBRE 2018  PARTIDA 11 MINISTERIO DE DEFENSA NACIONAL</vt:lpstr>
      <vt:lpstr>EJECUCIÓN ACUMULADA DE GASTOS A OCTUBRE 2018  PARTIDA 11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286</cp:revision>
  <cp:lastPrinted>2016-07-14T20:27:16Z</cp:lastPrinted>
  <dcterms:created xsi:type="dcterms:W3CDTF">2016-06-23T13:38:47Z</dcterms:created>
  <dcterms:modified xsi:type="dcterms:W3CDTF">2019-01-17T18:38:01Z</dcterms:modified>
</cp:coreProperties>
</file>