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20"/>
  </p:notesMasterIdLst>
  <p:handoutMasterIdLst>
    <p:handoutMasterId r:id="rId21"/>
  </p:handoutMasterIdLst>
  <p:sldIdLst>
    <p:sldId id="256" r:id="rId3"/>
    <p:sldId id="298" r:id="rId4"/>
    <p:sldId id="299" r:id="rId5"/>
    <p:sldId id="303" r:id="rId6"/>
    <p:sldId id="304" r:id="rId7"/>
    <p:sldId id="264" r:id="rId8"/>
    <p:sldId id="263" r:id="rId9"/>
    <p:sldId id="265" r:id="rId10"/>
    <p:sldId id="300" r:id="rId11"/>
    <p:sldId id="268" r:id="rId12"/>
    <p:sldId id="269" r:id="rId13"/>
    <p:sldId id="271" r:id="rId14"/>
    <p:sldId id="273" r:id="rId15"/>
    <p:sldId id="302" r:id="rId16"/>
    <p:sldId id="274" r:id="rId17"/>
    <p:sldId id="275" r:id="rId18"/>
    <p:sldId id="276" r:id="rId19"/>
  </p:sldIdLst>
  <p:sldSz cx="9144000" cy="6858000" type="screen4x3"/>
  <p:notesSz cx="7077075" cy="93630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9">
          <p15:clr>
            <a:srgbClr val="A4A3A4"/>
          </p15:clr>
        </p15:guide>
        <p15:guide id="2" pos="22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84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49"/>
        <p:guide pos="222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08709" y="0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18-01-2019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1675"/>
            <a:ext cx="46799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55" tIns="46427" rIns="92855" bIns="46427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2855" tIns="46427" rIns="92855" bIns="46427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08709" y="8893296"/>
            <a:ext cx="3066733" cy="468154"/>
          </a:xfrm>
          <a:prstGeom prst="rect">
            <a:avLst/>
          </a:prstGeom>
        </p:spPr>
        <p:txBody>
          <a:bodyPr vert="horz" lIns="92855" tIns="46427" rIns="92855" bIns="46427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18-01-2019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18-01-2019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18-01-2019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18-01-2019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5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18-01-2019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2230" name="Picture 18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0" y="11704"/>
            <a:ext cx="3524250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OCTUBRE DE 2018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10: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MINISTERIO DE JUSTICIA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diciembre 2018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20" name="Picture 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528486"/>
            <a:ext cx="4891663" cy="95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544013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21012" y="69269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02. PROGRAMA 01: SERVICIO REGISTRO CIVIL E IDENTIFICACIÓN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688287"/>
              </p:ext>
            </p:extLst>
          </p:nvPr>
        </p:nvGraphicFramePr>
        <p:xfrm>
          <a:off x="495300" y="1786483"/>
          <a:ext cx="81534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9" name="Hoja de cálculo" r:id="rId3" imgW="8153400" imgH="3514725" progId="Excel.Sheet.8">
                  <p:embed/>
                </p:oleObj>
              </mc:Choice>
              <mc:Fallback>
                <p:oleObj name="Hoja de cálculo" r:id="rId3" imgW="8153400" imgH="35147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786483"/>
                        <a:ext cx="8153400" cy="351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2009" y="508518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29458"/>
            <a:ext cx="8229600" cy="3545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03. PROGRAMA 01:  SERVICIO MÉDICO LEGAL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21947"/>
              </p:ext>
            </p:extLst>
          </p:nvPr>
        </p:nvGraphicFramePr>
        <p:xfrm>
          <a:off x="495300" y="1628800"/>
          <a:ext cx="8153400" cy="338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Hoja de cálculo" r:id="rId3" imgW="8153400" imgH="3381285" progId="Excel.Sheet.8">
                  <p:embed/>
                </p:oleObj>
              </mc:Choice>
              <mc:Fallback>
                <p:oleObj name="Hoja de cálculo" r:id="rId3" imgW="8153400" imgH="33812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628800"/>
                        <a:ext cx="8153400" cy="338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009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95949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01:  GENDARMERÍA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037903"/>
              </p:ext>
            </p:extLst>
          </p:nvPr>
        </p:nvGraphicFramePr>
        <p:xfrm>
          <a:off x="467544" y="1772816"/>
          <a:ext cx="8153400" cy="322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Hoja de cálculo" r:id="rId3" imgW="8153400" imgH="3228975" progId="Excel.Sheet.8">
                  <p:embed/>
                </p:oleObj>
              </mc:Choice>
              <mc:Fallback>
                <p:oleObj name="Hoja de cálculo" r:id="rId3" imgW="8153400" imgH="3228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72816"/>
                        <a:ext cx="8153400" cy="3228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448251"/>
            <a:ext cx="8406135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533500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04. PROGRAMA 02:  PROGRAMA DE REHABILITACIÓN Y REINSERCIÓN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5850603"/>
              </p:ext>
            </p:extLst>
          </p:nvPr>
        </p:nvGraphicFramePr>
        <p:xfrm>
          <a:off x="467544" y="1862426"/>
          <a:ext cx="8148280" cy="4518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8" name="Hoja de cálculo" r:id="rId3" imgW="8734357" imgH="4752885" progId="Excel.Sheet.8">
                  <p:embed/>
                </p:oleObj>
              </mc:Choice>
              <mc:Fallback>
                <p:oleObj name="Hoja de cálculo" r:id="rId3" imgW="8734357" imgH="4752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862426"/>
                        <a:ext cx="8148280" cy="4518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3933056"/>
            <a:ext cx="8406135" cy="216024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340768"/>
            <a:ext cx="82296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06. PROGRAMA 01:  SUBSECRETARÍA DE DERECHOS HUMANOS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4737276"/>
              </p:ext>
            </p:extLst>
          </p:nvPr>
        </p:nvGraphicFramePr>
        <p:xfrm>
          <a:off x="495300" y="1628800"/>
          <a:ext cx="8153400" cy="216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7" name="Hoja de cálculo" r:id="rId3" imgW="8153400" imgH="2162265" progId="Excel.Sheet.8">
                  <p:embed/>
                </p:oleObj>
              </mc:Choice>
              <mc:Fallback>
                <p:oleObj name="Hoja de cálculo" r:id="rId3" imgW="8153400" imgH="216226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1628800"/>
                        <a:ext cx="8153400" cy="2162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826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69945" y="436510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39493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01:  SERVICIO NACIONAL DE MENORES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257973"/>
              </p:ext>
            </p:extLst>
          </p:nvPr>
        </p:nvGraphicFramePr>
        <p:xfrm>
          <a:off x="467543" y="1700808"/>
          <a:ext cx="8157593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92" name="Hoja de cálculo" r:id="rId3" imgW="8515485" imgH="2628900" progId="Excel.Sheet.8">
                  <p:embed/>
                </p:oleObj>
              </mc:Choice>
              <mc:Fallback>
                <p:oleObj name="Hoja de cálculo" r:id="rId3" imgW="8515485" imgH="262890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3" y="1700808"/>
                        <a:ext cx="8157593" cy="2628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504035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68916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05026" y="620688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07. PROGRAMA 02:  PROGRAMA DE ADMINISTRACIÓN DIRECTA Y PROYECTOS NACIONALES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13969"/>
              </p:ext>
            </p:extLst>
          </p:nvPr>
        </p:nvGraphicFramePr>
        <p:xfrm>
          <a:off x="495300" y="2050529"/>
          <a:ext cx="8153400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Hoja de cálculo" r:id="rId3" imgW="8153400" imgH="2314575" progId="Excel.Sheet.8">
                  <p:embed/>
                </p:oleObj>
              </mc:Choice>
              <mc:Fallback>
                <p:oleObj name="Hoja de cálculo" r:id="rId3" imgW="8153400" imgH="23145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300" y="2050529"/>
                        <a:ext cx="8153400" cy="231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1999" y="580017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66571" y="1258632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09. PROGRAMA 01:  DEFENSORÍA PENAL PÚBLICA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207585"/>
              </p:ext>
            </p:extLst>
          </p:nvPr>
        </p:nvGraphicFramePr>
        <p:xfrm>
          <a:off x="467545" y="1589881"/>
          <a:ext cx="8208912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42" name="Hoja de cálculo" r:id="rId3" imgW="8734357" imgH="4143375" progId="Excel.Sheet.8">
                  <p:embed/>
                </p:oleObj>
              </mc:Choice>
              <mc:Fallback>
                <p:oleObj name="Hoja de cálculo" r:id="rId3" imgW="8734357" imgH="41433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5" y="1589881"/>
                        <a:ext cx="8208912" cy="414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2565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Bef>
                <a:spcPts val="0"/>
              </a:spcBef>
            </a:pPr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algn="just">
              <a:spcBef>
                <a:spcPts val="0"/>
              </a:spcBef>
            </a:pPr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La</a:t>
            </a:r>
            <a:r>
              <a:rPr lang="es-CL" sz="1200" b="1" dirty="0"/>
              <a:t> ejecución acumulada al mes de octubre de 2018</a:t>
            </a:r>
            <a:r>
              <a:rPr lang="es-CL" sz="1200" dirty="0"/>
              <a:t> de la Partida 10 Ministerio de Justicia y Derechos Humanos, finalizó en $980.214 millones, </a:t>
            </a:r>
            <a:r>
              <a:rPr lang="es-CL" sz="1200" b="1" dirty="0"/>
              <a:t>equivalentes a un 81% del Presupuesto Vigente.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En la </a:t>
            </a:r>
            <a:r>
              <a:rPr lang="es-CL" sz="1200" b="1" dirty="0"/>
              <a:t>Deuda Flotante</a:t>
            </a:r>
            <a:r>
              <a:rPr lang="es-CL" sz="1200" dirty="0"/>
              <a:t>, que corresponden a obligaciones contraídas en el ejercicio presupuestario anterior, se observa un aumento de recursos por $7.828 millones</a:t>
            </a:r>
            <a:r>
              <a:rPr lang="es-CL" sz="1200" b="1" dirty="0"/>
              <a:t>, con una ejecución presupuestaria de un 100%.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En </a:t>
            </a:r>
            <a:r>
              <a:rPr lang="es-CL" sz="1200" b="1" dirty="0"/>
              <a:t>Gendarmería de Chile</a:t>
            </a:r>
            <a:r>
              <a:rPr lang="es-CL" sz="1200" dirty="0"/>
              <a:t>, </a:t>
            </a:r>
            <a:r>
              <a:rPr lang="es-ES" sz="1200" dirty="0"/>
              <a:t>las iniciativas de inversión, que inicialmente presentaron recursos por $3.476 millones, compuesto $488 millones del Fondo de Emergencia y por $2.988 millones </a:t>
            </a:r>
            <a:r>
              <a:rPr lang="es-CL" sz="1200" dirty="0"/>
              <a:t>para la ejecución e implementación de Redes contra incendio en unidades penales del país (Iniciativas de Inversión ejecutadas en el programa GENCHI); </a:t>
            </a:r>
            <a:r>
              <a:rPr lang="es-CL" sz="1200" b="1" dirty="0"/>
              <a:t>ejecutaron un 31% de su disponibilidad, con un gasto total de $728 millones.</a:t>
            </a:r>
            <a:r>
              <a:rPr lang="es-CL" sz="1200" dirty="0"/>
              <a:t> Se observa además, un descuento de $1.171 millones de los recursos aprobados en la Ley de Presupuesto.</a:t>
            </a:r>
          </a:p>
          <a:p>
            <a:pPr marL="342900" indent="-342900" algn="just">
              <a:buFont typeface="+mj-lt"/>
              <a:buAutoNum type="arabicPeriod"/>
            </a:pPr>
            <a:endParaRPr lang="es-CL" sz="1200" b="1" dirty="0"/>
          </a:p>
          <a:p>
            <a:pPr marL="342900" indent="-342900" algn="just">
              <a:buFont typeface="+mj-lt"/>
              <a:buAutoNum type="arabicPeriod"/>
            </a:pPr>
            <a:r>
              <a:rPr lang="es-CL" sz="1200" dirty="0"/>
              <a:t>En el </a:t>
            </a:r>
            <a:r>
              <a:rPr lang="es-CL" sz="1200" b="1" dirty="0"/>
              <a:t>Registro Civil</a:t>
            </a:r>
            <a:r>
              <a:rPr lang="es-CL" sz="1200" dirty="0"/>
              <a:t>, </a:t>
            </a:r>
            <a:r>
              <a:rPr lang="es-ES" sz="1200" dirty="0"/>
              <a:t>las iniciativas de inversión incluyen originalmente la </a:t>
            </a:r>
            <a:r>
              <a:rPr lang="es-CL" sz="1200" dirty="0"/>
              <a:t>construcción de la Oficina de Servicio del Registro Civil De Linares ($160 millones); la reposición Oficina de Curicó ($ 159 millones); la reposición Oficina de </a:t>
            </a:r>
            <a:r>
              <a:rPr lang="es-CL" sz="1200" dirty="0" err="1"/>
              <a:t>Mulchén</a:t>
            </a:r>
            <a:r>
              <a:rPr lang="es-CL" sz="1200" dirty="0"/>
              <a:t> ($108 millones); la reposición de La Dirección Regional del Maule y Oficina de Talca ($615 millones); y la reposición Oficina de </a:t>
            </a:r>
            <a:r>
              <a:rPr lang="es-CL" sz="1200" dirty="0" err="1"/>
              <a:t>Pelluhue</a:t>
            </a:r>
            <a:r>
              <a:rPr lang="es-CL" sz="1200" dirty="0"/>
              <a:t> (Ex - </a:t>
            </a:r>
            <a:r>
              <a:rPr lang="es-CL" sz="1200" dirty="0" err="1"/>
              <a:t>Curanipe</a:t>
            </a:r>
            <a:r>
              <a:rPr lang="es-CL" sz="1200" dirty="0"/>
              <a:t>) ($11 millones). Al mes de OCTUBRE, se le han adicionado recursos por $1.081 millones</a:t>
            </a:r>
            <a:r>
              <a:rPr lang="es-ES" sz="1200" dirty="0"/>
              <a:t>,  </a:t>
            </a:r>
            <a:r>
              <a:rPr lang="es-ES" sz="1200" b="1" dirty="0"/>
              <a:t>ejecutando en un 66% sus recursos. </a:t>
            </a:r>
          </a:p>
          <a:p>
            <a:pPr algn="just">
              <a:spcBef>
                <a:spcPts val="0"/>
              </a:spcBef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/>
            </a:pPr>
            <a:endParaRPr lang="es-CL" sz="1600" dirty="0">
              <a:latin typeface="+mn-lt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600" b="1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/>
              <a:t>En el </a:t>
            </a:r>
            <a:r>
              <a:rPr lang="es-ES" sz="1200" b="1" dirty="0"/>
              <a:t>Servicio Nacional de Menores</a:t>
            </a:r>
            <a:r>
              <a:rPr lang="es-ES" sz="1200" dirty="0"/>
              <a:t>, las iniciativas de inversión incluyen el Fondo de Emergencia ($221 millones) y la </a:t>
            </a:r>
            <a:r>
              <a:rPr lang="es-CL" sz="1200" dirty="0"/>
              <a:t>Etapa 2018 del Programa de Mejoramiento y Normalización de los Centros de Administración Directa </a:t>
            </a:r>
            <a:r>
              <a:rPr lang="es-ES" sz="1200" dirty="0"/>
              <a:t>($792 millones). </a:t>
            </a:r>
            <a:r>
              <a:rPr lang="es-CL" sz="1200" b="1" dirty="0"/>
              <a:t>Su </a:t>
            </a:r>
            <a:r>
              <a:rPr lang="es-ES" sz="1200" b="1" dirty="0"/>
              <a:t>ejecución alcanzó un 24%.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b="1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/>
              <a:t>En la </a:t>
            </a:r>
            <a:r>
              <a:rPr lang="es-CL" sz="1200" b="1" dirty="0"/>
              <a:t>Subsecretaría de Justicia</a:t>
            </a:r>
            <a:r>
              <a:rPr lang="es-CL" sz="1200" dirty="0"/>
              <a:t>, </a:t>
            </a:r>
            <a:r>
              <a:rPr lang="es-ES" sz="1200" dirty="0"/>
              <a:t>las </a:t>
            </a:r>
            <a:r>
              <a:rPr lang="es-ES" sz="1200" b="1" dirty="0"/>
              <a:t>“Iniciativas de Inversión”</a:t>
            </a:r>
            <a:r>
              <a:rPr lang="es-ES" sz="1200" dirty="0"/>
              <a:t>, que contemplan recursos para proyectos en cárceles ($28.461 millones), centros de menores ($5.312 millones), para el Servicio Médico Legal ($2.228 millones) y para proyectos de la Subsecretaría ($1.402 millones), </a:t>
            </a:r>
            <a:r>
              <a:rPr lang="es-ES" sz="1200" b="1" dirty="0"/>
              <a:t>mostró un avance de 33%, con un gasto total de $11.430 millones</a:t>
            </a:r>
            <a:r>
              <a:rPr lang="es-CL" sz="1200" dirty="0"/>
              <a:t>. Es importante mencionar que a este presupuesto se le han descontado recursos por $3.416 millones.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ES" sz="1200" dirty="0"/>
              <a:t>En los </a:t>
            </a:r>
            <a:r>
              <a:rPr lang="es-ES" sz="1200" b="1" dirty="0"/>
              <a:t>Programas de Rehabilitación y Reinserción Social,</a:t>
            </a:r>
            <a:r>
              <a:rPr lang="es-ES" sz="1200" dirty="0"/>
              <a:t> se contemplaron 9 asignaciones programáticas que </a:t>
            </a:r>
            <a:r>
              <a:rPr lang="es-ES" sz="1200" b="1" dirty="0"/>
              <a:t>totalizaron un gasto de $6.089 millones (60% de avance presupuestario).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200" b="1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/>
              <a:t>El </a:t>
            </a:r>
            <a:r>
              <a:rPr lang="es-CL" sz="1200" b="1" dirty="0"/>
              <a:t>Sistema Nacional de Mediación</a:t>
            </a:r>
            <a:r>
              <a:rPr lang="es-CL" sz="1200" dirty="0"/>
              <a:t> contempla dos asignaciones programáticas: el Programa de Licitaciones Sistema Nacional de Mediación, con una ejecución del 67% ($7.196 millones)  y la asignación Auditorías Externas Sistema Nacional de Mediación, un 71% de avance con un gasto total de $86 millones.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CL" sz="12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r>
              <a:rPr lang="es-CL" sz="1200" dirty="0"/>
              <a:t>En el </a:t>
            </a:r>
            <a:r>
              <a:rPr lang="es-CL" sz="1200" b="1" dirty="0"/>
              <a:t>Servicio Nacional de Menores</a:t>
            </a:r>
            <a:r>
              <a:rPr lang="es-CL" sz="1200" dirty="0"/>
              <a:t>, la “Subvención Proyectos Área Protección a Menores”, ejecutó un gasto total de $145.036 millones (78%) y la “Subvención Proyectos Área Justicia Juvenil”, ejecutó un total de $15.585 millones (75% de ejecución presupuestaria respecto al presupuesto vigente a octubre de 2018). </a:t>
            </a:r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5"/>
            </a:pPr>
            <a:endParaRPr lang="es-ES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6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</p:spTree>
    <p:extLst>
      <p:ext uri="{BB962C8B-B14F-4D97-AF65-F5344CB8AC3E}">
        <p14:creationId xmlns:p14="http://schemas.microsoft.com/office/powerpoint/2010/main" val="2882976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78220"/>
            <a:ext cx="5607486" cy="332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68131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</p:spTree>
    <p:extLst>
      <p:ext uri="{BB962C8B-B14F-4D97-AF65-F5344CB8AC3E}">
        <p14:creationId xmlns:p14="http://schemas.microsoft.com/office/powerpoint/2010/main" val="2673578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dirty="0"/>
          </a:p>
          <a:p>
            <a:pPr marL="342900" indent="-342900" algn="just">
              <a:spcBef>
                <a:spcPts val="0"/>
              </a:spcBef>
              <a:buFont typeface="+mj-lt"/>
              <a:buAutoNum type="arabicPeriod" startAt="9"/>
            </a:pPr>
            <a:endParaRPr lang="es-CL" sz="1600" b="1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14336" y="724413"/>
            <a:ext cx="821079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sp>
        <p:nvSpPr>
          <p:cNvPr id="8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5368131"/>
            <a:ext cx="8406135" cy="365125"/>
          </a:xfrm>
        </p:spPr>
        <p:txBody>
          <a:bodyPr/>
          <a:lstStyle/>
          <a:p>
            <a:pPr algn="ctr"/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02" y="1960562"/>
            <a:ext cx="5460702" cy="3282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6342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6224" y="428801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MINISTERIO DE JUSTICIA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89657"/>
              </p:ext>
            </p:extLst>
          </p:nvPr>
        </p:nvGraphicFramePr>
        <p:xfrm>
          <a:off x="467544" y="1754113"/>
          <a:ext cx="8148280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Hoja de cálculo" r:id="rId3" imgW="7524885" imgH="2466885" progId="Excel.Sheet.8">
                  <p:embed/>
                </p:oleObj>
              </mc:Choice>
              <mc:Fallback>
                <p:oleObj name="Hoja de cálculo" r:id="rId3" imgW="7524885" imgH="246688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754113"/>
                        <a:ext cx="8148280" cy="2466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7" y="4216003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317476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14338" y="579457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0698840"/>
              </p:ext>
            </p:extLst>
          </p:nvPr>
        </p:nvGraphicFramePr>
        <p:xfrm>
          <a:off x="467544" y="1628800"/>
          <a:ext cx="8148280" cy="244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2" name="Hoja de cálculo" r:id="rId4" imgW="7658100" imgH="2448015" progId="Excel.Sheet.8">
                  <p:embed/>
                </p:oleObj>
              </mc:Choice>
              <mc:Fallback>
                <p:oleObj name="Hoja de cálculo" r:id="rId4" imgW="7658100" imgH="24480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628800"/>
                        <a:ext cx="8148280" cy="2447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67544" y="63762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73906" y="1268760"/>
            <a:ext cx="8229600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14338" y="579456"/>
            <a:ext cx="821079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01:  SECRETARÍA Y ADMINISTRACIÓN GENERAL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0709"/>
              </p:ext>
            </p:extLst>
          </p:nvPr>
        </p:nvGraphicFramePr>
        <p:xfrm>
          <a:off x="467544" y="1627490"/>
          <a:ext cx="8135962" cy="4681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6" name="Hoja de cálculo" r:id="rId3" imgW="8724900" imgH="5076915" progId="Excel.Sheet.8">
                  <p:embed/>
                </p:oleObj>
              </mc:Choice>
              <mc:Fallback>
                <p:oleObj name="Hoja de cálculo" r:id="rId3" imgW="8724900" imgH="507691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7544" y="1627490"/>
                        <a:ext cx="8135962" cy="4681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306896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617154"/>
            <a:ext cx="822960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2018</a:t>
            </a:r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95535" y="692696"/>
            <a:ext cx="8210798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OCTUBRE DE 2018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10. CAPÍTULO 01. PROGRAMA 02:  PROGRAMA DE CONCESIONES DEL MINISTERIO DE JUSTICIA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406602"/>
              </p:ext>
            </p:extLst>
          </p:nvPr>
        </p:nvGraphicFramePr>
        <p:xfrm>
          <a:off x="395535" y="1988840"/>
          <a:ext cx="8229600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Hoja de cálculo" r:id="rId3" imgW="8734357" imgH="942975" progId="Excel.Sheet.8">
                  <p:embed/>
                </p:oleObj>
              </mc:Choice>
              <mc:Fallback>
                <p:oleObj name="Hoja de cálculo" r:id="rId3" imgW="8734357" imgH="94297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5" y="1988840"/>
                        <a:ext cx="8229600" cy="94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8167331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952</Words>
  <Application>Microsoft Office PowerPoint</Application>
  <PresentationFormat>Presentación en pantalla (4:3)</PresentationFormat>
  <Paragraphs>88</Paragraphs>
  <Slides>17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5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Hoja de cálculo</vt:lpstr>
      <vt:lpstr>EJECUCIÓN ACUMULADA DE GASTOS PRESUPUESTARIOS AL MES DE OCTUBRE DE 2018 PARTIDA 10: MINISTERIO DE JUSTICIA</vt:lpstr>
      <vt:lpstr>EJECUCIÓN ACUMULADA DE GASTOS A OCTUBRE DE 2018  PARTIDA 10 MINISTERIO DE JUSTICIA</vt:lpstr>
      <vt:lpstr>EJECUCIÓN ACUMULADA DE GASTOS A OCTUBRE DE 2018  PARTIDA 10 MINISTERIO DE JUSTICIA</vt:lpstr>
      <vt:lpstr>Presentación de PowerPoint</vt:lpstr>
      <vt:lpstr>Presentación de PowerPoint</vt:lpstr>
      <vt:lpstr>EJECUCIÓN ACUMULADA DE GASTOS A OCTUBRE DE 2018  PARTIDA 10 MINISTERIO DE JUSTICIA</vt:lpstr>
      <vt:lpstr>EJECUCIÓN ACUMULADA DE GASTOS A OCTUBRE DE 2018  PARTIDA 10 RESUMEN POR CAPÍTULOS</vt:lpstr>
      <vt:lpstr>EJECUCIÓN ACUMULADA DE GASTOS A OCTUBRE DE 2018  PARTIDA 10. CAPÍTULO 01. PROGRAMA 01:  SECRETARÍA Y ADMINISTRACIÓN GENERAL</vt:lpstr>
      <vt:lpstr>EJECUCIÓN ACUMULADA DE GASTOS A OCTUBRE DE 2018  PARTIDA 10. CAPÍTULO 01. PROGRAMA 02:  PROGRAMA DE CONCESIONES DEL MINISTERIO DE JUSTICIA</vt:lpstr>
      <vt:lpstr>EJECUCIÓN ACUMULADA DE GASTOS A OCTUBRE DE 2018  PARTIDA 10. CAPÍTULO 02. PROGRAMA 01: SERVICIO REGISTRO CIVIL E IDENTIFICACIÓN</vt:lpstr>
      <vt:lpstr>EJECUCIÓN ACUMULADA DE GASTOS A OCTUBRE DE 2018  PARTIDA 10. CAPÍTULO 03. PROGRAMA 01:  SERVICIO MÉDICO LEGAL</vt:lpstr>
      <vt:lpstr>EJECUCIÓN ACUMULADA DE GASTOS A OCTUBRE DE 2018  PARTIDA 10. CAPÍTULO 04. PROGRAMA 01:  GENDARMERÍA DE CHILE</vt:lpstr>
      <vt:lpstr>EJECUCIÓN ACUMULADA DE GASTOS A OCTUBRE DE 2018  PARTIDA 10. CAPÍTULO 04. PROGRAMA 02:  PROGRAMA DE REHABILITACIÓN Y REINSERCIÓN SOCIAL</vt:lpstr>
      <vt:lpstr>EJECUCIÓN ACUMULADA DE GASTOS A OCTUBRE DE 2018  PARTIDA 10. CAPÍTULO 06. PROGRAMA 01:  SUBSECRETARÍA DE DERECHOS HUMANOS</vt:lpstr>
      <vt:lpstr>EJECUCIÓN ACUMULADA DE GASTOS A OCTUBRE DE 2018  PARTIDA 10. CAPÍTULO 07. PROGRAMA 01:  SERVICIO NACIONAL DE MENORES</vt:lpstr>
      <vt:lpstr>EJECUCIÓN ACUMULADA DE GASTOS A OCTUBRE DE 2018  PARTIDA 10. CAPÍTULO 07. PROGRAMA 02:  PROGRAMA DE ADMINISTRACIÓN DIRECTA Y PROYECTOS NACIONALES</vt:lpstr>
      <vt:lpstr>EJECUCIÓN ACUMULADA DE GASTOS A OCTUBRE DE 2018  PARTIDA 10. CAPÍTULO 09. PROGRAMA 01:  DEFENSORÍA PENAL PÚBLICA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185</cp:revision>
  <cp:lastPrinted>2016-10-20T14:15:11Z</cp:lastPrinted>
  <dcterms:created xsi:type="dcterms:W3CDTF">2016-06-23T13:38:47Z</dcterms:created>
  <dcterms:modified xsi:type="dcterms:W3CDTF">2019-01-18T19:37:13Z</dcterms:modified>
</cp:coreProperties>
</file>