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60"/>
  </p:notesMasterIdLst>
  <p:handoutMasterIdLst>
    <p:handoutMasterId r:id="rId61"/>
  </p:handoutMasterIdLst>
  <p:sldIdLst>
    <p:sldId id="256" r:id="rId3"/>
    <p:sldId id="298" r:id="rId4"/>
    <p:sldId id="339" r:id="rId5"/>
    <p:sldId id="299" r:id="rId6"/>
    <p:sldId id="264" r:id="rId7"/>
    <p:sldId id="263" r:id="rId8"/>
    <p:sldId id="330" r:id="rId9"/>
    <p:sldId id="347" r:id="rId10"/>
    <p:sldId id="265" r:id="rId11"/>
    <p:sldId id="331" r:id="rId12"/>
    <p:sldId id="268" r:id="rId13"/>
    <p:sldId id="271" r:id="rId14"/>
    <p:sldId id="301" r:id="rId15"/>
    <p:sldId id="302" r:id="rId16"/>
    <p:sldId id="304" r:id="rId17"/>
    <p:sldId id="306" r:id="rId18"/>
    <p:sldId id="307" r:id="rId19"/>
    <p:sldId id="332" r:id="rId20"/>
    <p:sldId id="333" r:id="rId21"/>
    <p:sldId id="308" r:id="rId22"/>
    <p:sldId id="309" r:id="rId23"/>
    <p:sldId id="310" r:id="rId24"/>
    <p:sldId id="334" r:id="rId25"/>
    <p:sldId id="311" r:id="rId26"/>
    <p:sldId id="312" r:id="rId27"/>
    <p:sldId id="313" r:id="rId28"/>
    <p:sldId id="314" r:id="rId29"/>
    <p:sldId id="340" r:id="rId30"/>
    <p:sldId id="345" r:id="rId31"/>
    <p:sldId id="341" r:id="rId32"/>
    <p:sldId id="342" r:id="rId33"/>
    <p:sldId id="315" r:id="rId34"/>
    <p:sldId id="335" r:id="rId35"/>
    <p:sldId id="316" r:id="rId36"/>
    <p:sldId id="336" r:id="rId37"/>
    <p:sldId id="317" r:id="rId38"/>
    <p:sldId id="318" r:id="rId39"/>
    <p:sldId id="337" r:id="rId40"/>
    <p:sldId id="319" r:id="rId41"/>
    <p:sldId id="338" r:id="rId42"/>
    <p:sldId id="320" r:id="rId43"/>
    <p:sldId id="321" r:id="rId44"/>
    <p:sldId id="322" r:id="rId45"/>
    <p:sldId id="343" r:id="rId46"/>
    <p:sldId id="346" r:id="rId47"/>
    <p:sldId id="344" r:id="rId48"/>
    <p:sldId id="323" r:id="rId49"/>
    <p:sldId id="324" r:id="rId50"/>
    <p:sldId id="325" r:id="rId51"/>
    <p:sldId id="326" r:id="rId52"/>
    <p:sldId id="327" r:id="rId53"/>
    <p:sldId id="328" r:id="rId54"/>
    <p:sldId id="329" r:id="rId55"/>
    <p:sldId id="348" r:id="rId56"/>
    <p:sldId id="349" r:id="rId57"/>
    <p:sldId id="350" r:id="rId58"/>
    <p:sldId id="351" r:id="rId59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6671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6659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2314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5051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084168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954594082"/>
              </p:ext>
            </p:extLst>
          </p:nvPr>
        </p:nvGraphicFramePr>
        <p:xfrm>
          <a:off x="5447159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7159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5085AE28-369A-45B4-891F-932962E90BD6}"/>
              </a:ext>
            </a:extLst>
          </p:cNvPr>
          <p:cNvSpPr/>
          <p:nvPr userDrawn="1"/>
        </p:nvSpPr>
        <p:spPr>
          <a:xfrm>
            <a:off x="425049" y="6381328"/>
            <a:ext cx="784887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00" b="1" dirty="0"/>
              <a:t>Fuente</a:t>
            </a:r>
            <a:r>
              <a:rPr lang="es-CL" sz="100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EDUCACIÓN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5A92C207-25A2-4986-A4B1-B272F1396A04}"/>
              </a:ext>
            </a:extLst>
          </p:cNvPr>
          <p:cNvSpPr/>
          <p:nvPr/>
        </p:nvSpPr>
        <p:spPr>
          <a:xfrm>
            <a:off x="78242" y="6165304"/>
            <a:ext cx="586191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3849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3F2D330-F374-49D4-A2E5-CBB41293CD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904" y="1893833"/>
            <a:ext cx="8043904" cy="2689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53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02:  PROGRAMA DE INFRAESTRUCTURA EDUCACIONAL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27280A9-9BB9-4A55-8C35-758DBAEF0B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688" y="1861659"/>
            <a:ext cx="7995448" cy="13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03:  MEJORAMIENTO DE LA CALIDAD DE LA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ACD7D9D-F620-4ECD-B157-4893FB97C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39" y="1857696"/>
            <a:ext cx="8210798" cy="399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1254" y="14262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04: DESARROLLO CURRICULAR Y EVALUACIÓN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36A8A8B-136C-4D06-9C86-3ACCDFD82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152" y="1865293"/>
            <a:ext cx="7886702" cy="378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6" y="569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08: APOYO Y SUPERVISIÓN DE ESTABLECIMIENTOS EDUCACIONALES SUBVENCIONADOS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3C2AFE2-DF32-406A-9818-57EABEBAC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229324"/>
              </p:ext>
            </p:extLst>
          </p:nvPr>
        </p:nvGraphicFramePr>
        <p:xfrm>
          <a:off x="628649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3971510946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4282881555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257696880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2899807931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55368701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906587274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023598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2605179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01376977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531840006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6120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652204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2085695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9067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59.083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59.082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234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148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11: RECURSOS EDUCATIVOS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14DE965-8626-46D5-B4AB-535C02392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371" y="1856829"/>
            <a:ext cx="7909258" cy="295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430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3329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5262" y="445894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12: FORTALECIMIENTO DE LA EDUCACIÓN ESCOLAR PÚBLICA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774736-00B6-482F-BE7C-B6C485A75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905100"/>
              </p:ext>
            </p:extLst>
          </p:nvPr>
        </p:nvGraphicFramePr>
        <p:xfrm>
          <a:off x="709358" y="1861659"/>
          <a:ext cx="7886702" cy="939691"/>
        </p:xfrm>
        <a:graphic>
          <a:graphicData uri="http://schemas.openxmlformats.org/drawingml/2006/table">
            <a:tbl>
              <a:tblPr/>
              <a:tblGrid>
                <a:gridCol w="327098">
                  <a:extLst>
                    <a:ext uri="{9D8B030D-6E8A-4147-A177-3AD203B41FA5}">
                      <a16:colId xmlns:a16="http://schemas.microsoft.com/office/drawing/2014/main" val="2960622437"/>
                    </a:ext>
                  </a:extLst>
                </a:gridCol>
                <a:gridCol w="301936">
                  <a:extLst>
                    <a:ext uri="{9D8B030D-6E8A-4147-A177-3AD203B41FA5}">
                      <a16:colId xmlns:a16="http://schemas.microsoft.com/office/drawing/2014/main" val="3343350061"/>
                    </a:ext>
                  </a:extLst>
                </a:gridCol>
                <a:gridCol w="313120">
                  <a:extLst>
                    <a:ext uri="{9D8B030D-6E8A-4147-A177-3AD203B41FA5}">
                      <a16:colId xmlns:a16="http://schemas.microsoft.com/office/drawing/2014/main" val="3826196617"/>
                    </a:ext>
                  </a:extLst>
                </a:gridCol>
                <a:gridCol w="2918722">
                  <a:extLst>
                    <a:ext uri="{9D8B030D-6E8A-4147-A177-3AD203B41FA5}">
                      <a16:colId xmlns:a16="http://schemas.microsoft.com/office/drawing/2014/main" val="1304042772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37868512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1711450350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2286108437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5921583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4246875675"/>
                    </a:ext>
                  </a:extLst>
                </a:gridCol>
                <a:gridCol w="670971">
                  <a:extLst>
                    <a:ext uri="{9D8B030D-6E8A-4147-A177-3AD203B41FA5}">
                      <a16:colId xmlns:a16="http://schemas.microsoft.com/office/drawing/2014/main" val="701175402"/>
                    </a:ext>
                  </a:extLst>
                </a:gridCol>
              </a:tblGrid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599345"/>
                  </a:ext>
                </a:extLst>
              </a:tr>
              <a:tr h="2684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127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997378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468876"/>
                  </a:ext>
                </a:extLst>
              </a:tr>
              <a:tr h="167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1.041.571 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1.041.570</a:t>
                      </a:r>
                    </a:p>
                  </a:txBody>
                  <a:tcPr marL="8390" marR="8390" marT="839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390" marR="8390" marT="839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1113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763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EB2D202-3299-4B95-AD3C-14EB94D23B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584" y="1910375"/>
            <a:ext cx="7884305" cy="301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326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30274" y="61772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899FCEB-A099-47F3-99DC-4943819FFA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902221"/>
            <a:ext cx="7957504" cy="433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99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650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20: SUBVENCIONES A LOS ESTABLECIMIENTOS EDUCACIONALES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D3D8382-1B56-4CB9-942F-67874759D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432" y="1988840"/>
            <a:ext cx="7886702" cy="1651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5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48657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Del presupuesto aprobado al Ministerio de Educación (</a:t>
            </a:r>
            <a:r>
              <a:rPr lang="es-CL" sz="1400" b="1" dirty="0"/>
              <a:t>$11.062.790 millones)</a:t>
            </a:r>
            <a:r>
              <a:rPr lang="es-CL" sz="1400" dirty="0"/>
              <a:t> un 84% se destina a transferencias corrientes, recursos que al mes de OCTUBRE registraron erogaciones del 76,5% calculado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La ejecución del Ministerio del mes de OCTUBRE ascendió a </a:t>
            </a:r>
            <a:r>
              <a:rPr lang="es-CL" sz="1400" b="1" dirty="0"/>
              <a:t>$1.015.608 millones</a:t>
            </a:r>
            <a:r>
              <a:rPr lang="es-CL" sz="1400" dirty="0"/>
              <a:t>, es decir, un </a:t>
            </a:r>
            <a:r>
              <a:rPr lang="es-CL" sz="1400" b="1" dirty="0"/>
              <a:t>9,2%</a:t>
            </a:r>
            <a:r>
              <a:rPr lang="es-CL" sz="1400" dirty="0"/>
              <a:t> respecto de la ley inicial, que comparado a igual mes de 2017, significó un gasto superior en 1,7 puntos porcentuales.  Respecto a la ejecución presupuestaria acumulada, el Ministerio en su conjunto acumuló una erogación de 74,0% respecto del presupuesto inicial y un 73,3% del presupuesto vigente. La diferencia se explica por el incremento consolidado de $110.640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En cuanto a los programas, un 83% del presupuesto vigente, se concentra en la Subsecretaría de Educación y en la Junta Nacional de Auxilio Escolar y Becas, que al mes de OCTUBRE alcanzaron niveles de ejecución del 72,3% y 80,2%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3"/>
            </a:pPr>
            <a:r>
              <a:rPr lang="es-CL" sz="1400" dirty="0"/>
              <a:t>Sin considerar los recién creados Servicios de Educación Huasco y Costa Araucanía, el programa “Desarrollo Curricular y Evaluación” es el que presenta la menor tasa de gasto con un 38,7%, mientras que los programas “Programa de Infraestructura Educacional”, “Apoyo y Supervisión de Establecimientos Educacionales Subvencionados”, “Fortalecimiento de la Educación Escolar Pública” Y “Consejo Nacional de la Cultura y las Artes” presentan una ejecución del 100%.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0869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21: GESTIÓN DE SUBVENCIONES A ESTABLECIMIENTOS EDUCACIONALES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931C698-A214-4262-AB97-C74D86A6D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896086"/>
            <a:ext cx="7886703" cy="1627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6032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6034" y="141246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2498" y="57514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29: FORTALECIMIENTO DE LA EDUCACIÓN SUPERIOR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13B6166-8A6B-4A68-9D9B-225FEA7BF3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862" y="1739039"/>
            <a:ext cx="7831943" cy="464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11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595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E57BE16-7D13-4A64-9C99-E1A048A842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84" y="1837277"/>
            <a:ext cx="7910231" cy="382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4638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30: EDUCACIÓN SUPERIOR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1DBE57B-5A93-4AA6-B613-4E51BC45A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10375"/>
            <a:ext cx="7886702" cy="304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6349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556791"/>
            <a:ext cx="8229600" cy="3048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31: GASTOS DE OPERACIÓN DE EDUCACIÓN SUPERIOR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BBC92D5-8A25-428C-A8DE-0CE2A6518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306" y="1994698"/>
            <a:ext cx="7921469" cy="211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3869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02. PROGRAMA 01: SUPERINTENDENCIA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E83B5CA-18E5-40D8-8E92-96CEFFFFF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1" y="1837643"/>
            <a:ext cx="7886703" cy="254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7880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03. PROGRAMA 01: AGENCIA DE CALIDAD DE LA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797D089-A27A-4855-8BC4-F8615E3AA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6585" y="1836994"/>
            <a:ext cx="8010829" cy="2960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165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04. PROGRAMA 01: SUBSECRETARÍA DE EDUCACIÓN PARVULARIA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C55DF31-AE40-4159-8AB7-DE18DAAF3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49" y="1861659"/>
            <a:ext cx="7847837" cy="276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0375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9E47B4B5-280E-4A97-B043-FB9E1DACD8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841" y="1921819"/>
            <a:ext cx="7896317" cy="310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1220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01: DIRECCIÓN DE BIBLIOTECAS, ARCHIVOS Y MUSEOS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CDFA5AE-A76C-4A77-8A4D-06D3279A7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977" y="1864418"/>
            <a:ext cx="8075189" cy="292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710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Respecto a los aumentos al presupuesto inicial, la Partida presenta al mes de OCTUBRE un aumento consolidado del </a:t>
            </a:r>
            <a:r>
              <a:rPr lang="es-CL" sz="1400" b="1" dirty="0"/>
              <a:t>$110.640 millones</a:t>
            </a:r>
            <a:r>
              <a:rPr lang="es-CL" sz="1400" dirty="0"/>
              <a:t>.  Destacando por su volumen los incrementos registrados en el subtítulo 23 Prestaciones de Seguridad Social, por $6.173 millones (bonificación por retiro) y subtítulo 34 Servicio de la Deuda por $246.001 millones, destinados al pago de las obligaciones devengadas al 31 de diciembre de 2017 (deuda flotante), existiendo a la fecha decretos de modificación presupuestaria pendientes de tramitación.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6"/>
            </a:pPr>
            <a:r>
              <a:rPr lang="es-CL" sz="1400" dirty="0"/>
              <a:t>En cuanto a las reducciones al presupuesto inicial, existen modificaciones por </a:t>
            </a:r>
            <a:r>
              <a:rPr lang="es-CL" sz="1400" b="1" dirty="0"/>
              <a:t>$150.491 </a:t>
            </a:r>
            <a:r>
              <a:rPr lang="es-CL" sz="1400" dirty="0"/>
              <a:t>millones derivadas principalmente de la creación del presupuesto de las Subsecretaría de las Culturas, y las Artes; y, Subsecretaría del Patrimonio Cultural ($134.776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</p:spTree>
    <p:extLst>
      <p:ext uri="{BB962C8B-B14F-4D97-AF65-F5344CB8AC3E}">
        <p14:creationId xmlns:p14="http://schemas.microsoft.com/office/powerpoint/2010/main" val="35596520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02: RED DE BIBLIOTECAS PÚBLICAS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BE8E1E8-9A57-4796-9AF0-B5D7B3E06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715" y="1861659"/>
            <a:ext cx="7886702" cy="242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615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5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05. PROGRAMA 03: CONSEJO DE MONUMENTOS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C7DC06D-DAB1-4C5F-BBBA-C2F979332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861659"/>
            <a:ext cx="7886703" cy="189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1033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BB7AE0-9A26-4A51-928F-8A93185327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918" y="1879015"/>
            <a:ext cx="7766164" cy="4410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896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8623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08. PROGRAMA 01: COMISIÓN NACIONAL DE INVESTIGACIÓN CIENTÍFICA Y TECNOLÓGICA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DBFF394-A64C-43F5-8511-EC4AB9E787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58" y="1861659"/>
            <a:ext cx="7902484" cy="270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061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71667A2-A47C-482D-86DE-B2D4C6FFD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639" y="1758640"/>
            <a:ext cx="7886704" cy="42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6412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0970" y="14550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01: JUNTA NACIONAL DE AUXILIO ESCOLAR Y BECAS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C833685-D913-481E-A7A4-87BA9393A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64" y="1961223"/>
            <a:ext cx="7886702" cy="2059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8664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0631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02: SALUD ESCOLAR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F5E1215-20EA-47C5-89FB-A41C291A9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741" y="1861659"/>
            <a:ext cx="7886702" cy="2750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14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37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D891FC1-322B-448E-AE26-2406E044062F}"/>
              </a:ext>
            </a:extLst>
          </p:cNvPr>
          <p:cNvSpPr txBox="1">
            <a:spLocks/>
          </p:cNvSpPr>
          <p:nvPr/>
        </p:nvSpPr>
        <p:spPr>
          <a:xfrm>
            <a:off x="404935" y="14175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03C959-2C90-4EB8-A939-C5215C3F3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475" y="1872845"/>
            <a:ext cx="7919050" cy="3662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05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09. PROGRAMA 03: BECAS Y ASISTENCIALIDAD ESTUDIANTIL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7CCD4CC-2A86-453A-B8B3-9329ADA7F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662" y="1998050"/>
            <a:ext cx="7886702" cy="1658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4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39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F32A11B-A4D4-4752-BACE-6238AE0FF2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709" y="1752205"/>
            <a:ext cx="7906581" cy="3563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442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6BA3301-5698-49AF-A47D-C5E7134140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305" y="1791259"/>
            <a:ext cx="3959695" cy="249562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17E2FE6-BD0F-4EC3-8921-0AD5FC4433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1791259"/>
            <a:ext cx="3959695" cy="2495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40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5A9BF87F-67CB-4CBA-9085-063490BDB1F9}"/>
              </a:ext>
            </a:extLst>
          </p:cNvPr>
          <p:cNvSpPr txBox="1">
            <a:spLocks/>
          </p:cNvSpPr>
          <p:nvPr/>
        </p:nvSpPr>
        <p:spPr>
          <a:xfrm>
            <a:off x="404935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JUNTA NACIONAL DE JARDINES INFANTILES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E0FD41B-2D1B-49EA-9888-F4A41608A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383" y="1871726"/>
            <a:ext cx="7886703" cy="364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647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11.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PROGRAMAS ALTERNATIVOS DE ENSEÑANZA PRE-ESCOLAR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C908BFA-7AD8-4AB2-9120-4DCEA5ACC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49" y="1888684"/>
            <a:ext cx="8101015" cy="398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3729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13.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RECTORES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45F9114-F204-4D1E-8277-4E67822926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0" y="1870483"/>
            <a:ext cx="7886704" cy="224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192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15.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EDUCACIÓN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1717BAC-9319-4A96-95FC-185D16F4B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89" y="1836007"/>
            <a:ext cx="8018422" cy="338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886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D86ED2A-5971-4218-8E23-7EB4524646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68116"/>
            <a:ext cx="7886702" cy="422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1855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CULTURA Y LAS ARTES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282A93-F701-4035-A1EE-56CCFE718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20" y="1772816"/>
            <a:ext cx="7878560" cy="41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212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17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40526" y="70624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16. PROGRAMA 02: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FONDOS CULTURALES Y ARTÍSTICOS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96810D-B263-41CA-B70F-4106C47C20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835134"/>
            <a:ext cx="7886702" cy="222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548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3894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69174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01: </a:t>
            </a:r>
            <a:r>
              <a:rPr lang="pt-BR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DIRECCIÓN DE EDUCACIÓN PÚBLICA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E87A339-0C3D-4E07-A9EF-D483332BC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437" y="1844824"/>
            <a:ext cx="7886704" cy="240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666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40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02: FORTALECIMIENTO DE LA EDUCACIÓN ESCOLAR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16E573-4FF9-44C8-80A1-39560CAD2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566" y="1821244"/>
            <a:ext cx="8137212" cy="4518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09046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17. PROGRAMA 03: APOYO A LA IMPLEMENTACIÓN DE LOS SERVICIOS LOCALES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61B9214-DE95-4C66-AF64-18B94037B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13" y="2018956"/>
            <a:ext cx="7896174" cy="923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8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MINISTERIO DE EDUCACIÓN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96AB472-CCA1-43BD-B52B-2E1D5670D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761290"/>
            <a:ext cx="7886699" cy="257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5912" y="150080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01: SERVICIO LOCAL DE EDUCACIÓN BARRANCAS, GASTOS ADMINISTRATIVOS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EA3B315-03AB-4CFA-8289-9ECA11325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1956148"/>
            <a:ext cx="7886702" cy="244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319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18. PROGRAMA 02: SERVICIO LOCAL DE EDUCACIÓN BARRANCAS, SERVICIO EDUCATIVO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ECFF42-41FB-4F09-8559-0A21FF6D0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2" y="2018956"/>
            <a:ext cx="7886702" cy="2243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1908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9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01: SERVICIO LOCAL DE EDUCACIÓN PUERTO CORDILLERA,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6B27DD6-787C-4B9A-A5DA-4E74D4F27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72" y="1940124"/>
            <a:ext cx="7906256" cy="1908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918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19. PROGRAMA 02: SERVICIO LOCAL DE EDUCACIÓN PUERTO CORDILLERA,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6395202-7519-4ACC-AB7D-F987BF65B4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04" y="1908116"/>
            <a:ext cx="7901714" cy="215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41843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01: SERVICIO LOCAL DE EDUCACIÓN HUASCO,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B3DAA8E-2699-4B57-BBDE-3099995D0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661" y="2129269"/>
            <a:ext cx="7886703" cy="1282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05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21. PROGRAMA 02: SERVICIO LOCAL DE EDUCACIÓN HUASCO,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2DB678B-FD5E-4D50-8EDC-800ACA17E9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2013398"/>
            <a:ext cx="7886703" cy="153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6719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9848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01: SERVICIO LOCAL DE EDUCACIÓN COSTA ARAUCANÍA, GASTOS ADMINISTRATIVOS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F230D64-2178-4875-AE99-2268271A1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96" y="1982954"/>
            <a:ext cx="7886703" cy="108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9986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0173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0566" y="56863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22. PROGRAMA 02: SERVICIO LOCAL DE EDUCACIÓN COSTA ARAUCANÍA, SERVICIO EDUCATIVO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DA108DA-3B3F-49B7-8533-610908F8D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8" y="1946655"/>
            <a:ext cx="7886703" cy="148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584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35699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015E74B-810E-4E11-B4C8-C6D2786D87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771100"/>
            <a:ext cx="8229600" cy="3061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36D03A-19D6-4B1F-B200-7CC55DF1F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662" y="1691673"/>
            <a:ext cx="7898676" cy="314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09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5" y="1268760"/>
            <a:ext cx="8229600" cy="3159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ECD0961-D2E3-405D-9678-AEA7028EC9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50" y="1824184"/>
            <a:ext cx="7886700" cy="346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314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7476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09. CAPÍTULO 01. PROGRAMA 01:  SUBSECRETARÍA DE EDUCACIÓN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58527BA-710D-4F92-AF20-04664E74B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89" y="1767976"/>
            <a:ext cx="8067524" cy="4060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5192</TotalTime>
  <Words>1398</Words>
  <Application>Microsoft Office PowerPoint</Application>
  <PresentationFormat>Presentación en pantalla (4:3)</PresentationFormat>
  <Paragraphs>274</Paragraphs>
  <Slides>57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57</vt:i4>
      </vt:variant>
    </vt:vector>
  </HeadingPairs>
  <TitlesOfParts>
    <vt:vector size="6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09: MINISTERIO DE EDUCACIÓN</vt:lpstr>
      <vt:lpstr>EJECUCIÓN ACUMULADA DE GASTOS A OCTUBRE DE 2018  PARTIDA 09 MINISTERIO DE EDUCACIÓN</vt:lpstr>
      <vt:lpstr>EJECUCIÓN ACUMULADA DE GASTOS A OCTUBRE DE 2018  PARTIDA 09 MINISTERIO DE EDUCACIÓN</vt:lpstr>
      <vt:lpstr>Presentación de PowerPoint</vt:lpstr>
      <vt:lpstr>EJECUCIÓN ACUMULADA DE GASTOS A OCTUBRE DE 2018  PARTIDA 09 MINISTERIO DE EDUCACIÓN</vt:lpstr>
      <vt:lpstr>EJECUCIÓN ACUMULADA DE GASTOS A OCTUBRE DE 2018  PARTIDA 09 RESUMEN POR CAPÍTULOS</vt:lpstr>
      <vt:lpstr>EJECUCIÓN ACUMULADA DE GASTOS A OCTUBRE DE 2018  PARTIDA 09 RESUMEN POR CAPÍTULOS</vt:lpstr>
      <vt:lpstr>EJECUCIÓN ACUMULADA DE GASTOS A OCTUBRE DE 2018  PARTIDA 09 RESUMEN POR CAPÍTULOS</vt:lpstr>
      <vt:lpstr>EJECUCIÓN ACUMULADA DE GASTOS A OCTUBRE DE 2018  PARTIDA 09. CAPÍTULO 01. PROGRAMA 01:  SUBSECRETARÍA DE EDUCACIÓN</vt:lpstr>
      <vt:lpstr>EJECUCIÓN ACUMULADA DE GASTOS A OCTUBRE DE 2018  PARTIDA 09. CAPÍTULO 01. PROGRAMA 01:  SUBSECRETARÍA DE EDUCACIÓN</vt:lpstr>
      <vt:lpstr>EJECUCIÓN ACUMULADA DE GASTOS A OCTUBRE DE 2018  PARTIDA 09. CAPÍTULO 01. PROGRAMA 02:  PROGRAMA DE INFRAESTRUCTURA EDUCACIONAL</vt:lpstr>
      <vt:lpstr>EJECUCIÓN ACUMULADA DE GASTOS A OCTUBRE DE 2018  PARTIDA 09. CAPÍTULO 01. PROGRAMA 03:  MEJORAMIENTO DE LA CALIDAD DE LA EDUCACIÓN</vt:lpstr>
      <vt:lpstr>EJECUCIÓN ACUMULADA DE GASTOS A OCTUBRE DE 2018  PARTIDA 09. CAPÍTULO 01. PROGRAMA 04: DESARROLLO CURRICULAR Y EVALUACIÓN</vt:lpstr>
      <vt:lpstr>EJECUCIÓN ACUMULADA DE GASTOS A OCTUBRE DE 2018  PARTIDA 09. CAPÍTULO 01. PROGRAMA 08: APOYO Y SUPERVISIÓN DE ESTABLECIMIENTOS EDUCACIONALES SUBVENCIONADOS</vt:lpstr>
      <vt:lpstr>EJECUCIÓN ACUMULADA DE GASTOS A OCTUBRE DE 2018  PARTIDA 09. CAPÍTULO 01. PROGRAMA 11: RECURSOS EDUCATIVOS</vt:lpstr>
      <vt:lpstr>EJECUCIÓN ACUMULADA DE GASTOS A OCTUBRE DE 2018  PARTIDA 09. CAPÍTULO 01. PROGRAMA 12: FORTALECIMIENTO DE LA EDUCACIÓN ESCOLAR PÚBLICA</vt:lpstr>
      <vt:lpstr>EJECUCIÓN ACUMULADA DE GASTOS A OCTUBRE DE 2018  PARTIDA 09. CAPÍTULO 01. PROGRAMA 20: SUBVENCIONES A LOS ESTABLECIMIENTOS EDUCACIONALES</vt:lpstr>
      <vt:lpstr>EJECUCIÓN ACUMULADA DE GASTOS A OCTUBRE DE 2018  PARTIDA 09. CAPÍTULO 01. PROGRAMA 20: SUBVENCIONES A LOS ESTABLECIMIENTOS EDUCACIONALES</vt:lpstr>
      <vt:lpstr>EJECUCIÓN ACUMULADA DE GASTOS A OCTUBRE DE 2018  PARTIDA 09. CAPÍTULO 01. PROGRAMA 20: SUBVENCIONES A LOS ESTABLECIMIENTOS EDUCACIONALES</vt:lpstr>
      <vt:lpstr>EJECUCIÓN ACUMULADA DE GASTOS A OCTUBRE DE 2018  PARTIDA 09. CAPÍTULO 01. PROGRAMA 21: GESTIÓN DE SUBVENCIONES A ESTABLECIMIENTOS EDUCACIONALES</vt:lpstr>
      <vt:lpstr>EJECUCIÓN ACUMULADA DE GASTOS A OCTUBRE DE 2018  PARTIDA 09. CAPÍTULO 01. PROGRAMA 29: FORTALECIMIENTO DE LA EDUCACIÓN SUPERIOR PÚBLICA</vt:lpstr>
      <vt:lpstr>EJECUCIÓN ACUMULADA DE GASTOS A OCTUBRE DE 2018  PARTIDA 09. CAPÍTULO 01. PROGRAMA 30: EDUCACIÓN SUPERIOR</vt:lpstr>
      <vt:lpstr>EJECUCIÓN ACUMULADA DE GASTOS A OCTUBRE DE 2018  PARTIDA 09. CAPÍTULO 01. PROGRAMA 30: EDUCACIÓN SUPERIOR</vt:lpstr>
      <vt:lpstr>EJECUCIÓN ACUMULADA DE GASTOS A OCTUBRE DE 2018  PARTIDA 09. CAPÍTULO 01. PROGRAMA 31: GASTOS DE OPERACIÓN DE EDUCACIÓN SUPERIOR</vt:lpstr>
      <vt:lpstr>EJECUCIÓN ACUMULADA DE GASTOS A OCTUBRE DE 2018  PARTIDA 09. CAPÍTULO 02. PROGRAMA 01: SUPERINTENDENCIA DE EDUCACIÓN</vt:lpstr>
      <vt:lpstr>EJECUCIÓN ACUMULADA DE GASTOS A OCTUBRE DE 2018  PARTIDA 09. CAPÍTULO 03. PROGRAMA 01: AGENCIA DE CALIDAD DE LA EDUCACIÓN</vt:lpstr>
      <vt:lpstr>EJECUCIÓN ACUMULADA DE GASTOS A OCTUBRE DE 2018  PARTIDA 09. CAPÍTULO 04. PROGRAMA 01: SUBSECRETARÍA DE EDUCACIÓN PARVULARIA</vt:lpstr>
      <vt:lpstr>EJECUCIÓN ACUMULADA DE GASTOS A OCTUBRE DE 2018  PARTIDA 09. CAPÍTULO 05. PROGRAMA 01: DIRECCIÓN DE BIBLIOTECAS, ARCHIVOS Y MUSEOS</vt:lpstr>
      <vt:lpstr>EJECUCIÓN ACUMULADA DE GASTOS A OCTUBRE DE 2018  PARTIDA 09. CAPÍTULO 05. PROGRAMA 01: DIRECCIÓN DE BIBLIOTECAS, ARCHIVOS Y MUSEOS</vt:lpstr>
      <vt:lpstr>EJECUCIÓN ACUMULADA DE GASTOS A OCTUBRE DE 2018  PARTIDA 09. CAPÍTULO 05. PROGRAMA 02: RED DE BIBLIOTECAS PÚBLICAS</vt:lpstr>
      <vt:lpstr>EJECUCIÓN ACUMULADA DE GASTOS A OCTUBRE DE 2018  PARTIDA 09. CAPÍTULO 05. PROGRAMA 03: CONSEJO DE MONUMENTOS NACIONALES</vt:lpstr>
      <vt:lpstr>EJECUCIÓN ACUMULADA DE GASTOS A OCTUBRE DE 2018  PARTIDA 09. CAPÍTULO 08. PROGRAMA 01: COMISIÓN NACIONAL DE INVESTIGACIÓN CIENTÍFICA Y TECNOLÓGICA</vt:lpstr>
      <vt:lpstr>EJECUCIÓN ACUMULADA DE GASTOS A OCTUBRE DE 2018  PARTIDA 09. CAPÍTULO 08. PROGRAMA 01: COMISIÓN NACIONAL DE INVESTIGACIÓN CIENTÍFICA Y TECNOLÓGICA</vt:lpstr>
      <vt:lpstr>EJECUCIÓN ACUMULADA DE GASTOS A OCTUBRE DE 2018  PARTIDA 09. CAPÍTULO 09. PROGRAMA 01: JUNTA NACIONAL DE AUXILIO ESCOLAR Y BECAS</vt:lpstr>
      <vt:lpstr>EJECUCIÓN ACUMULADA DE GASTOS A OCTUBRE DE 2018  PARTIDA 09. CAPÍTULO 09. PROGRAMA 01: JUNTA NACIONAL DE AUXILIO ESCOLAR Y BECAS</vt:lpstr>
      <vt:lpstr>EJECUCIÓN ACUMULADA DE GASTOS A OCTUBRE DE 2018  PARTIDA 09. CAPÍTULO 09. PROGRAMA 02: SALUD ESCOLAR</vt:lpstr>
      <vt:lpstr>EJECUCIÓN ACUMULADA DE GASTOS A OCTUBRE DE 2018  PARTIDA 09. CAPÍTULO 09. PROGRAMA 03: BECAS Y ASISTENCIALIDAD ESTUDIANTIL</vt:lpstr>
      <vt:lpstr>EJECUCIÓN ACUMULADA DE GASTOS A OCTUBRE DE 2018  PARTIDA 09. CAPÍTULO 09. PROGRAMA 03: BECAS Y ASISTENCIALIDAD ESTUDIANTIL</vt:lpstr>
      <vt:lpstr>EJECUCIÓN ACUMULADA DE GASTOS A OCTUBRE DE 2018  PARTIDA 09. CAPÍTULO 11. PROGRAMA 01: JUNTA NACIONAL DE JARDINES INFANTILES</vt:lpstr>
      <vt:lpstr>EJECUCIÓN ACUMULADA DE GASTOS A OCTUBRE DE 2018  PARTIDA 09. CAPÍTULO 11. PROGRAMA 01: JUNTA NACIONAL DE JARDINES INFANTILES</vt:lpstr>
      <vt:lpstr>EJECUCIÓN ACUMULADA DE GASTOS A OCTUBRE DE 2018  PARTIDA 09. CAPÍTULO 11. PROGRAMA 02: PROGRAMAS ALTERNATIVOS DE ENSEÑANZA PRE-ESCOLAR</vt:lpstr>
      <vt:lpstr>EJECUCIÓN ACUMULADA DE GASTOS A OCTUBRE DE 2018  PARTIDA 09. CAPÍTULO 13. PROGRAMA 01: CONSEJO DE RECTORES</vt:lpstr>
      <vt:lpstr>EJECUCIÓN ACUMULADA DE GASTOS A OCTUBRE DE 2018  PARTIDA 09. CAPÍTULO 15. PROGRAMA 01: CONSEJO NACIONAL DE EDUCACIÓN</vt:lpstr>
      <vt:lpstr>EJECUCIÓN ACUMULADA DE GASTOS A OCTUBRE DE 2018  PARTIDA 09. CAPÍTULO 16. PROGRAMA 01: CONSEJO NACIONAL DE LA CULTURA Y LAS ARTES</vt:lpstr>
      <vt:lpstr>EJECUCIÓN ACUMULADA DE GASTOS A OCTUBRE DE 2018  PARTIDA 09. CAPÍTULO 16. PROGRAMA 01: CONSEJO NACIONAL DE LA CULTURA Y LAS ARTES</vt:lpstr>
      <vt:lpstr>EJECUCIÓN ACUMULADA DE GASTOS A OCTUBRE DE 2018  PARTIDA 09. CAPÍTULO 16. PROGRAMA 02: FONDOS CULTURALES Y ARTÍSTICOS</vt:lpstr>
      <vt:lpstr>EJECUCIÓN ACUMULADA DE GASTOS A OCTUBRE DE 2018  PARTIDA 09. CAPÍTULO 17. PROGRAMA 01: DIRECCIÓN DE EDUCACIÓN PÚBLICA</vt:lpstr>
      <vt:lpstr>EJECUCIÓN ACUMULADA DE GASTOS A OCTUBRE DE 2018  PARTIDA 09. CAPÍTULO 17. PROGRAMA 02: FORTALECIMIENTO DE LA EDUCACIÓN ESCOLAR PÚBLICA</vt:lpstr>
      <vt:lpstr>EJECUCIÓN ACUMULADA DE GASTOS A OCTUBRE DE 2018  PARTIDA 09. CAPÍTULO 17. PROGRAMA 03: APOYO A LA IMPLEMENTACIÓN DE LOS SERVICIOS LOCALES DE EDUCACIÓN</vt:lpstr>
      <vt:lpstr>EJECUCIÓN ACUMULADA DE GASTOS A OCTUBRE DE 2018  PARTIDA 09. CAPÍTULO 18. PROGRAMA 01: SERVICIO LOCAL DE EDUCACIÓN BARRANCAS, GASTOS ADMINISTRATIVOS</vt:lpstr>
      <vt:lpstr>EJECUCIÓN ACUMULADA DE GASTOS A OCTUBRE DE 2018  PARTIDA 09. CAPÍTULO 18. PROGRAMA 02: SERVICIO LOCAL DE EDUCACIÓN BARRANCAS, SERVICIO EDUCATIVO</vt:lpstr>
      <vt:lpstr>EJECUCIÓN ACUMULADA DE GASTOS A OCTUBRE DE 2018  PARTIDA 09. CAPÍTULO 19. PROGRAMA 01: SERVICIO LOCAL DE EDUCACIÓN PUERTO CORDILLERA, GASTOS ADMINISTRATIVOS</vt:lpstr>
      <vt:lpstr>EJECUCIÓN ACUMULADA DE GASTOS A OCTUBRE DE 2018  PARTIDA 09. CAPÍTULO 19. PROGRAMA 02: SERVICIO LOCAL DE EDUCACIÓN PUERTO CORDILLERA, SERVICIO EDUCATIVO</vt:lpstr>
      <vt:lpstr>EJECUCIÓN ACUMULADA DE GASTOS A OCTUBRE DE 2018  PARTIDA 09. CAPÍTULO 21. PROGRAMA 01: SERVICIO LOCAL DE EDUCACIÓN HUASCO, GASTOS ADMINISTRATIVOS</vt:lpstr>
      <vt:lpstr>EJECUCIÓN ACUMULADA DE GASTOS A OCTUBRE DE 2018  PARTIDA 09. CAPÍTULO 21. PROGRAMA 02: SERVICIO LOCAL DE EDUCACIÓN HUASCO, SERVICIO EDUCATIVO</vt:lpstr>
      <vt:lpstr>EJECUCIÓN ACUMULADA DE GASTOS A OCTUBRE DE 2018  PARTIDA 09. CAPÍTULO 22. PROGRAMA 01: SERVICIO LOCAL DE EDUCACIÓN COSTA ARAUCANÍA, GASTOS ADMINISTRATIVOS</vt:lpstr>
      <vt:lpstr>EJECUCIÓN ACUMULADA DE GASTOS A OCTUBRE DE 2018  PARTIDA 09. CAPÍTULO 22. PROGRAMA 02: SERVICIO LOCAL DE EDUCACIÓN COSTA ARAUCANÍA, SERVICIO EDUCATIVO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285</cp:revision>
  <cp:lastPrinted>2018-08-03T21:42:16Z</cp:lastPrinted>
  <dcterms:created xsi:type="dcterms:W3CDTF">2016-06-23T13:38:47Z</dcterms:created>
  <dcterms:modified xsi:type="dcterms:W3CDTF">2019-01-17T14:20:03Z</dcterms:modified>
</cp:coreProperties>
</file>