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73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/>
              <a:t>diciembre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9ECB34-AAB3-4447-A2CD-364DC02A8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4" y="1782282"/>
            <a:ext cx="7733212" cy="359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B877F5F-7BA4-4474-B5A3-EEE175B6D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36" y="1844824"/>
            <a:ext cx="7803318" cy="27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FA88AED-C801-431E-A18A-D1A750128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80" y="1772816"/>
            <a:ext cx="7896639" cy="277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14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B833008-5116-40D4-85E2-68A3A0E4B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70" y="1624588"/>
            <a:ext cx="7953470" cy="42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E7B10F3-9D87-4523-933C-32FFEDC0F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52" y="1772816"/>
            <a:ext cx="7886700" cy="28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E9D493-C3F7-4118-AEB8-C1261BFA0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05" y="1844824"/>
            <a:ext cx="7903790" cy="24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AFF5C0D-E132-4833-85F9-3173415E3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24" y="1844824"/>
            <a:ext cx="7915351" cy="276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08. PROGRAMA 01: SUPERINTENDENCIA DE VALORES Y SEGUROS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511F441-F909-4C37-8201-B289E700F9D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EADF53-2541-466D-9754-4330B4974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01642"/>
              </p:ext>
            </p:extLst>
          </p:nvPr>
        </p:nvGraphicFramePr>
        <p:xfrm>
          <a:off x="628650" y="1932414"/>
          <a:ext cx="7886699" cy="2723695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504963088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316522301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3099374897"/>
                    </a:ext>
                  </a:extLst>
                </a:gridCol>
                <a:gridCol w="2876841">
                  <a:extLst>
                    <a:ext uri="{9D8B030D-6E8A-4147-A177-3AD203B41FA5}">
                      <a16:colId xmlns:a16="http://schemas.microsoft.com/office/drawing/2014/main" val="123691521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89634409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79138305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568087309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816595817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68613669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982813548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43636"/>
                  </a:ext>
                </a:extLst>
              </a:tr>
              <a:tr h="26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8998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77239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4527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80581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291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2616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903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79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32226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392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6300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7556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6206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03542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9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679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006C8B-1EF8-4E90-AE0C-41C06D23C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19" y="1916832"/>
            <a:ext cx="7899561" cy="325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04193AA-7760-4A17-AB9D-7F5A24257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6" y="1823679"/>
            <a:ext cx="7722568" cy="191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OCTUBRE ascendió a </a:t>
            </a:r>
            <a:r>
              <a:rPr lang="es-CL" sz="1400" b="1" dirty="0">
                <a:latin typeface="+mn-lt"/>
              </a:rPr>
              <a:t>$34.932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7%</a:t>
            </a:r>
            <a:r>
              <a:rPr lang="es-CL" sz="1400" dirty="0">
                <a:latin typeface="+mn-lt"/>
              </a:rPr>
              <a:t> respecto al presupuesto inicial, erogación menor ( 0,1 puntos porcentuales) a la registrada a igual mes del año 2017 (7,1%), </a:t>
            </a:r>
            <a:r>
              <a:rPr lang="es-CL" sz="1400">
                <a:latin typeface="+mn-lt"/>
              </a:rPr>
              <a:t>pero mayor en 3,1 </a:t>
            </a:r>
            <a:r>
              <a:rPr lang="es-CL" sz="1400" dirty="0">
                <a:latin typeface="+mn-lt"/>
              </a:rPr>
              <a:t>puntos porcentuales respecto al gasto acumulado a igual periodo del ejercicio presupuestario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A nivel consolidado, el presupuesto vigente considera modificaciones por </a:t>
            </a:r>
            <a:r>
              <a:rPr lang="es-CL" sz="1400" b="1" dirty="0">
                <a:latin typeface="+mn-lt"/>
              </a:rPr>
              <a:t>$23.997 millones</a:t>
            </a:r>
            <a:r>
              <a:rPr lang="es-CL" sz="1400" dirty="0">
                <a:latin typeface="+mn-lt"/>
              </a:rPr>
              <a:t>, incrementando principalmente los subtítulos 34 “servicio de la deuda” ($13.788 millones); 29 “adquisición de activos no financieros” ($872 millones); </a:t>
            </a:r>
            <a:r>
              <a:rPr lang="es-CL" sz="1400" dirty="0"/>
              <a:t>el subtítulo 23 “prestaciones de seguridad social” ($3.539 millones)</a:t>
            </a:r>
            <a:r>
              <a:rPr lang="es-CL" sz="1400" dirty="0">
                <a:latin typeface="+mn-lt"/>
              </a:rPr>
              <a:t> y, </a:t>
            </a:r>
            <a:r>
              <a:rPr lang="es-CL" sz="1400" dirty="0"/>
              <a:t>el 21 “gastos en personal” ($9.752 millones)</a:t>
            </a:r>
            <a:r>
              <a:rPr lang="es-CL" sz="1400" dirty="0">
                <a:latin typeface="+mn-lt"/>
              </a:rPr>
              <a:t> ; mientras que los subtítulos que presentan reducciones; 22”bienes y servicios de consumo” ($3.467 millones); 24 “transferencias corrientes” ($867 millones)</a:t>
            </a:r>
            <a:r>
              <a:rPr lang="es-CL" sz="14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subtítulos, a la fecha, el mayor gasto se registra en los subtítulo 23 “prestaciones de seguridad social” con una ejecución de </a:t>
            </a:r>
            <a:r>
              <a:rPr lang="es-CL" sz="1400" b="1" dirty="0">
                <a:latin typeface="+mn-lt"/>
              </a:rPr>
              <a:t>305,8% </a:t>
            </a:r>
            <a:r>
              <a:rPr lang="es-CL" sz="1400" dirty="0">
                <a:latin typeface="+mn-lt"/>
              </a:rPr>
              <a:t>explicada por la aplicación de la ley de Incentivo al Retiro; y, el subtítulo 26 “otros gastos corrientes” con una ejecución de </a:t>
            </a:r>
            <a:r>
              <a:rPr lang="es-CL" sz="1400" b="1" dirty="0">
                <a:latin typeface="+mn-lt"/>
              </a:rPr>
              <a:t>155,5%</a:t>
            </a:r>
            <a:r>
              <a:rPr lang="es-CL" sz="1400" b="1" i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75,3% del presupuesto inicial,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(36,9%), </a:t>
            </a:r>
            <a:r>
              <a:rPr lang="es-CL" sz="1400" b="1" dirty="0"/>
              <a:t>Servicio Nacional de Aduanas </a:t>
            </a:r>
            <a:r>
              <a:rPr lang="es-CL" sz="1400" dirty="0"/>
              <a:t>(14%), el </a:t>
            </a:r>
            <a:r>
              <a:rPr lang="es-CL" sz="1400" b="1" dirty="0"/>
              <a:t>Servicio de Tesorería </a:t>
            </a:r>
            <a:r>
              <a:rPr lang="es-CL" sz="1400" dirty="0"/>
              <a:t>(10,8%)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(13,5%), los que al mes de OCTUBRE alcanzaron niveles de ejecución de </a:t>
            </a:r>
            <a:r>
              <a:rPr lang="es-CL" sz="1400" b="1" dirty="0"/>
              <a:t>102,1%, 93,3%, 80,1% y 87,8% </a:t>
            </a:r>
            <a:r>
              <a:rPr lang="es-CL" sz="1400" dirty="0"/>
              <a:t>respectivamente, calculados respecto al presupuesto vigente.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827018B-7228-4408-BAAD-AC0AFC68A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08" y="1764297"/>
            <a:ext cx="7831783" cy="237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A18B88-A852-4D97-BD54-0BDF34834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2" y="1844824"/>
            <a:ext cx="770485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6759184-8BFA-4FFD-AA24-3A1803EF6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2" y="1844824"/>
            <a:ext cx="7704856" cy="168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B9E794-1034-4A76-9238-1091AD8CA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23" y="1869823"/>
            <a:ext cx="7818954" cy="345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El </a:t>
            </a:r>
            <a:r>
              <a:rPr lang="es-CL" sz="1400" b="1" dirty="0"/>
              <a:t>Servicio de Impuestos Internos </a:t>
            </a:r>
            <a:r>
              <a:rPr lang="es-CL" sz="1400" dirty="0"/>
              <a:t>es el que presenta el mayor avance con un 102,1%, explicado principalmente por el mayor gasto en “gastos en personal” que a la fecha observa una ejecución de $</a:t>
            </a:r>
            <a:r>
              <a:rPr lang="es-CL" sz="1400"/>
              <a:t>160.662 millones,  </a:t>
            </a:r>
            <a:r>
              <a:rPr lang="es-CL" sz="1400" dirty="0"/>
              <a:t>equivalente a </a:t>
            </a:r>
            <a:r>
              <a:rPr lang="es-CL" sz="1400"/>
              <a:t>un 100,4%, </a:t>
            </a:r>
            <a:r>
              <a:rPr lang="es-CL" sz="1400" dirty="0"/>
              <a:t>gasto que representa </a:t>
            </a:r>
            <a:r>
              <a:rPr lang="es-CL" sz="1400"/>
              <a:t>el 83% </a:t>
            </a:r>
            <a:r>
              <a:rPr lang="es-CL" sz="1400" dirty="0"/>
              <a:t>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el </a:t>
            </a:r>
            <a:r>
              <a:rPr lang="es-CL" sz="1400" b="1" dirty="0"/>
              <a:t>Programa de Modernización Sector Público </a:t>
            </a:r>
            <a:r>
              <a:rPr lang="es-CL" sz="1400" dirty="0"/>
              <a:t>es el que presenta la erogación menor con un 47,9%, debido al bajo nivel de ejecución en las transferencias corrientes (45,4%) que representan el 84%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ADC3D6-171B-40C1-B09B-633DC27B9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82101"/>
            <a:ext cx="3960441" cy="238673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EFAE92C-4D10-4E15-87F4-AD2B45F20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82101"/>
            <a:ext cx="3816424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556792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1636AC8-5A21-47CB-917D-8A57157CE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68" y="1883289"/>
            <a:ext cx="7932256" cy="27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154A43-F943-47F1-BB5B-E734DC4B7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13" y="1747839"/>
            <a:ext cx="7987173" cy="350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E29045-68D7-483B-8150-37993677E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72" y="1763553"/>
            <a:ext cx="7932256" cy="365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978BDE6-64E2-44F9-B846-5FDF0FE02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94" y="1803710"/>
            <a:ext cx="7896012" cy="165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4615865-93E1-4D09-A46F-61CB713D2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47" y="1821257"/>
            <a:ext cx="7738306" cy="198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1251</Words>
  <Application>Microsoft Office PowerPoint</Application>
  <PresentationFormat>Presentación en pantalla (4:3)</PresentationFormat>
  <Paragraphs>253</Paragraphs>
  <Slides>23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08: MINISTERIO DE HACIENDA</vt:lpstr>
      <vt:lpstr>EJECUCIÓN ACUMULADA DE GASTOS A OCTUBRE DE 2018  PARTIDA 08 MINISTERIO DE HACIENDA</vt:lpstr>
      <vt:lpstr>EJECUCIÓN ACUMULADA DE GASTOS A OCTUBRE DE 2018  PARTIDA 08 MINISTERIO DE HACIENDA</vt:lpstr>
      <vt:lpstr>Presentación de PowerPoint</vt:lpstr>
      <vt:lpstr>EJECUCIÓN ACUMULADA DE GASTOS A OCTUBRE DE 2018  PARTIDA 08 MINISTERIO DE HACIENDA</vt:lpstr>
      <vt:lpstr>EJECUCIÓN ACUMULADA DE GASTOS A OCTUBRE DE 2018  PARTIDA 08 RESUMEN POR CAPÍTULOS</vt:lpstr>
      <vt:lpstr>EJECUCIÓN ACUMULADA DE GASTOS A OCTUBRE DE 2018  PARTIDA 08. CAPÍTULO 01. PROGRAMA 01: SECRETARÍA Y ADMINISTRACIÓN GENERAL</vt:lpstr>
      <vt:lpstr>EJECUCIÓN ACUMULADA DE GASTOS A OCTUBRE DE 2018  PARTIDA 08. CAPÍTULO 01. PROGRAMA 06: UNIDAD ADMINISTRADORA DE LOS TRIBUNALES TRIBUTARIOS Y ADUANERO</vt:lpstr>
      <vt:lpstr>EJECUCIÓN ACUMULADA DE GASTOS A OCTUBRE DE 2018  PARTIDA 08. CAPÍTULO 01. PROGRAMA 07: SISTEMA INTEGRADO DE COMERCIO EXTERIOR (SICEX)</vt:lpstr>
      <vt:lpstr>EJECUCIÓN ACUMULADA DE GASTOS A OCTUBRE DE 2018  PARTIDA 08. CAPÍTULO 01. PROGRAMA 08: PROGRAMA DE MODERNIZACIÓN SECTOR PÚBLICO</vt:lpstr>
      <vt:lpstr>EJECUCIÓN ACUMULADA DE GASTOS A OCTUBRE DE 2018  PARTIDA 08. CAPÍTULO 01. PROGRAMA 09: PROGRAMA EXPORTACIÓN DE SERVICIOS</vt:lpstr>
      <vt:lpstr>EJECUCIÓN ACUMULADA DE GASTOS A OCTUBRE DE 2018  PARTIDA 08. CAPÍTULO 02. PROGRAMA 01: DIRECCIÓN DE PRESUPUESTOS</vt:lpstr>
      <vt:lpstr>EJECUCIÓN ACUMULADA DE GASTOS A OCTUBRE DE 2018  PARTIDA 08. CAPÍTULO 03. PROGRAMA 01: SERVICIO DE IMPUESTOS INTERNOS</vt:lpstr>
      <vt:lpstr>EJECUCIÓN ACUMULADA DE GASTOS A OCTUBRE DE 2018  PARTIDA 08. CAPÍTULO 04. PROGRAMA 01: SERVICIO NACIONAL DE ADUANAS</vt:lpstr>
      <vt:lpstr>EJECUCIÓN ACUMULADA DE GASTOS A OCTUBRE DE 2018  PARTIDA 08. CAPÍTULO 05. PROGRAMA 01: SERVICIO DE TESORERÍAS</vt:lpstr>
      <vt:lpstr>EJECUCIÓN ACUMULADA DE GASTOS A OCTUBRE DE 2018  PARTIDA 08. CAPÍTULO 07. PROGRAMA 01: DIRECCIÓN DE COMPRAS Y CONTRATACIÓN PÚBLICA</vt:lpstr>
      <vt:lpstr>EJECUCIÓN ACUMULADA DE GASTOS A OCTUBRE DE 2018  PARTIDA 08. CAPÍTULO 08. PROGRAMA 01: SUPERINTENDENCIA DE VALORES Y SEGUROS</vt:lpstr>
      <vt:lpstr>EJECUCIÓN ACUMULADA DE GASTOS A OCTUBRE DE 2018  PARTIDA 08. CAPÍTULO 11. PROGRAMA 01: SUPERINTENDENCIA DE BANCOS E INSTITUCIONES FINANCIERAS</vt:lpstr>
      <vt:lpstr>EJECUCIÓN ACUMULADA DE GASTOS A OCTUBRE DE 2018  PARTIDA 08. CAPÍTULO 15. PROGRAMA 01: DIRECCIÓN NACIONAL DEL SERVICIO CIVIL</vt:lpstr>
      <vt:lpstr>EJECUCIÓN ACUMULADA DE GASTOS A OCTUBRE DE 2018  PARTIDA 08. CAPÍTULO 16. PROGRAMA 01: UNIDAD DE ANÁLISIS FINANCIERO</vt:lpstr>
      <vt:lpstr>EJECUCIÓN ACUMULADA DE GASTOS A OCTUBRE DE 2018  PARTIDA 08. CAPÍTULO 17. PROGRAMA 01: SUPERINTENDENCIA DE CASINOS DE JUEGO</vt:lpstr>
      <vt:lpstr>EJECUCIÓN ACUMULADA DE GASTOS A OCTUBRE DE 2018  PARTIDA 08. CAPÍTULO 30. PROGRAMA 01: CONSEJO DE DEFENSA DEL ESTADO</vt:lpstr>
      <vt:lpstr>EJECUCIÓN ACUMULADA DE GASTOS A OCTUBRE DE 2018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271</cp:revision>
  <cp:lastPrinted>2018-09-06T17:37:29Z</cp:lastPrinted>
  <dcterms:created xsi:type="dcterms:W3CDTF">2016-06-23T13:38:47Z</dcterms:created>
  <dcterms:modified xsi:type="dcterms:W3CDTF">2019-01-08T18:16:37Z</dcterms:modified>
</cp:coreProperties>
</file>