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6"/>
  </p:notesMasterIdLst>
  <p:handoutMasterIdLst>
    <p:handoutMasterId r:id="rId27"/>
  </p:handoutMasterIdLst>
  <p:sldIdLst>
    <p:sldId id="256" r:id="rId3"/>
    <p:sldId id="298" r:id="rId4"/>
    <p:sldId id="299" r:id="rId5"/>
    <p:sldId id="300" r:id="rId6"/>
    <p:sldId id="264" r:id="rId7"/>
    <p:sldId id="263" r:id="rId8"/>
    <p:sldId id="265" r:id="rId9"/>
    <p:sldId id="267" r:id="rId10"/>
    <p:sldId id="268" r:id="rId11"/>
    <p:sldId id="269" r:id="rId12"/>
    <p:sldId id="301" r:id="rId13"/>
    <p:sldId id="271" r:id="rId14"/>
    <p:sldId id="273" r:id="rId15"/>
    <p:sldId id="274" r:id="rId16"/>
    <p:sldId id="275" r:id="rId17"/>
    <p:sldId id="276" r:id="rId18"/>
    <p:sldId id="277" r:id="rId19"/>
    <p:sldId id="278" r:id="rId20"/>
    <p:sldId id="272" r:id="rId21"/>
    <p:sldId id="280" r:id="rId22"/>
    <p:sldId id="281" r:id="rId23"/>
    <p:sldId id="282" r:id="rId24"/>
    <p:sldId id="302" r:id="rId25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78" y="5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08-01-2019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08-01-2019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27326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08-01-2019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08-01-2019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08-01-2019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08-01-2019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08-01-2019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08-01-2019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08-01-2019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84404" y="215477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538956604"/>
              </p:ext>
            </p:extLst>
          </p:nvPr>
        </p:nvGraphicFramePr>
        <p:xfrm>
          <a:off x="5352992" y="215477"/>
          <a:ext cx="659168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2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52992" y="215477"/>
                        <a:ext cx="659168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0" y="215477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08-01-2019</a:t>
            </a:fld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B318718E-67A3-4385-87F2-EED77AF00B01}"/>
              </a:ext>
            </a:extLst>
          </p:cNvPr>
          <p:cNvGrpSpPr/>
          <p:nvPr userDrawn="1"/>
        </p:nvGrpSpPr>
        <p:grpSpPr>
          <a:xfrm>
            <a:off x="5436096" y="44624"/>
            <a:ext cx="3672408" cy="504056"/>
            <a:chOff x="5436096" y="44624"/>
            <a:chExt cx="3672408" cy="504056"/>
          </a:xfrm>
        </p:grpSpPr>
        <p:sp>
          <p:nvSpPr>
            <p:cNvPr id="10" name="4 CuadroTexto"/>
            <p:cNvSpPr txBox="1"/>
            <p:nvPr userDrawn="1"/>
          </p:nvSpPr>
          <p:spPr>
            <a:xfrm>
              <a:off x="6156176" y="116632"/>
              <a:ext cx="2189753" cy="163464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7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7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11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3" name="2 Objeto"/>
            <p:cNvGraphicFramePr>
              <a:graphicFrameLocks noChangeAspect="1"/>
            </p:cNvGraphicFramePr>
            <p:nvPr userDrawn="1">
              <p:extLst>
                <p:ext uri="{D42A27DB-BD31-4B8C-83A1-F6EECF244321}">
                  <p14:modId xmlns:p14="http://schemas.microsoft.com/office/powerpoint/2010/main" val="1405216472"/>
                </p:ext>
              </p:extLst>
            </p:nvPr>
          </p:nvGraphicFramePr>
          <p:xfrm>
            <a:off x="5436096" y="44624"/>
            <a:ext cx="565001" cy="41726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361" name="Imagen de mapa de bits" r:id="rId14" imgW="743054" imgH="523810" progId="PBrush">
                    <p:embed/>
                  </p:oleObj>
                </mc:Choice>
                <mc:Fallback>
                  <p:oleObj name="Imagen de mapa de bits" r:id="rId14" imgW="743054" imgH="523810" progId="PBrush">
                    <p:embed/>
                    <p:pic>
                      <p:nvPicPr>
                        <p:cNvPr id="0" name="11 Objeto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36096" y="44624"/>
                          <a:ext cx="565001" cy="41726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" name="4 Rectángulo"/>
            <p:cNvSpPr/>
            <p:nvPr userDrawn="1"/>
          </p:nvSpPr>
          <p:spPr>
            <a:xfrm>
              <a:off x="6012160" y="87015"/>
              <a:ext cx="309634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240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050" b="1" kern="1200" dirty="0">
                  <a:solidFill>
                    <a:srgbClr val="943634"/>
                  </a:solidFill>
                  <a:effectLst>
                    <a:outerShdw blurRad="50800" dist="38100" dir="10800000" algn="r">
                      <a:srgbClr val="000000">
                        <a:alpha val="40000"/>
                      </a:srgbClr>
                    </a:outerShdw>
                  </a:effectLst>
                  <a:latin typeface="Andalus" pitchFamily="18" charset="-78"/>
                  <a:ea typeface="Times New Roman"/>
                  <a:cs typeface="Andalus" pitchFamily="18" charset="-78"/>
                </a:rPr>
                <a:t>NIDAD TÉCNCIA DE APOYO PRESUPUESTARIO</a:t>
              </a:r>
              <a:endParaRPr lang="es-CL" sz="1000" dirty="0">
                <a:effectLst/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  <p:sp>
        <p:nvSpPr>
          <p:cNvPr id="9" name="3 Marcador de pie de página">
            <a:extLst>
              <a:ext uri="{FF2B5EF4-FFF2-40B4-BE49-F238E27FC236}">
                <a16:creationId xmlns:a16="http://schemas.microsoft.com/office/drawing/2014/main" id="{B187A0EF-876F-4945-B76C-89C0FEE128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OCTUBRE DE 2018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08: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HACIENDA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/>
              <a:t>diciembre 2018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63EBFFCC-CB0A-45F1-B8E4-F25A380EB811}"/>
              </a:ext>
            </a:extLst>
          </p:cNvPr>
          <p:cNvGrpSpPr/>
          <p:nvPr/>
        </p:nvGrpSpPr>
        <p:grpSpPr>
          <a:xfrm>
            <a:off x="410078" y="836712"/>
            <a:ext cx="6682202" cy="893319"/>
            <a:chOff x="410078" y="836712"/>
            <a:chExt cx="6682202" cy="893319"/>
          </a:xfrm>
        </p:grpSpPr>
        <p:sp>
          <p:nvSpPr>
            <p:cNvPr id="5" name="4 CuadroTexto"/>
            <p:cNvSpPr txBox="1"/>
            <p:nvPr/>
          </p:nvSpPr>
          <p:spPr>
            <a:xfrm>
              <a:off x="1844875" y="1064930"/>
              <a:ext cx="3771241" cy="349955"/>
            </a:xfrm>
            <a:prstGeom prst="rect">
              <a:avLst/>
            </a:prstGeom>
            <a:noFill/>
          </p:spPr>
          <p:txBody>
            <a:bodyPr wrap="square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s-CL" sz="1200" b="1" kern="1200" dirty="0">
                  <a:solidFill>
                    <a:srgbClr val="22519E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    </a:t>
              </a:r>
              <a:r>
                <a:rPr lang="es-CL" sz="1200" b="1" kern="1200" dirty="0">
                  <a:solidFill>
                    <a:srgbClr val="3B6285"/>
                  </a:solidFill>
                  <a:effectLst>
                    <a:outerShdw blurRad="63500" dist="50800" dir="13500000" sx="0" sy="0">
                      <a:srgbClr val="000000">
                        <a:alpha val="50000"/>
                      </a:srgbClr>
                    </a:outerShdw>
                  </a:effectLst>
                  <a:latin typeface="Andalus"/>
                  <a:ea typeface="Times New Roman"/>
                </a:rPr>
                <a:t>SENADO DE LA REPÚBLICA DE CHILE</a:t>
              </a:r>
              <a:endParaRPr lang="es-CL" sz="2400" dirty="0">
                <a:solidFill>
                  <a:srgbClr val="3B6285"/>
                </a:solidFill>
                <a:effectLst/>
                <a:latin typeface="Times New Roman"/>
                <a:ea typeface="Times New Roman"/>
              </a:endParaRPr>
            </a:p>
          </p:txBody>
        </p:sp>
        <p:graphicFrame>
          <p:nvGraphicFramePr>
            <p:cNvPr id="6" name="5 Objeto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007083368"/>
                </p:ext>
              </p:extLst>
            </p:nvPr>
          </p:nvGraphicFramePr>
          <p:xfrm>
            <a:off x="410078" y="836712"/>
            <a:ext cx="1209594" cy="89331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450" name="Imagen de mapa de bits" r:id="rId3" imgW="743054" imgH="523810" progId="PBrush">
                    <p:embed/>
                  </p:oleObj>
                </mc:Choice>
                <mc:Fallback>
                  <p:oleObj name="Imagen de mapa de bits" r:id="rId3" imgW="743054" imgH="523810" progId="PBrush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78" y="836712"/>
                          <a:ext cx="1209594" cy="89331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" name="7 Rectángulo"/>
            <p:cNvSpPr/>
            <p:nvPr/>
          </p:nvSpPr>
          <p:spPr>
            <a:xfrm>
              <a:off x="1547664" y="992922"/>
              <a:ext cx="5544616" cy="7078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2806065" algn="ctr"/>
                  <a:tab pos="5612130" algn="r"/>
                </a:tabLst>
                <a:defRPr/>
              </a:pPr>
              <a:r>
                <a:rPr lang="es-CL" sz="40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U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NIDAD </a:t>
              </a:r>
              <a:r>
                <a:rPr lang="es-CL" sz="1600" b="1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TÉCNICA DE APOYO </a:t>
              </a:r>
              <a:r>
                <a:rPr lang="es-CL" sz="1600" b="1" kern="1200" dirty="0">
                  <a:solidFill>
                    <a:srgbClr val="943634"/>
                  </a:solidFill>
                  <a:latin typeface="Andalus" pitchFamily="18" charset="-78"/>
                  <a:ea typeface="Times New Roman"/>
                  <a:cs typeface="Andalus" pitchFamily="18" charset="-78"/>
                </a:rPr>
                <a:t>PRESUPUESTARIO</a:t>
              </a:r>
              <a:endParaRPr lang="es-CL" sz="1400" dirty="0">
                <a:latin typeface="Andalus" pitchFamily="18" charset="-78"/>
                <a:ea typeface="Times New Roman"/>
                <a:cs typeface="Andalus" pitchFamily="18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08: PROGRAMA DE MODERNIZACIÓN SECTOR PÚBLICO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39C46397-8DB0-4C48-9637-DE1EE539CE42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C9ECB34-AAB3-4447-A2CD-364DC02A837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394" y="1782282"/>
            <a:ext cx="7733212" cy="3596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09: PROGRAMA EXPORTACIÓN DE SERVICIOS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D5E3303-E20D-4B71-88A6-B042C8F309C9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B877F5F-7BA4-4474-B5A3-EEE175B6D4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336" y="1844824"/>
            <a:ext cx="7803318" cy="2757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6814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02. PROGRAMA 01: DIRECCIÓN DE PRESUPUESTOS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8438548-A589-4D71-9EED-6189CA70F8F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FA88AED-C801-431E-A18A-D1A7501282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680" y="1772816"/>
            <a:ext cx="7896639" cy="2770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3914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03. PROGRAMA 01: SERVICIO DE IMPUESTOS INTERNOS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135E330-19F7-46C9-86B2-DF507B316C30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7B833008-5116-40D4-85E2-68A3A0E4B6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970" y="1624588"/>
            <a:ext cx="7953470" cy="4285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456403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04. PROGRAMA 01: SERVICIO NACIONAL DE ADUANAS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58DEC1E-675C-4D0A-8965-38693FA4CA4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E7B10F3-9D87-4523-933C-32FFEDC0FE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2452" y="1772816"/>
            <a:ext cx="7886700" cy="2824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05. PROGRAMA 01: SERVICIO DE TESORERÍAS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A07BE44A-86BF-4133-8415-B52EDE28BF9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9E9D493-C3F7-4118-AEB8-C1261BFA09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0105" y="1844824"/>
            <a:ext cx="7903790" cy="24983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07. PROGRAMA 01: DIRECCIÓN DE COMPRAS Y CONTRATACIÓN PÚBLICA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C670212C-126B-4DFB-B9D2-7F8F16DF3FE4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AFF5C0D-E132-4833-85F9-3173415E366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24" y="1844824"/>
            <a:ext cx="7915351" cy="2762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7074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08. PROGRAMA 01: SUPERINTENDENCIA DE VALORES Y SEGUROS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4511F441-F909-4C37-8201-B289E700F9D1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3EADF53-2541-466D-9754-4330B49740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501642"/>
              </p:ext>
            </p:extLst>
          </p:nvPr>
        </p:nvGraphicFramePr>
        <p:xfrm>
          <a:off x="628650" y="1932414"/>
          <a:ext cx="7886699" cy="2723695"/>
        </p:xfrm>
        <a:graphic>
          <a:graphicData uri="http://schemas.openxmlformats.org/drawingml/2006/table">
            <a:tbl>
              <a:tblPr/>
              <a:tblGrid>
                <a:gridCol w="273464">
                  <a:extLst>
                    <a:ext uri="{9D8B030D-6E8A-4147-A177-3AD203B41FA5}">
                      <a16:colId xmlns:a16="http://schemas.microsoft.com/office/drawing/2014/main" val="1504963088"/>
                    </a:ext>
                  </a:extLst>
                </a:gridCol>
                <a:gridCol w="273464">
                  <a:extLst>
                    <a:ext uri="{9D8B030D-6E8A-4147-A177-3AD203B41FA5}">
                      <a16:colId xmlns:a16="http://schemas.microsoft.com/office/drawing/2014/main" val="1316522301"/>
                    </a:ext>
                  </a:extLst>
                </a:gridCol>
                <a:gridCol w="273464">
                  <a:extLst>
                    <a:ext uri="{9D8B030D-6E8A-4147-A177-3AD203B41FA5}">
                      <a16:colId xmlns:a16="http://schemas.microsoft.com/office/drawing/2014/main" val="3099374897"/>
                    </a:ext>
                  </a:extLst>
                </a:gridCol>
                <a:gridCol w="2876841">
                  <a:extLst>
                    <a:ext uri="{9D8B030D-6E8A-4147-A177-3AD203B41FA5}">
                      <a16:colId xmlns:a16="http://schemas.microsoft.com/office/drawing/2014/main" val="1236915212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3896344091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2791383054"/>
                    </a:ext>
                  </a:extLst>
                </a:gridCol>
                <a:gridCol w="732883">
                  <a:extLst>
                    <a:ext uri="{9D8B030D-6E8A-4147-A177-3AD203B41FA5}">
                      <a16:colId xmlns:a16="http://schemas.microsoft.com/office/drawing/2014/main" val="3568087309"/>
                    </a:ext>
                  </a:extLst>
                </a:gridCol>
                <a:gridCol w="656313">
                  <a:extLst>
                    <a:ext uri="{9D8B030D-6E8A-4147-A177-3AD203B41FA5}">
                      <a16:colId xmlns:a16="http://schemas.microsoft.com/office/drawing/2014/main" val="1816595817"/>
                    </a:ext>
                  </a:extLst>
                </a:gridCol>
                <a:gridCol w="667252">
                  <a:extLst>
                    <a:ext uri="{9D8B030D-6E8A-4147-A177-3AD203B41FA5}">
                      <a16:colId xmlns:a16="http://schemas.microsoft.com/office/drawing/2014/main" val="1686136694"/>
                    </a:ext>
                  </a:extLst>
                </a:gridCol>
                <a:gridCol w="667252">
                  <a:extLst>
                    <a:ext uri="{9D8B030D-6E8A-4147-A177-3AD203B41FA5}">
                      <a16:colId xmlns:a16="http://schemas.microsoft.com/office/drawing/2014/main" val="2982813548"/>
                    </a:ext>
                  </a:extLst>
                </a:gridCol>
              </a:tblGrid>
              <a:tr h="1640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2018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6143636"/>
                  </a:ext>
                </a:extLst>
              </a:tr>
              <a:tr h="262525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Ítem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2018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Ley 2018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% de Ejecución Ppto. Vigente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2689985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18.059.563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-18.059.563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1772393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15.022.291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-15.022.291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345270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2.802.713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-2.802.713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40805811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41.512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-41.512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572916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1.425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-1.425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926160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Supervisores de Seguros de América Latina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1.425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-1.425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6429031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40.087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-40.087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8647943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Organización Internacional de Comisiones de Valores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16.817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-16.817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6322266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Internacional de Supervisores de Seguros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23.270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-23.270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6539249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-20.110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163001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20.110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-20.110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9775561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172.937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-172.937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5562065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Interna  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108.543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-108.543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1035423"/>
                  </a:ext>
                </a:extLst>
              </a:tr>
              <a:tr h="1640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Interna                                                        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64.394 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-64.394 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204" marR="8204" marT="820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204" marR="8204" marT="820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492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56792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75203" y="620688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11. PROGRAMA 01: SUPERINTENDENCIA DE BANCOS E INSTITUCIONES FINANCIERAS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E599D60-E59C-4D6B-8265-3D148008D967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0C006C8B-1EF8-4E90-AE0C-41C06D23C2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219" y="1916832"/>
            <a:ext cx="7899561" cy="32506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15. PROGRAMA 01: DIRECCIÓN NACIONAL DEL SERVICIO CIVIL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674A1242-E646-4D8C-B02F-9856D7F1EE5B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604193AA-7760-4A17-AB9D-7F5A242572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0716" y="1823679"/>
            <a:ext cx="7722568" cy="1916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68760"/>
            <a:ext cx="8229600" cy="5184576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La ejecución del Ministerio en OCTUBRE ascendió a </a:t>
            </a:r>
            <a:r>
              <a:rPr lang="es-CL" sz="1400" b="1" dirty="0">
                <a:latin typeface="+mn-lt"/>
              </a:rPr>
              <a:t>$34.932 millones</a:t>
            </a:r>
            <a:r>
              <a:rPr lang="es-CL" sz="1400" dirty="0">
                <a:latin typeface="+mn-lt"/>
              </a:rPr>
              <a:t>, equivalente a un gasto de </a:t>
            </a:r>
            <a:r>
              <a:rPr lang="es-CL" sz="1400" b="1" dirty="0">
                <a:latin typeface="+mn-lt"/>
              </a:rPr>
              <a:t>7%</a:t>
            </a:r>
            <a:r>
              <a:rPr lang="es-CL" sz="1400" dirty="0">
                <a:latin typeface="+mn-lt"/>
              </a:rPr>
              <a:t> respecto al presupuesto inicial, erogación menor ( 0,1 puntos porcentuales) a la registrada a igual mes del año 2017 (7,1%), </a:t>
            </a:r>
            <a:r>
              <a:rPr lang="es-CL" sz="1400">
                <a:latin typeface="+mn-lt"/>
              </a:rPr>
              <a:t>pero mayor en 3,1 </a:t>
            </a:r>
            <a:r>
              <a:rPr lang="es-CL" sz="1400" dirty="0">
                <a:latin typeface="+mn-lt"/>
              </a:rPr>
              <a:t>puntos porcentuales respecto al gasto acumulado a igual periodo del ejercicio presupuestario anterior.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A nivel consolidado, el presupuesto vigente considera modificaciones por </a:t>
            </a:r>
            <a:r>
              <a:rPr lang="es-CL" sz="1400" b="1" dirty="0">
                <a:latin typeface="+mn-lt"/>
              </a:rPr>
              <a:t>$23.997 millones</a:t>
            </a:r>
            <a:r>
              <a:rPr lang="es-CL" sz="1400" dirty="0">
                <a:latin typeface="+mn-lt"/>
              </a:rPr>
              <a:t>, incrementando principalmente los subtítulos 34 “servicio de la deuda” ($13.788 millones); 29 “adquisición de activos no financieros” ($872 millones); </a:t>
            </a:r>
            <a:r>
              <a:rPr lang="es-CL" sz="1400" dirty="0"/>
              <a:t>el subtítulo 23 “prestaciones de seguridad social” ($3.539 millones)</a:t>
            </a:r>
            <a:r>
              <a:rPr lang="es-CL" sz="1400" dirty="0">
                <a:latin typeface="+mn-lt"/>
              </a:rPr>
              <a:t> y, </a:t>
            </a:r>
            <a:r>
              <a:rPr lang="es-CL" sz="1400" dirty="0"/>
              <a:t>el 21 “gastos en personal” ($9.752 millones)</a:t>
            </a:r>
            <a:r>
              <a:rPr lang="es-CL" sz="1400" dirty="0">
                <a:latin typeface="+mn-lt"/>
              </a:rPr>
              <a:t> ; mientras que los subtítulos que presentan reducciones; 22”bienes y servicios de consumo” ($3.467 millones); 24 “transferencias corrientes” ($867 millones)</a:t>
            </a:r>
            <a:r>
              <a:rPr lang="es-CL" sz="1400" b="1" dirty="0">
                <a:latin typeface="+mn-lt"/>
              </a:rPr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>
                <a:latin typeface="+mn-lt"/>
              </a:rPr>
              <a:t>Respecto a los subtítulos, a la fecha, el mayor gasto se registra en los subtítulo 23 “prestaciones de seguridad social” con una ejecución de </a:t>
            </a:r>
            <a:r>
              <a:rPr lang="es-CL" sz="1400" b="1" dirty="0">
                <a:latin typeface="+mn-lt"/>
              </a:rPr>
              <a:t>305,8% </a:t>
            </a:r>
            <a:r>
              <a:rPr lang="es-CL" sz="1400" dirty="0">
                <a:latin typeface="+mn-lt"/>
              </a:rPr>
              <a:t>explicada por la aplicación de la ley de Incentivo al Retiro; y, el subtítulo 26 “otros gastos corrientes” con una ejecución de </a:t>
            </a:r>
            <a:r>
              <a:rPr lang="es-CL" sz="1400" b="1" dirty="0">
                <a:latin typeface="+mn-lt"/>
              </a:rPr>
              <a:t>155,5%</a:t>
            </a:r>
            <a:r>
              <a:rPr lang="es-CL" sz="1400" b="1" i="1" dirty="0">
                <a:latin typeface="+mn-lt"/>
              </a:rPr>
              <a:t>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400" dirty="0"/>
              <a:t>En cuanto a los Programas, el 75,3% del presupuesto inicial, se concentra en el </a:t>
            </a:r>
            <a:r>
              <a:rPr lang="es-CL" sz="1400" b="1" dirty="0"/>
              <a:t>Servicio de Impuestos Internos</a:t>
            </a:r>
            <a:r>
              <a:rPr lang="es-CL" sz="1400" dirty="0"/>
              <a:t> (36,9%), </a:t>
            </a:r>
            <a:r>
              <a:rPr lang="es-CL" sz="1400" b="1" dirty="0"/>
              <a:t>Servicio Nacional de Aduanas </a:t>
            </a:r>
            <a:r>
              <a:rPr lang="es-CL" sz="1400" dirty="0"/>
              <a:t>(14%), el </a:t>
            </a:r>
            <a:r>
              <a:rPr lang="es-CL" sz="1400" b="1" dirty="0"/>
              <a:t>Servicio de Tesorería </a:t>
            </a:r>
            <a:r>
              <a:rPr lang="es-CL" sz="1400" dirty="0"/>
              <a:t>(10,8%) y la </a:t>
            </a:r>
            <a:r>
              <a:rPr lang="es-CL" sz="1400" b="1" dirty="0"/>
              <a:t>Superintendencia de Bancos e Instituciones Financiera </a:t>
            </a:r>
            <a:r>
              <a:rPr lang="es-CL" sz="1400" dirty="0"/>
              <a:t>(13,5%), los que al mes de OCTUBRE alcanzaron niveles de ejecución de </a:t>
            </a:r>
            <a:r>
              <a:rPr lang="es-CL" sz="1400" b="1" dirty="0"/>
              <a:t>102,1%, 93,3%, 80,1% y 87,8% </a:t>
            </a:r>
            <a:r>
              <a:rPr lang="es-CL" sz="1400" dirty="0"/>
              <a:t>respectivamente, calculados respecto al presupuesto vigente.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14336" y="146108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16. PROGRAMA 01: UNIDAD DE ANÁLISIS FINANCIERO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47A3F32F-6957-4D84-B2A5-6F024F79943A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A827018B-7228-4408-BAAD-AC0AFC68AAD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108" y="1764297"/>
            <a:ext cx="7831783" cy="2376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2700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17. PROGRAMA 01: SUPERINTENDENCIA DE CASINOS DE JUEGO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C84729A6-DBB6-4E0D-8B9D-4BC59C9223A8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8A18B88-A852-4D97-BD54-0BDF348345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572" y="1844824"/>
            <a:ext cx="7704856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30. PROGRAMA 01: CONSEJO DE DEFENSA DEL ESTADO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51070D2A-A0D0-4262-AE69-06E68431B9DF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16759184-8BFA-4FFD-AA24-3A1803EF64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9572" y="1844824"/>
            <a:ext cx="7704856" cy="1684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95536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31. PROGRAMA 01: COMISIÓN PARA EL MERCADO FINANCIERO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5DCAFF2-849E-49D3-AB93-6FEB82D9448E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88B9E794-1034-4A76-9238-1091AD8CAB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523" y="1869823"/>
            <a:ext cx="7818954" cy="3454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89654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400" dirty="0"/>
              <a:t>El </a:t>
            </a:r>
            <a:r>
              <a:rPr lang="es-CL" sz="1400" b="1" dirty="0"/>
              <a:t>Servicio de Impuestos Internos </a:t>
            </a:r>
            <a:r>
              <a:rPr lang="es-CL" sz="1400" dirty="0"/>
              <a:t>es el que presenta el mayor avance con un 102,1%, explicado principalmente por el mayor gasto en “gastos en personal” que a la fecha observa una ejecución de $</a:t>
            </a:r>
            <a:r>
              <a:rPr lang="es-CL" sz="1400"/>
              <a:t>160.662 millones,  </a:t>
            </a:r>
            <a:r>
              <a:rPr lang="es-CL" sz="1400" dirty="0"/>
              <a:t>equivalente a </a:t>
            </a:r>
            <a:r>
              <a:rPr lang="es-CL" sz="1400"/>
              <a:t>un 100,4%, </a:t>
            </a:r>
            <a:r>
              <a:rPr lang="es-CL" sz="1400" dirty="0"/>
              <a:t>gasto que representa </a:t>
            </a:r>
            <a:r>
              <a:rPr lang="es-CL" sz="1400"/>
              <a:t>el 83% </a:t>
            </a:r>
            <a:r>
              <a:rPr lang="es-CL" sz="1400" dirty="0"/>
              <a:t>de la erogación efectuada a la fecha.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5"/>
            </a:pPr>
            <a:r>
              <a:rPr lang="es-CL" sz="1400" dirty="0"/>
              <a:t>Finalmente, el </a:t>
            </a:r>
            <a:r>
              <a:rPr lang="es-CL" sz="1400" b="1" dirty="0"/>
              <a:t>Programa de Modernización Sector Público </a:t>
            </a:r>
            <a:r>
              <a:rPr lang="es-CL" sz="1400" dirty="0"/>
              <a:t>es el que presenta la erogación menor con un 47,9%, debido al bajo nivel de ejecución en las transferencias corrientes (45,4%) que representan el 84% de los recursos contemplado en el programa.</a:t>
            </a:r>
            <a:endParaRPr lang="es-CL" sz="1400" b="1" dirty="0">
              <a:latin typeface="+mn-lt"/>
              <a:ea typeface="Verdana" pitchFamily="34" charset="0"/>
              <a:cs typeface="Verdana" pitchFamily="34" charset="0"/>
            </a:endParaRPr>
          </a:p>
          <a:p>
            <a:pPr algn="just"/>
            <a:endParaRPr lang="es-CL" sz="16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</p:spTree>
    <p:extLst>
      <p:ext uri="{BB962C8B-B14F-4D97-AF65-F5344CB8AC3E}">
        <p14:creationId xmlns:p14="http://schemas.microsoft.com/office/powerpoint/2010/main" val="2882976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1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DE GASTOS A OCTUBRE DE 2018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FF782F4F-C030-4837-A465-6DF0EEEC8AF1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EADC3D6-171B-40C1-B09B-633DC27B9E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882101"/>
            <a:ext cx="3960441" cy="2386733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3EFAE92C-4D10-4E15-87F4-AD2B45F2015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1882101"/>
            <a:ext cx="3816424" cy="23867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83568" y="1556792"/>
            <a:ext cx="7932256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MINISTERIO DE HACIENDA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72D6C307-A790-4E6C-AB67-3B139981C49F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1636AC8-5A21-47CB-917D-8A57157CEF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368" y="1883289"/>
            <a:ext cx="7932256" cy="2747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 RESUMEN POR CAPÍTULOS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DD0397D6-1638-44E5-BB49-A6BA55D446B3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F154A43-F943-47F1-BB5B-E734DC4B75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8413" y="1747839"/>
            <a:ext cx="7987173" cy="3500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01: SECRETARÍA Y ADMINISTRACIÓN GENERAL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11DC5D53-1C9D-4BF9-87DC-D543F32F5576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9E29045-68D7-483B-8150-37993677E7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5872" y="1763553"/>
            <a:ext cx="7932256" cy="3650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53350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06: UNIDAD ADMINISTRADORA DE LOS TRIBUNALES TRIBUTARIOS Y ADUANERO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AE1B629-D15B-4090-8AF0-9E550AF4FEF0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978BDE6-64E2-44F9-B846-5FDF0FE021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994" y="1803710"/>
            <a:ext cx="7896012" cy="1659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99009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2018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6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OCTUBRE DE 2018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08. CAPÍTULO 01. PROGRAMA 07: SISTEMA INTEGRADO DE COMERCIO EXTERIOR (SICEX)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E15E69C9-1321-4459-B05D-CB42E8432479}"/>
              </a:ext>
            </a:extLst>
          </p:cNvPr>
          <p:cNvSpPr txBox="1">
            <a:spLocks/>
          </p:cNvSpPr>
          <p:nvPr/>
        </p:nvSpPr>
        <p:spPr>
          <a:xfrm>
            <a:off x="312012" y="6309319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4615865-93E1-4D09-A46F-61CB713D27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847" y="1821257"/>
            <a:ext cx="7738306" cy="1980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8395082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3667</TotalTime>
  <Words>1251</Words>
  <Application>Microsoft Office PowerPoint</Application>
  <PresentationFormat>Presentación en pantalla (4:3)</PresentationFormat>
  <Paragraphs>253</Paragraphs>
  <Slides>23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23</vt:i4>
      </vt:variant>
    </vt:vector>
  </HeadingPairs>
  <TitlesOfParts>
    <vt:vector size="30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OCTUBRE DE 2018 PARTIDA 08: MINISTERIO DE HACIENDA</vt:lpstr>
      <vt:lpstr>EJECUCIÓN ACUMULADA DE GASTOS A OCTUBRE DE 2018  PARTIDA 08 MINISTERIO DE HACIENDA</vt:lpstr>
      <vt:lpstr>EJECUCIÓN ACUMULADA DE GASTOS A OCTUBRE DE 2018  PARTIDA 08 MINISTERIO DE HACIENDA</vt:lpstr>
      <vt:lpstr>Presentación de PowerPoint</vt:lpstr>
      <vt:lpstr>EJECUCIÓN ACUMULADA DE GASTOS A OCTUBRE DE 2018  PARTIDA 08 MINISTERIO DE HACIENDA</vt:lpstr>
      <vt:lpstr>EJECUCIÓN ACUMULADA DE GASTOS A OCTUBRE DE 2018  PARTIDA 08 RESUMEN POR CAPÍTULOS</vt:lpstr>
      <vt:lpstr>EJECUCIÓN ACUMULADA DE GASTOS A OCTUBRE DE 2018  PARTIDA 08. CAPÍTULO 01. PROGRAMA 01: SECRETARÍA Y ADMINISTRACIÓN GENERAL</vt:lpstr>
      <vt:lpstr>EJECUCIÓN ACUMULADA DE GASTOS A OCTUBRE DE 2018  PARTIDA 08. CAPÍTULO 01. PROGRAMA 06: UNIDAD ADMINISTRADORA DE LOS TRIBUNALES TRIBUTARIOS Y ADUANERO</vt:lpstr>
      <vt:lpstr>EJECUCIÓN ACUMULADA DE GASTOS A OCTUBRE DE 2018  PARTIDA 08. CAPÍTULO 01. PROGRAMA 07: SISTEMA INTEGRADO DE COMERCIO EXTERIOR (SICEX)</vt:lpstr>
      <vt:lpstr>EJECUCIÓN ACUMULADA DE GASTOS A OCTUBRE DE 2018  PARTIDA 08. CAPÍTULO 01. PROGRAMA 08: PROGRAMA DE MODERNIZACIÓN SECTOR PÚBLICO</vt:lpstr>
      <vt:lpstr>EJECUCIÓN ACUMULADA DE GASTOS A OCTUBRE DE 2018  PARTIDA 08. CAPÍTULO 01. PROGRAMA 09: PROGRAMA EXPORTACIÓN DE SERVICIOS</vt:lpstr>
      <vt:lpstr>EJECUCIÓN ACUMULADA DE GASTOS A OCTUBRE DE 2018  PARTIDA 08. CAPÍTULO 02. PROGRAMA 01: DIRECCIÓN DE PRESUPUESTOS</vt:lpstr>
      <vt:lpstr>EJECUCIÓN ACUMULADA DE GASTOS A OCTUBRE DE 2018  PARTIDA 08. CAPÍTULO 03. PROGRAMA 01: SERVICIO DE IMPUESTOS INTERNOS</vt:lpstr>
      <vt:lpstr>EJECUCIÓN ACUMULADA DE GASTOS A OCTUBRE DE 2018  PARTIDA 08. CAPÍTULO 04. PROGRAMA 01: SERVICIO NACIONAL DE ADUANAS</vt:lpstr>
      <vt:lpstr>EJECUCIÓN ACUMULADA DE GASTOS A OCTUBRE DE 2018  PARTIDA 08. CAPÍTULO 05. PROGRAMA 01: SERVICIO DE TESORERÍAS</vt:lpstr>
      <vt:lpstr>EJECUCIÓN ACUMULADA DE GASTOS A OCTUBRE DE 2018  PARTIDA 08. CAPÍTULO 07. PROGRAMA 01: DIRECCIÓN DE COMPRAS Y CONTRATACIÓN PÚBLICA</vt:lpstr>
      <vt:lpstr>EJECUCIÓN ACUMULADA DE GASTOS A OCTUBRE DE 2018  PARTIDA 08. CAPÍTULO 08. PROGRAMA 01: SUPERINTENDENCIA DE VALORES Y SEGUROS</vt:lpstr>
      <vt:lpstr>EJECUCIÓN ACUMULADA DE GASTOS A OCTUBRE DE 2018  PARTIDA 08. CAPÍTULO 11. PROGRAMA 01: SUPERINTENDENCIA DE BANCOS E INSTITUCIONES FINANCIERAS</vt:lpstr>
      <vt:lpstr>EJECUCIÓN ACUMULADA DE GASTOS A OCTUBRE DE 2018  PARTIDA 08. CAPÍTULO 15. PROGRAMA 01: DIRECCIÓN NACIONAL DEL SERVICIO CIVIL</vt:lpstr>
      <vt:lpstr>EJECUCIÓN ACUMULADA DE GASTOS A OCTUBRE DE 2018  PARTIDA 08. CAPÍTULO 16. PROGRAMA 01: UNIDAD DE ANÁLISIS FINANCIERO</vt:lpstr>
      <vt:lpstr>EJECUCIÓN ACUMULADA DE GASTOS A OCTUBRE DE 2018  PARTIDA 08. CAPÍTULO 17. PROGRAMA 01: SUPERINTENDENCIA DE CASINOS DE JUEGO</vt:lpstr>
      <vt:lpstr>EJECUCIÓN ACUMULADA DE GASTOS A OCTUBRE DE 2018  PARTIDA 08. CAPÍTULO 30. PROGRAMA 01: CONSEJO DE DEFENSA DEL ESTADO</vt:lpstr>
      <vt:lpstr>EJECUCIÓN ACUMULADA DE GASTOS A OCTUBRE DE 2018  PARTIDA 08. CAPÍTULO 31. PROGRAMA 01: COMISIÓN PARA EL MERCADO FINANCIERO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271</cp:revision>
  <cp:lastPrinted>2018-09-06T17:37:29Z</cp:lastPrinted>
  <dcterms:created xsi:type="dcterms:W3CDTF">2016-06-23T13:38:47Z</dcterms:created>
  <dcterms:modified xsi:type="dcterms:W3CDTF">2019-01-08T18:16:37Z</dcterms:modified>
</cp:coreProperties>
</file>