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429385E-BC96-4CDD-8F25-19D5B4F8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7BAAF6-32BB-46EE-B205-18AD0AF67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410764"/>
              </p:ext>
            </p:extLst>
          </p:nvPr>
        </p:nvGraphicFramePr>
        <p:xfrm>
          <a:off x="628649" y="2037597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0448852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3788278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1013880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3266185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9627901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298672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769752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0734804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022142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9211140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39559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469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936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5780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944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898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807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84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5847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439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3781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13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55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0E1672-6AC8-4B1D-A0A6-C84BFA3B7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32445"/>
              </p:ext>
            </p:extLst>
          </p:nvPr>
        </p:nvGraphicFramePr>
        <p:xfrm>
          <a:off x="628649" y="1916832"/>
          <a:ext cx="7886701" cy="125046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85199838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159544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3681471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98009615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4664795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706164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7369841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34403102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7901028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75275587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72999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5169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663.905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9594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643.568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487.384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0901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5532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23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69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4C7FE9-461A-43AE-8D66-F7EC227C1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211298"/>
              </p:ext>
            </p:extLst>
          </p:nvPr>
        </p:nvGraphicFramePr>
        <p:xfrm>
          <a:off x="628649" y="1916832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9921584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5311296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6675265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194170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632634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9060959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8445482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89812287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2663754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5713906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2664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3667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12.113.175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7.696.676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330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430.939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391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339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7.258.531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297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7.258.531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64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7.258.531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767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055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1480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973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0687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95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7332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6F9CA8-CDE2-4DC7-859A-2D1BE7120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985682"/>
              </p:ext>
            </p:extLst>
          </p:nvPr>
        </p:nvGraphicFramePr>
        <p:xfrm>
          <a:off x="628650" y="1868116"/>
          <a:ext cx="7886699" cy="3399836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4148128041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1764809940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93992652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820360322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66572060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18714868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055549382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1618926588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2866843193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1662134103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029500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19772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11.353.920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9.517.723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719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6.689.644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6.089.974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7448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2.673.015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1.723.267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69561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28923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52933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1.847.878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909.165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30783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53152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414.566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4708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494.599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5392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1832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263.977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33146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143.373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2129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75117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14126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80670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4500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943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24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D60D62-7588-4C3A-88E6-8A321EDBF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11869"/>
              </p:ext>
            </p:extLst>
          </p:nvPr>
        </p:nvGraphicFramePr>
        <p:xfrm>
          <a:off x="628649" y="1866495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4242408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391250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839821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505777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4978709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868032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5243070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309046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3652751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3662650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02024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1556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27.194.718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5091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5.669.782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4.754.846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9181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1.521.693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09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20.791.719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740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1.071.599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9759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4238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1.070.429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3354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782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8176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129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1.453.231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1384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1.408.173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0477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260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349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078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9637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37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09" y="39330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3D0A6F-43D8-4B4B-AD57-3309BB23C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11606"/>
              </p:ext>
            </p:extLst>
          </p:nvPr>
        </p:nvGraphicFramePr>
        <p:xfrm>
          <a:off x="689704" y="1866495"/>
          <a:ext cx="7886701" cy="167825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78007563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06183312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6302441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7623060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981559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4785172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6324610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177638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1263513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0598162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1401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36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7144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240.471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077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216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4.904.607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0758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4.904.607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37219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4.755.121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669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290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0CFAAD-577D-4D06-BF2D-8B0E67F09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03937"/>
              </p:ext>
            </p:extLst>
          </p:nvPr>
        </p:nvGraphicFramePr>
        <p:xfrm>
          <a:off x="628649" y="1803386"/>
          <a:ext cx="7886701" cy="431081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7294269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356453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4892383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1366608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4726246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7869005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5948710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22393961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041592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4419496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47133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7304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40.389.077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2.098.707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27.087.592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658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19.899.762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16.705.465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315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-551.622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4.011.582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7898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6748670,0%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43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705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917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3848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190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1.646.666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1810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4705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009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25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143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4202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194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72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3021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794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726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839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392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1.710.933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0643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1.710.933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AE817F-A613-49AE-A764-8CA15597A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39936"/>
              </p:ext>
            </p:extLst>
          </p:nvPr>
        </p:nvGraphicFramePr>
        <p:xfrm>
          <a:off x="628649" y="1902107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389657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1491665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33936607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040680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407540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315153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2479958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12509166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04114585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3993913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9328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190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1.013.914.805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35.241.094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553.226.950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729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24.539.176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20.858.682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4502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8.439.458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8632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1.584.434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15844340,0%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07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7928540,0%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7928540,0%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09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555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222.640.642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-900.817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150.345.357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28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111.668.145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-3.157.228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7380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8085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6.078.514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-2.916.200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2.392.311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8560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1.710.131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951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1.315.034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586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5909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5574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1.695.941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501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3.079.603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22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2471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3420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02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3.068.219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360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29.371.150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-444.605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19.131.891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9277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44.046.355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-1.549.873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25.157.142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602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910.898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74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26F7B0-3CF0-458A-967B-11C8D5851CB9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977513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850201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7791828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1603764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613771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364486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536251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069996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972498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70428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71655917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10890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8428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31.777.393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-2.366.805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28.405.946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5030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29.457.233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26.180.896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5999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169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8202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77.846.354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4.623.216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58.260.710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595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41.729.275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41.044.256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153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2.117.920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337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3321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1.089.664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259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8655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1.107.118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5252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2.112.030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3155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4.505.665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4409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1.853.794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928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088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256.152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6264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4412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784.417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480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1.338.668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834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8699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466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519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E9C5DC-0C71-41F8-9B4A-635579E01189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010420"/>
          <a:ext cx="7886701" cy="398174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3383499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1057896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377966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728890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5182667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639816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2867523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86063462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3189870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1339591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98706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7966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282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4204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829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44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13.041.091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4106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5.283.408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135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22.963.701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2578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9657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0778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232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927.135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019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3472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09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855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720.969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8901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314.633.525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0878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291.524.887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8934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23.108.638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5436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21.018.538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8939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6613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26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OCTUBRE registraron erogaciones del 64,5% y 51,7%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OCTUBRE ascendió a $60.340 millones, es decir, un 4,6% respecto de la ley inicial, presentando un gasto levemente inferior en 0,2 puntos porcentuales al registrado a igual mes del año 2017.  Por su parte la ejecución acumulada al décimo mes de 2018 alcanzó los $792.245 millones, equivalente a un 59,9% del presupuesto aprobado por el Congreso Nacional.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OCTUBRE un incremento consolidado de $38.170 millones.  Afectando la mayoría de los subtítulos, destacando el incremento registrado en “adquisición de activos financieros” por un monto de $35.504 millones por el accionar propio de CORFO.  Asimismo, el subtítulo 22 bienes y servicios de consumo experimenta la disminución más importante por un monto de $3.511 millones, equivalente a una disminución de 7,4%</a:t>
            </a:r>
            <a:r>
              <a:rPr lang="es-CL" sz="1400" dirty="0">
                <a:latin typeface="+mn-lt"/>
              </a:rPr>
              <a:t>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17AAA36-A280-4AAF-8A39-75237F0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97" y="486916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5B6261-86DE-44C0-A77A-15BA3DBBD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154185"/>
              </p:ext>
            </p:extLst>
          </p:nvPr>
        </p:nvGraphicFramePr>
        <p:xfrm>
          <a:off x="628649" y="1935039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8525451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7238367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98224309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981740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3679098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194292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9949379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562161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3623002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3926235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36450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6488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40.187.155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566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40.187.155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7820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704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21.856.031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415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18.331.124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6908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40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353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339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200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5818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9308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776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254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472A40-21C9-4DCB-876D-0132DD414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003112"/>
              </p:ext>
            </p:extLst>
          </p:nvPr>
        </p:nvGraphicFramePr>
        <p:xfrm>
          <a:off x="628649" y="1966137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5481142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0988836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9942490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0510241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406777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974641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0308149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451431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276193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3060250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76818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307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34.299.487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423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23.274.656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18.896.587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7020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-118.972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1.420.791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870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11381830,0%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819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11381830,0%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0519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11.048.002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0159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11.048.002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046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152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5383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246.534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390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1845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1.456.727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7747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2.347.811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2730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251.501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5546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1808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0781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6557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4488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8450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57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DD63D1A-DB4C-4A5E-AC74-7B7D71B7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5313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8CADC3-5596-4903-A67C-47A23DD2D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68153"/>
              </p:ext>
            </p:extLst>
          </p:nvPr>
        </p:nvGraphicFramePr>
        <p:xfrm>
          <a:off x="628649" y="1935036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1572157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2662689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7106334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1083261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05594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727122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5056441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12878199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077272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9797288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6618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81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675260,0%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987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945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09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8991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2117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04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283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394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531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958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369.269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9486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8589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290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171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9EFD50-261A-4172-ADFA-EF0A664631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38635"/>
              </p:ext>
            </p:extLst>
          </p:nvPr>
        </p:nvGraphicFramePr>
        <p:xfrm>
          <a:off x="628649" y="1935036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5628555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068328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571017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313386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5191267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035916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3260606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69348485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512324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2868830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6787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9471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617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796.264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3275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3764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103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0452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3506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1027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9733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126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239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724A13-27A7-469A-BB6D-805D21FF0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70816"/>
              </p:ext>
            </p:extLst>
          </p:nvPr>
        </p:nvGraphicFramePr>
        <p:xfrm>
          <a:off x="601895" y="1924440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327280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3286180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7100806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5602513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3449188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5296706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348627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2231360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9107767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9464875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546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8289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5.317.111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3388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4.335.894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134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5891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292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722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973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1613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551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905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7928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1DA4B68-AD6C-4104-A89F-4A1CF01D0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006984"/>
              </p:ext>
            </p:extLst>
          </p:nvPr>
        </p:nvGraphicFramePr>
        <p:xfrm>
          <a:off x="628649" y="1842552"/>
          <a:ext cx="7886701" cy="355395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8495567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9022114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3250534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5872960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725935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400876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8480634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9847852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8224285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6569801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64519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43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13.270.732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0137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5693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-133.495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1.173.521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9384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226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54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4.754.669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6833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4.754.669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1991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2.287.688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3906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1.274.442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4771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1.192.539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7577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428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3062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748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301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6583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8215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4604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9723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56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14908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D743961-5DE8-4CA5-A429-D94BB06D2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125625"/>
              </p:ext>
            </p:extLst>
          </p:nvPr>
        </p:nvGraphicFramePr>
        <p:xfrm>
          <a:off x="628649" y="1909111"/>
          <a:ext cx="7886701" cy="190860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68144423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165347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3285548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232850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291500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171907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6220766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63132329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6976661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4412947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63501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271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3.833.899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7098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204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-966.093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3.083.981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0311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352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49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34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24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312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03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230" y="591169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2B1F6D-DAE1-455C-8269-FCE7060F7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270710"/>
              </p:ext>
            </p:extLst>
          </p:nvPr>
        </p:nvGraphicFramePr>
        <p:xfrm>
          <a:off x="628649" y="1784602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754985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5588250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8772546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806835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1850028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215946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0308583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9343448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6195864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2361309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2267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9194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39.889.135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5770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8.757.927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7.727.391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9123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-228.169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1.336.079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3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1.160.582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9389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1.052.265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769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3878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39.776.917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28.940.478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633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39.776.917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28.940.478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72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11.952.893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-918.187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10.718.298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9717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5.342.732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963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8.370.016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-1.081.896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5.119.356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172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7.760.092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822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3548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6215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6892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-31.991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367.881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1742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9774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0935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049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323.884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5575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280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109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20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D842F2-7B39-4AFB-862D-A6AE61CB0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785087"/>
              </p:ext>
            </p:extLst>
          </p:nvPr>
        </p:nvGraphicFramePr>
        <p:xfrm>
          <a:off x="628649" y="1916426"/>
          <a:ext cx="7886701" cy="24022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233726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490313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4890734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8280808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2621568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4800647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3901998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2870769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272571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5497740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11214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761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44.231.876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-526.217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24.168.380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7752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1.745.229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9627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-148.536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550.803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4375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344360,0%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344360,0%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163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344360,0%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344360,0%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079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21.701.917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7640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21.701.917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022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21.701.917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051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150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188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2293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642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50" y="479715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BDE022-6B84-4119-8606-7D05C382E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813238"/>
              </p:ext>
            </p:extLst>
          </p:nvPr>
        </p:nvGraphicFramePr>
        <p:xfrm>
          <a:off x="628649" y="1982345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5156959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4118874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8784026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400118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567467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179196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6917776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2244945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3009689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68632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263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2808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209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2.088.160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187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586.488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1206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422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1709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107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9531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9644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0245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8501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700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8084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7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al  </a:t>
            </a:r>
            <a:r>
              <a:rPr lang="pt-BR" sz="1400" dirty="0"/>
              <a:t>Programa </a:t>
            </a:r>
            <a:r>
              <a:rPr lang="es-CL" sz="1400" dirty="0"/>
              <a:t>Servicio Nacional del Consumidor </a:t>
            </a:r>
            <a:r>
              <a:rPr lang="pt-BR" sz="1400" dirty="0"/>
              <a:t>que registra </a:t>
            </a:r>
            <a:r>
              <a:rPr lang="es-CL" sz="1400" dirty="0"/>
              <a:t>un</a:t>
            </a:r>
            <a:r>
              <a:rPr lang="pt-BR" sz="1400" dirty="0"/>
              <a:t> 83,8%; </a:t>
            </a:r>
            <a:r>
              <a:rPr lang="es-CL" sz="1400" dirty="0"/>
              <a:t>seguido del INE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82,2%.  La menor </a:t>
            </a:r>
            <a:r>
              <a:rPr lang="es-CL" sz="1400" dirty="0"/>
              <a:t>tasa de 41,5% corresponde al Programa de Promoción Internacional, manteniendo la tendencia de los meses anteriores</a:t>
            </a:r>
            <a:r>
              <a:rPr lang="pt-BR" sz="1400" dirty="0"/>
              <a:t>. Por </a:t>
            </a:r>
            <a:r>
              <a:rPr lang="es-CL" sz="1400" dirty="0"/>
              <a:t>su</a:t>
            </a:r>
            <a:r>
              <a:rPr lang="pt-BR" sz="1400" dirty="0"/>
              <a:t> parte e</a:t>
            </a:r>
            <a:r>
              <a:rPr lang="es-CL" sz="1400" dirty="0"/>
              <a:t>l Programa CORFO que concentra el 66,5% del presupuesto vigente de la Partida, alcanzó a OCTUBRE una ejecución de 54,6%.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 23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178,3%</a:t>
            </a:r>
            <a:r>
              <a:rPr lang="es-CL" sz="1400" dirty="0"/>
              <a:t> explicado por la aplicación de la ley de Incentivo al Retiro; seguido del subtítulo 34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ejecución de</a:t>
            </a:r>
            <a:r>
              <a:rPr lang="es-CL" sz="1400" b="1" dirty="0"/>
              <a:t> 94,3%,</a:t>
            </a:r>
            <a:r>
              <a:rPr lang="es-CL" sz="1400" dirty="0"/>
              <a:t> destinado al pago de las obligaciones devengadas al 31 de diciembre de 2017 (deuda flotante).</a:t>
            </a:r>
            <a:endParaRPr lang="es-CL" sz="14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96FCC2-7BBD-45C6-A4C7-190CEB831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536866"/>
              </p:ext>
            </p:extLst>
          </p:nvPr>
        </p:nvGraphicFramePr>
        <p:xfrm>
          <a:off x="628649" y="1988840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70710614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01226136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36167814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068883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2118646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269063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3976856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989088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5992904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85572249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4899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1827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164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5888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720.342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302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119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726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9317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786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8814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78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624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71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251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B0C41F-A690-4A90-83F1-49F9E2FB6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99804"/>
              </p:ext>
            </p:extLst>
          </p:nvPr>
        </p:nvGraphicFramePr>
        <p:xfrm>
          <a:off x="628649" y="1988840"/>
          <a:ext cx="7886701" cy="3394444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7558339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0774678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5496806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6512415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9514464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2748529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9746617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79979562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1798963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9810967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52781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004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2.962.917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0789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915.622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9608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564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1881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926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9172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5849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908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3633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517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9583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381.284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46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851228"/>
                  </a:ext>
                </a:extLst>
              </a:tr>
              <a:tr h="169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50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471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667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550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31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998" y="55172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5C0BC9-0BF5-4883-956B-76F9E370D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96130"/>
              </p:ext>
            </p:extLst>
          </p:nvPr>
        </p:nvGraphicFramePr>
        <p:xfrm>
          <a:off x="628650" y="1988840"/>
          <a:ext cx="7886700" cy="3335661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13018866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46724225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878319659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09001611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00496061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87458201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91451092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69985520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1569105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087584027"/>
                    </a:ext>
                  </a:extLst>
                </a:gridCol>
              </a:tblGrid>
              <a:tr h="172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45095"/>
                  </a:ext>
                </a:extLst>
              </a:tr>
              <a:tr h="275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86907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4.634.830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487112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4.263.416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3.600.997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2287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33688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366.478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01074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852.089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36595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84414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04181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2884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866850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945489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3424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91544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538487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5259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046552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20319"/>
                  </a:ext>
                </a:extLst>
              </a:tr>
              <a:tr h="172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32.792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47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740F6EE-9C36-4D3C-9518-983832A26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2103"/>
            <a:ext cx="4092427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9AF8745-4C61-472F-9756-9F5079114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835" y="1882103"/>
            <a:ext cx="405482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056CB1F-F003-4641-8150-A0844FDC7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29256"/>
              </p:ext>
            </p:extLst>
          </p:nvPr>
        </p:nvGraphicFramePr>
        <p:xfrm>
          <a:off x="628649" y="1662445"/>
          <a:ext cx="7886701" cy="2558796"/>
        </p:xfrm>
        <a:graphic>
          <a:graphicData uri="http://schemas.openxmlformats.org/drawingml/2006/table">
            <a:tbl>
              <a:tblPr/>
              <a:tblGrid>
                <a:gridCol w="736715">
                  <a:extLst>
                    <a:ext uri="{9D8B030D-6E8A-4147-A177-3AD203B41FA5}">
                      <a16:colId xmlns:a16="http://schemas.microsoft.com/office/drawing/2014/main" val="420314317"/>
                    </a:ext>
                  </a:extLst>
                </a:gridCol>
                <a:gridCol w="2861644">
                  <a:extLst>
                    <a:ext uri="{9D8B030D-6E8A-4147-A177-3AD203B41FA5}">
                      <a16:colId xmlns:a16="http://schemas.microsoft.com/office/drawing/2014/main" val="489372863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2196250393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1957047847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182693609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834339555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2039654119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1614044929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449752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39666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1.361.763.164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38.170.636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792.244.723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33069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129.806.994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-865.299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108.466.981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99251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44.076.457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-3.511.136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28.346.243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20078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2.848.139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2.531.370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5.077.616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1602,9%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8872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408.650.032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-136.922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263.564.817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5664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25.448.010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845.497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13.440.404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4173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239.106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797020,0%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15908,6%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71428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6.266.347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-621.519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2.960.181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77355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314.633.525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82721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40.187.155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1564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11.896.328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4.715.868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46811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11.261.186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4.453.533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10.612.827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17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3965E4-CC14-41DB-A468-DFAC63A42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40072"/>
              </p:ext>
            </p:extLst>
          </p:nvPr>
        </p:nvGraphicFramePr>
        <p:xfrm>
          <a:off x="738678" y="1700808"/>
          <a:ext cx="7666643" cy="4351335"/>
        </p:xfrm>
        <a:graphic>
          <a:graphicData uri="http://schemas.openxmlformats.org/drawingml/2006/table">
            <a:tbl>
              <a:tblPr/>
              <a:tblGrid>
                <a:gridCol w="294451">
                  <a:extLst>
                    <a:ext uri="{9D8B030D-6E8A-4147-A177-3AD203B41FA5}">
                      <a16:colId xmlns:a16="http://schemas.microsoft.com/office/drawing/2014/main" val="497542120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3817361890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437204881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39930139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18403872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270769267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646608551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153832716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535604121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584506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25073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219.843.022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-2.817.653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151.875.344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43978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61.947.072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-2.777.360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46.248.861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2803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102.164.900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39733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663.905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2604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12.113.175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7.696.676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35482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11.353.920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9.517.723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24169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40.584.927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-828.055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29.615.035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04363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27.194.718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49617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5.220.317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1800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40.389.077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2.098.707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27.087.592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6302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1.013.914.805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35.241.094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553.226.950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1100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43.990.372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1.805.691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35.720.421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37951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34.299.487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97299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1.420.934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5910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5.317.111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21962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29.313.140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17.104.631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9580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13.270.732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0480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3.833.899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36979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39.889.135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25276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44.231.876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-526.217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24.168.380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1541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89942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5.603.926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86932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2.962.917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84955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4.634.830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298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2AF340A-3067-48FD-953D-B5DF6030E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865188"/>
              </p:ext>
            </p:extLst>
          </p:nvPr>
        </p:nvGraphicFramePr>
        <p:xfrm>
          <a:off x="680691" y="1913052"/>
          <a:ext cx="7782618" cy="4324258"/>
        </p:xfrm>
        <a:graphic>
          <a:graphicData uri="http://schemas.openxmlformats.org/drawingml/2006/table">
            <a:tbl>
              <a:tblPr/>
              <a:tblGrid>
                <a:gridCol w="270606">
                  <a:extLst>
                    <a:ext uri="{9D8B030D-6E8A-4147-A177-3AD203B41FA5}">
                      <a16:colId xmlns:a16="http://schemas.microsoft.com/office/drawing/2014/main" val="794675592"/>
                    </a:ext>
                  </a:extLst>
                </a:gridCol>
                <a:gridCol w="270606">
                  <a:extLst>
                    <a:ext uri="{9D8B030D-6E8A-4147-A177-3AD203B41FA5}">
                      <a16:colId xmlns:a16="http://schemas.microsoft.com/office/drawing/2014/main" val="2833831317"/>
                    </a:ext>
                  </a:extLst>
                </a:gridCol>
                <a:gridCol w="270606">
                  <a:extLst>
                    <a:ext uri="{9D8B030D-6E8A-4147-A177-3AD203B41FA5}">
                      <a16:colId xmlns:a16="http://schemas.microsoft.com/office/drawing/2014/main" val="777778985"/>
                    </a:ext>
                  </a:extLst>
                </a:gridCol>
                <a:gridCol w="2825122">
                  <a:extLst>
                    <a:ext uri="{9D8B030D-6E8A-4147-A177-3AD203B41FA5}">
                      <a16:colId xmlns:a16="http://schemas.microsoft.com/office/drawing/2014/main" val="2710002819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1613554258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3968880194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3577493142"/>
                    </a:ext>
                  </a:extLst>
                </a:gridCol>
                <a:gridCol w="649453">
                  <a:extLst>
                    <a:ext uri="{9D8B030D-6E8A-4147-A177-3AD203B41FA5}">
                      <a16:colId xmlns:a16="http://schemas.microsoft.com/office/drawing/2014/main" val="1335102130"/>
                    </a:ext>
                  </a:extLst>
                </a:gridCol>
                <a:gridCol w="660278">
                  <a:extLst>
                    <a:ext uri="{9D8B030D-6E8A-4147-A177-3AD203B41FA5}">
                      <a16:colId xmlns:a16="http://schemas.microsoft.com/office/drawing/2014/main" val="1790977297"/>
                    </a:ext>
                  </a:extLst>
                </a:gridCol>
                <a:gridCol w="660278">
                  <a:extLst>
                    <a:ext uri="{9D8B030D-6E8A-4147-A177-3AD203B41FA5}">
                      <a16:colId xmlns:a16="http://schemas.microsoft.com/office/drawing/2014/main" val="1356088629"/>
                    </a:ext>
                  </a:extLst>
                </a:gridCol>
              </a:tblGrid>
              <a:tr h="170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884094"/>
                  </a:ext>
                </a:extLst>
              </a:tr>
              <a:tr h="272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63944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61.947.072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-2.777.360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46.248.861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937901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8.049.305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-135.407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6.952.089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433382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2.057.307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-179.859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1.327.142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00237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02267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2815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43.925.452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-2.709.396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31.657.047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120652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15.786.015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39873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319.126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34436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15.466.889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3696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23.330.817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-3.125.124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14.223.012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52606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8080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2.561.421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-2.181.567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1.864.000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55706"/>
                  </a:ext>
                </a:extLst>
              </a:tr>
              <a:tr h="160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3.580.345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1.337.200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542803"/>
                  </a:ext>
                </a:extLst>
              </a:tr>
              <a:tr h="150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665.113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28629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208.456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4364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3.205.018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-538.397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3.125.047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761033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78171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463.534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5867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45215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50281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2.617.020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073546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844808"/>
                  </a:ext>
                </a:extLst>
              </a:tr>
              <a:tr h="170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1.816.151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984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847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BE5CCE2-142F-452F-AEE3-A9996671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23498B-3F3A-4161-B3FC-B774ED36C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963780"/>
              </p:ext>
            </p:extLst>
          </p:nvPr>
        </p:nvGraphicFramePr>
        <p:xfrm>
          <a:off x="628649" y="1911119"/>
          <a:ext cx="7886701" cy="388302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5425099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923993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0975813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7461946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443197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88068887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4861099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77017674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3802098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99560712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77911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551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1.648.020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6911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403.386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931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806.569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3548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7752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1125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5899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2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313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4368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798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02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969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622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1883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518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5.803.101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5.371.778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3637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379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4.259.199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3.962.812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838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1944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4442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643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FB66B9-F70D-4B18-B3CD-CD53F436C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97969"/>
              </p:ext>
            </p:extLst>
          </p:nvPr>
        </p:nvGraphicFramePr>
        <p:xfrm>
          <a:off x="628649" y="1988840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9122303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678255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7864633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004767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770295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772226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2552797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908506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9431647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2636436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19509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0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102.164.900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942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-22.390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542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335.951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4689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101.626.749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220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6140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5093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100.843.611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627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974.943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0578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21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938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9446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9704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28.315.800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68439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399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3.633.500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048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9827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8356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5858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3.206.965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113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8651</Words>
  <Application>Microsoft Office PowerPoint</Application>
  <PresentationFormat>Presentación en pantalla (4:3)</PresentationFormat>
  <Paragraphs>4952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07: MINISTERIO DE ECONOMÍA, FOMENTO Y TURISMO</vt:lpstr>
      <vt:lpstr>EJECUCIÓN ACUMULADA DE GASTOS A OCTUBRE DE 2018  PARTIDA 07 MINISTERIO DE ECONOMÍA, FOMENTO Y TURISMO</vt:lpstr>
      <vt:lpstr>EJECUCIÓN ACUMULADA DE GASTOS A OCTUBRE DE 2018  PARTIDA 07 MINISTERIO DE ECONOMÍA, FOMENTO Y TURISMO</vt:lpstr>
      <vt:lpstr>Presentación de PowerPoint</vt:lpstr>
      <vt:lpstr>EJECUCIÓN ACUMULADA DE GASTOS A OCTUBRE DE 2018  PARTIDA 07 MINISTERIO DE ECONOMÍA, FOMENTO Y TURISMO</vt:lpstr>
      <vt:lpstr>EJECUCIÓN ACUMULADA DE GASTOS A OCTUBRE DE 2018  PARTIDA 07 RESUMEN POR CAPÍTULOS</vt:lpstr>
      <vt:lpstr>EJECUCIÓN ACUMULADA DE GASTOS A OCTUBRE DE 2018  PARTIDA 07. CAPÍTULO 01. PROGRAMA 01: SUBSECRETARÍA DE ECONOMÍA Y EMPRESAS DE MENOR TAMAÑO</vt:lpstr>
      <vt:lpstr>EJECUCIÓN ACUMULADA DE GASTOS A OCTUBRE DE 2018  PARTIDA 07. CAPÍTULO 01. PROGRAMA 01: SUBSECRETARÍA DE ECONOMÍA Y EMPRESAS DE MENOR TAMAÑO</vt:lpstr>
      <vt:lpstr>EJECUCIÓN ACUMULADA DE GASTOS A OCTUBRE DE 2018  PARTIDA 07. CAPÍTULO 01. PROGRAMA 07: PROGRAMA FONDO DE INNOVACIÓN PARA LA COMPETITIVIDAD</vt:lpstr>
      <vt:lpstr>EJECUCIÓN ACUMULADA DE GASTOS A OCTUBRE DE 2018  PARTIDA 07. CAPÍTULO 01. PROGRAMA 07: PROGRAMA FONDO DE INNOVACIÓN PARA LA COMPETITIVIDAD</vt:lpstr>
      <vt:lpstr>EJECUCIÓN ACUMULADA DE GASTOS A OCTUBRE DE 2018  PARTIDA 07. CAPÍTULO 01. PROGRAMA 08: SECRETARÍA EJECUTIVA CONSEJO NACIONAL DE INNOVACIÓN</vt:lpstr>
      <vt:lpstr>EJECUCIÓN ACUMULADA DE GASTOS A OCTUBRE DE 2018  PARTIDA 07. CAPÍTULO 01. PROGRAMA 11: PROGRAMA INICIATIVA CIENTÍFICA MILLENIUM</vt:lpstr>
      <vt:lpstr>EJECUCIÓN ACUMULADA DE GASTOS A OCTUBRE DE 2018  PARTIDA 07. CAPÍTULO 02. PROGRAMA 01: SERVICIO NACIONAL DEL CONSUMIDOR</vt:lpstr>
      <vt:lpstr>EJECUCIÓN ACUMULADA DE GASTOS A OCTUBRE DE 2018  PARTIDA 07. CAPÍTULO 03. PROGRAMA 01: SUBSECRETARÍA DE PESCA Y ACUICULTURA</vt:lpstr>
      <vt:lpstr>EJECUCIÓN ACUMULADA DE GASTOS A OCTUBRE DE 2018  PARTIDA 07. CAPÍTULO 03. PROGRAMA 02: FONDO DE ADMINISTRACIÓN PESQUERO</vt:lpstr>
      <vt:lpstr>EJECUCIÓN ACUMULADA DE GASTOS A OCTUBRE DE 2018  PARTIDA 07. CAPÍTULO 04. PROGRAMA 01: SERVICIO NACIONAL DE PESCA Y ACUICULTURA</vt:lpstr>
      <vt:lpstr>EJECUCIÓN ACUMULADA DE GASTOS A OCTUBRE DE 2018  PARTIDA 07. CAPÍTULO 06. PROGRAMA 01: CORPORACIÓN DE FOMENTO DE LA PRODUCCIÓN</vt:lpstr>
      <vt:lpstr>EJECUCIÓN ACUMULADA DE GASTOS A OCTUBRE DE 2018  PARTIDA 07. CAPÍTULO 06. PROGRAMA 01: CORPORACIÓN DE FOMENTO DE LA PRODUCCIÓN</vt:lpstr>
      <vt:lpstr>EJECUCIÓN ACUMULADA DE GASTOS A OCTUBRE DE 2018  PARTIDA 07. CAPÍTULO 06. PROGRAMA 01: CORPORACIÓN DE FOMENTO DE LA PRODUCCIÓN</vt:lpstr>
      <vt:lpstr>EJECUCIÓN ACUMULADA DE GASTOS A OCTUBRE DE 2018  PARTIDA 07. CAPÍTULO 06. PROGRAMA 01: CORPORACIÓN DE FOMENTO DE LA PRODUCCIÓN</vt:lpstr>
      <vt:lpstr>EJECUCIÓN ACUMULADA DE GASTOS A OCTUBRE DE 2018  PARTIDA 07. CAPÍTULO 07. PROGRAMA 01: INSTITUTO NACIONAL DE ESTADÍSTICAS</vt:lpstr>
      <vt:lpstr>EJECUCIÓN ACUMULADA DE GASTOS A OCTUBRE DE 2018  PARTIDA 07. CAPÍTULO 07. PROGRAMA 01: INSTITUTO NACIONAL DE ESTADÍSTICAS</vt:lpstr>
      <vt:lpstr>EJECUCIÓN ACUMULADA DE GASTOS A OCTUBRE DE 2018  PARTIDA 07. CAPÍTULO 07. PROGRAMA 02: PROGRAMA CENSOS</vt:lpstr>
      <vt:lpstr>EJECUCIÓN ACUMULADA DE GASTOS A OCTUBRE DE 2018  PARTIDA 07. CAPÍTULO 07. PROGRAMA 08: FISCALÍA NACIONAL ECONÓMICA</vt:lpstr>
      <vt:lpstr>EJECUCIÓN ACUMULADA DE GASTOS A OCTUBRE DE 2018  PARTIDA 07. CAPÍTULO 09. PROGRAMA 01: SERVICIO NACIONAL DE TURISMO</vt:lpstr>
      <vt:lpstr>EJECUCIÓN ACUMULADA DE GASTOS A OCTUBRE DE 2018  PARTIDA 07. CAPÍTULO 09. PROGRAMA 03: PROGRAMA DE PROMOCIÓN INTERNACIONAL</vt:lpstr>
      <vt:lpstr>EJECUCIÓN ACUMULADA DE GASTOS A OCTUBRE DE 2018  PARTIDA 07. CAPÍTULO 16. PROGRAMA 01: SERVICIO DE COOPERACIÓN TÉCNICA</vt:lpstr>
      <vt:lpstr>EJECUCIÓN ACUMULADA DE GASTOS A OCTUBRE DE 2018  PARTIDA 07. CAPÍTULO 19. PROGRAMA 01: COMITÉ INNOVA CHILE</vt:lpstr>
      <vt:lpstr>EJECUCIÓN ACUMULADA DE GASTOS A OCTUBRE DE 2018  PARTIDA 07. CAPÍTULO 21. PROGRAMA 01: AGENCIA DE PROMOCIÓN DE LA INVERSIÓN EXTRANJERA</vt:lpstr>
      <vt:lpstr>EJECUCIÓN ACUMULADA DE GASTOS A OCTUBRE DE 2018  PARTIDA 07. CAPÍTULO 23. PROGRAMA 01: INSTITUTO NACIONAL DE PROPIEDAD INDUSTRIAL</vt:lpstr>
      <vt:lpstr>EJECUCIÓN ACUMULADA DE GASTOS A OCTUBRE DE 2018  PARTIDA 07. CAPÍTULO 24. PROGRAMA 01: SUBSECRETARÍA DE TURISMO</vt:lpstr>
      <vt:lpstr>EJECUCIÓN ACUMULADA DE GASTOS A OCTUBRE DE 2018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205</cp:revision>
  <cp:lastPrinted>2016-07-04T14:42:46Z</cp:lastPrinted>
  <dcterms:created xsi:type="dcterms:W3CDTF">2016-06-23T13:38:47Z</dcterms:created>
  <dcterms:modified xsi:type="dcterms:W3CDTF">2019-01-17T17:49:27Z</dcterms:modified>
</cp:coreProperties>
</file>