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2"/>
  </p:notesMasterIdLst>
  <p:handoutMasterIdLst>
    <p:handoutMasterId r:id="rId23"/>
  </p:handoutMasterIdLst>
  <p:sldIdLst>
    <p:sldId id="256" r:id="rId8"/>
    <p:sldId id="298" r:id="rId9"/>
    <p:sldId id="306" r:id="rId10"/>
    <p:sldId id="309" r:id="rId11"/>
    <p:sldId id="312" r:id="rId12"/>
    <p:sldId id="264" r:id="rId13"/>
    <p:sldId id="307" r:id="rId14"/>
    <p:sldId id="263" r:id="rId15"/>
    <p:sldId id="265" r:id="rId16"/>
    <p:sldId id="300" r:id="rId17"/>
    <p:sldId id="301" r:id="rId18"/>
    <p:sldId id="302" r:id="rId19"/>
    <p:sldId id="303" r:id="rId20"/>
    <p:sldId id="304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08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6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6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50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8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3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66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90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96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20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7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3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9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9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9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200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7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48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4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09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6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11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3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2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787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26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52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1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05" name="Picture 1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1746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62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2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41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86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0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10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3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534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46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8" name="Picture 7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462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5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</a:t>
            </a:r>
            <a:r>
              <a:rPr lang="es-CL" sz="2000" b="1" dirty="0" smtClean="0">
                <a:latin typeface="+mn-lt"/>
              </a:rPr>
              <a:t>PRESUPUESTARIOS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OCTUBRE </a:t>
            </a:r>
            <a:r>
              <a:rPr lang="es-CL" sz="2000" b="1" dirty="0" smtClean="0">
                <a:latin typeface="+mn-lt"/>
              </a:rPr>
              <a:t>DE 2018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PARTIDA 06:</a:t>
            </a:r>
            <a:br>
              <a:rPr lang="es-CL" sz="2000" b="1" dirty="0" smtClean="0">
                <a:latin typeface="+mn-lt"/>
              </a:rPr>
            </a:br>
            <a:r>
              <a:rPr lang="es-CL" sz="2000" b="1" dirty="0" smtClean="0">
                <a:latin typeface="+mn-lt"/>
              </a:rPr>
              <a:t>MINISTERIO DE RELACIONES EXTERIORES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diciembre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644825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77687"/>
              </p:ext>
            </p:extLst>
          </p:nvPr>
        </p:nvGraphicFramePr>
        <p:xfrm>
          <a:off x="467544" y="1780753"/>
          <a:ext cx="814827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Hoja de cálculo" r:id="rId3" imgW="7457918" imgH="4600417" progId="Excel.Sheet.8">
                  <p:embed/>
                </p:oleObj>
              </mc:Choice>
              <mc:Fallback>
                <p:oleObj name="Hoja de cálculo" r:id="rId3" imgW="7457918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14827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1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486407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68098"/>
              </p:ext>
            </p:extLst>
          </p:nvPr>
        </p:nvGraphicFramePr>
        <p:xfrm>
          <a:off x="467544" y="1700808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Hoja de cálculo" r:id="rId3" imgW="7410584" imgH="3076522" progId="Excel.Sheet.8">
                  <p:embed/>
                </p:oleObj>
              </mc:Choice>
              <mc:Fallback>
                <p:oleObj name="Hoja de cálculo" r:id="rId3" imgW="7410584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371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58400"/>
              </p:ext>
            </p:extLst>
          </p:nvPr>
        </p:nvGraphicFramePr>
        <p:xfrm>
          <a:off x="467544" y="1700808"/>
          <a:ext cx="814828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Hoja de cálculo" r:id="rId3" imgW="7429590" imgH="2628861" progId="Excel.Sheet.8">
                  <p:embed/>
                </p:oleObj>
              </mc:Choice>
              <mc:Fallback>
                <p:oleObj name="Hoja de cálculo" r:id="rId3" imgW="7429590" imgH="26288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0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65616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9414"/>
              </p:ext>
            </p:extLst>
          </p:nvPr>
        </p:nvGraphicFramePr>
        <p:xfrm>
          <a:off x="467544" y="1678657"/>
          <a:ext cx="814827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Hoja de cálculo" r:id="rId3" imgW="7915118" imgH="3838470" progId="Excel.Sheet.8">
                  <p:embed/>
                </p:oleObj>
              </mc:Choice>
              <mc:Fallback>
                <p:oleObj name="Hoja de cálculo" r:id="rId3" imgW="7915118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78657"/>
                        <a:ext cx="814827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7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279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249714"/>
              </p:ext>
            </p:extLst>
          </p:nvPr>
        </p:nvGraphicFramePr>
        <p:xfrm>
          <a:off x="467545" y="1844824"/>
          <a:ext cx="813887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Hoja de cálculo" r:id="rId3" imgW="7534297" imgH="2009867" progId="Excel.Sheet.8">
                  <p:embed/>
                </p:oleObj>
              </mc:Choice>
              <mc:Fallback>
                <p:oleObj name="Hoja de cálculo" r:id="rId3" imgW="7534297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44824"/>
                        <a:ext cx="8138878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</a:t>
            </a:r>
            <a:r>
              <a:rPr lang="es-CL" sz="1400" b="1" dirty="0"/>
              <a:t> ejecución acumulada </a:t>
            </a:r>
            <a:r>
              <a:rPr lang="es-CL" sz="1400" b="1" dirty="0" smtClean="0"/>
              <a:t>en pesos, al mes de </a:t>
            </a:r>
            <a:r>
              <a:rPr lang="es-CL" sz="1400" b="1" dirty="0" smtClean="0"/>
              <a:t>octubre </a:t>
            </a:r>
            <a:r>
              <a:rPr lang="es-CL" sz="1400" b="1" dirty="0" smtClean="0"/>
              <a:t>de 2018</a:t>
            </a:r>
            <a:r>
              <a:rPr lang="es-CL" sz="1400" dirty="0" smtClean="0"/>
              <a:t> finalizó </a:t>
            </a:r>
            <a:r>
              <a:rPr lang="es-CL" sz="1400" dirty="0"/>
              <a:t>en </a:t>
            </a:r>
            <a:r>
              <a:rPr lang="es-CL" sz="1400" dirty="0" smtClean="0"/>
              <a:t>$72.687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75%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dólares se observó un </a:t>
            </a:r>
            <a:r>
              <a:rPr lang="es-CL" sz="1400" dirty="0" smtClean="0"/>
              <a:t>56% </a:t>
            </a:r>
            <a:r>
              <a:rPr lang="es-CL" sz="1400" dirty="0" smtClean="0"/>
              <a:t>de avance presupuestario, con un total gastado de </a:t>
            </a:r>
            <a:r>
              <a:rPr lang="es-CL" sz="1400" dirty="0" smtClean="0"/>
              <a:t>US$122 </a:t>
            </a:r>
            <a:r>
              <a:rPr lang="es-CL" sz="1400" dirty="0" smtClean="0"/>
              <a:t>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b="1" dirty="0">
              <a:solidFill>
                <a:prstClr val="black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 smtClean="0">
                <a:solidFill>
                  <a:prstClr val="black"/>
                </a:solidFill>
              </a:rPr>
              <a:t>Respecto</a:t>
            </a:r>
            <a:r>
              <a:rPr lang="es-MX" sz="1400" b="1" dirty="0" smtClean="0">
                <a:solidFill>
                  <a:prstClr val="black"/>
                </a:solidFill>
              </a:rPr>
              <a:t> al Servicio de la Deuda,</a:t>
            </a:r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sz="1400" dirty="0">
                <a:solidFill>
                  <a:prstClr val="black"/>
                </a:solidFill>
              </a:rPr>
              <a:t>la ley de presupuestos </a:t>
            </a:r>
            <a:r>
              <a:rPr lang="es-MX" sz="1400" dirty="0" smtClean="0">
                <a:solidFill>
                  <a:prstClr val="black"/>
                </a:solidFill>
              </a:rPr>
              <a:t>2018 autorizó recursos por $28 millones</a:t>
            </a:r>
            <a:r>
              <a:rPr lang="es-CL" sz="1400" dirty="0" smtClean="0">
                <a:solidFill>
                  <a:prstClr val="black"/>
                </a:solidFill>
              </a:rPr>
              <a:t> y al mes de </a:t>
            </a:r>
            <a:r>
              <a:rPr lang="es-CL" sz="1400" dirty="0" smtClean="0">
                <a:solidFill>
                  <a:prstClr val="black"/>
                </a:solidFill>
              </a:rPr>
              <a:t>OCTUBRE </a:t>
            </a:r>
            <a:r>
              <a:rPr lang="es-CL" sz="1400" dirty="0" smtClean="0">
                <a:solidFill>
                  <a:prstClr val="black"/>
                </a:solidFill>
              </a:rPr>
              <a:t>se han incluido recursos adicionales por $1.428 millones destinados a cumplir obligaciones del ejercicio presupuestario anterior (deuda flotante). Si embargo, se observa una ejecución presupuestaria de $1.653 millones, significando 113% de ejecución respecto a los recursos vigentes.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las transferencias corrientes </a:t>
            </a:r>
            <a:r>
              <a:rPr lang="es-CL" sz="1400" b="1" dirty="0" smtClean="0">
                <a:latin typeface="+mn-lt"/>
              </a:rPr>
              <a:t>de la Subsecretaría</a:t>
            </a:r>
            <a:r>
              <a:rPr lang="es-CL" sz="1400" dirty="0" smtClean="0">
                <a:latin typeface="+mn-lt"/>
              </a:rPr>
              <a:t>, que incluyen recursos para asignaciones  al sector privado y para Otras Entidades Públicas, totalizaron desembolsos por </a:t>
            </a:r>
            <a:r>
              <a:rPr lang="es-CL" sz="1400" dirty="0" smtClean="0">
                <a:latin typeface="+mn-lt"/>
              </a:rPr>
              <a:t>$844 </a:t>
            </a:r>
            <a:r>
              <a:rPr lang="es-CL" sz="1400" dirty="0" smtClean="0">
                <a:latin typeface="+mn-lt"/>
              </a:rPr>
              <a:t>millones, con </a:t>
            </a:r>
            <a:r>
              <a:rPr lang="es-CL" sz="1400" dirty="0" smtClean="0">
                <a:latin typeface="+mn-lt"/>
              </a:rPr>
              <a:t>69% </a:t>
            </a:r>
            <a:r>
              <a:rPr lang="es-CL" sz="1400" dirty="0" smtClean="0">
                <a:latin typeface="+mn-lt"/>
              </a:rPr>
              <a:t>de ejecución.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Dirección de Relaciones Económicas, 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de Defensa </a:t>
            </a:r>
            <a:r>
              <a:rPr lang="es-CL" sz="1400" b="1" dirty="0" smtClean="0">
                <a:latin typeface="+mn-lt"/>
              </a:rPr>
              <a:t>Comercial</a:t>
            </a:r>
            <a:r>
              <a:rPr lang="es-CL" sz="1400" dirty="0" smtClean="0">
                <a:latin typeface="+mn-lt"/>
              </a:rPr>
              <a:t>, que </a:t>
            </a:r>
            <a:r>
              <a:rPr lang="es-CL" sz="1400" dirty="0">
                <a:latin typeface="+mn-lt"/>
              </a:rPr>
              <a:t>tiene por objetivo la defensa de los intereses comerciales nacionales, buscando soluciones a los conflictos dentro de los mecanismos establecidos dentro de los acuerdos internacionales suscritos, finalizó con una ejecución presupuestaria de un </a:t>
            </a:r>
            <a:r>
              <a:rPr lang="es-CL" sz="1400" dirty="0" smtClean="0">
                <a:latin typeface="+mn-lt"/>
              </a:rPr>
              <a:t>24% </a:t>
            </a:r>
            <a:r>
              <a:rPr lang="es-CL" sz="1400" dirty="0">
                <a:latin typeface="+mn-lt"/>
              </a:rPr>
              <a:t>del presupuesto </a:t>
            </a:r>
            <a:r>
              <a:rPr lang="es-CL" sz="1400" dirty="0" smtClean="0">
                <a:latin typeface="+mn-lt"/>
              </a:rPr>
              <a:t>vigente.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El </a:t>
            </a:r>
            <a:r>
              <a:rPr lang="es-CL" sz="1400" b="1" dirty="0" smtClean="0">
                <a:latin typeface="+mn-lt"/>
              </a:rPr>
              <a:t>Programa </a:t>
            </a:r>
            <a:r>
              <a:rPr lang="es-CL" sz="1400" b="1" dirty="0">
                <a:latin typeface="+mn-lt"/>
              </a:rPr>
              <a:t>Certificación de </a:t>
            </a:r>
            <a:r>
              <a:rPr lang="es-CL" sz="1400" b="1" dirty="0" smtClean="0">
                <a:latin typeface="+mn-lt"/>
              </a:rPr>
              <a:t>Origen</a:t>
            </a:r>
            <a:r>
              <a:rPr lang="es-CL" sz="1400" dirty="0" smtClean="0">
                <a:latin typeface="+mn-lt"/>
              </a:rPr>
              <a:t>, encargado </a:t>
            </a:r>
            <a:r>
              <a:rPr lang="es-CL" sz="1400" dirty="0">
                <a:latin typeface="+mn-lt"/>
              </a:rPr>
              <a:t>de prestar el servicio de Certificación de Origen a exportadores con productos con destino a la Unión Europea, EFTA y China, alcanzó un </a:t>
            </a:r>
            <a:r>
              <a:rPr lang="es-CL" sz="1400" dirty="0" smtClean="0">
                <a:latin typeface="+mn-lt"/>
              </a:rPr>
              <a:t>70% </a:t>
            </a:r>
            <a:r>
              <a:rPr lang="es-CL" sz="1400" dirty="0">
                <a:latin typeface="+mn-lt"/>
              </a:rPr>
              <a:t>de gasto </a:t>
            </a:r>
            <a:r>
              <a:rPr lang="es-CL" sz="1400" dirty="0" smtClean="0">
                <a:latin typeface="+mn-lt"/>
              </a:rPr>
              <a:t>total. La </a:t>
            </a:r>
            <a:r>
              <a:rPr lang="es-CL" sz="1400" dirty="0">
                <a:latin typeface="+mn-lt"/>
              </a:rPr>
              <a:t>asignación para </a:t>
            </a:r>
            <a:r>
              <a:rPr lang="es-CL" sz="1400" b="1" dirty="0">
                <a:latin typeface="+mn-lt"/>
              </a:rPr>
              <a:t>Negociaciones y Administración de </a:t>
            </a:r>
            <a:r>
              <a:rPr lang="es-CL" sz="1400" b="1" dirty="0" smtClean="0">
                <a:latin typeface="+mn-lt"/>
              </a:rPr>
              <a:t>Acuerdos</a:t>
            </a:r>
            <a:r>
              <a:rPr lang="es-CL" sz="1400" dirty="0" smtClean="0">
                <a:latin typeface="+mn-lt"/>
              </a:rPr>
              <a:t>, con recursos adicionales por $1.125 millones, que totalizan un presupuesto vigente a </a:t>
            </a:r>
            <a:r>
              <a:rPr lang="es-CL" sz="1400" dirty="0" smtClean="0">
                <a:latin typeface="+mn-lt"/>
              </a:rPr>
              <a:t>OCTUBRE </a:t>
            </a:r>
            <a:r>
              <a:rPr lang="es-CL" sz="1400" dirty="0" smtClean="0">
                <a:latin typeface="+mn-lt"/>
              </a:rPr>
              <a:t>de $2.297 millones, alcanzó una ejecución de un </a:t>
            </a:r>
            <a:r>
              <a:rPr lang="es-CL" sz="1400" dirty="0" smtClean="0">
                <a:latin typeface="+mn-lt"/>
              </a:rPr>
              <a:t>77%.</a:t>
            </a:r>
            <a:endParaRPr lang="es-CL" sz="14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Los </a:t>
            </a:r>
            <a:r>
              <a:rPr lang="es-CL" sz="1400" b="1" dirty="0">
                <a:latin typeface="+mn-lt"/>
              </a:rPr>
              <a:t>Proyectos y Actividades de </a:t>
            </a:r>
            <a:r>
              <a:rPr lang="es-CL" sz="1400" b="1" dirty="0" smtClean="0">
                <a:latin typeface="+mn-lt"/>
              </a:rPr>
              <a:t>Promoción</a:t>
            </a:r>
            <a:r>
              <a:rPr lang="es-CL" sz="1400" dirty="0" smtClean="0">
                <a:latin typeface="+mn-lt"/>
              </a:rPr>
              <a:t>, con recursos autorizados por $7.132 millones informan un avance de </a:t>
            </a:r>
            <a:r>
              <a:rPr lang="es-CL" sz="1400" dirty="0" smtClean="0">
                <a:latin typeface="+mn-lt"/>
              </a:rPr>
              <a:t>64% </a:t>
            </a:r>
            <a:r>
              <a:rPr lang="es-CL" sz="1400" dirty="0" smtClean="0">
                <a:latin typeface="+mn-lt"/>
              </a:rPr>
              <a:t>del gasto.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400" dirty="0" smtClean="0">
                <a:latin typeface="+mn-lt"/>
              </a:rPr>
              <a:t>En la </a:t>
            </a:r>
            <a:r>
              <a:rPr lang="es-CL" sz="1400" b="1" dirty="0" smtClean="0">
                <a:latin typeface="+mn-lt"/>
              </a:rPr>
              <a:t>Dirección de Fronteras y Límites </a:t>
            </a:r>
            <a:r>
              <a:rPr lang="es-CL" sz="1400" b="1" dirty="0">
                <a:latin typeface="+mn-lt"/>
              </a:rPr>
              <a:t>de Estado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los </a:t>
            </a:r>
            <a:r>
              <a:rPr lang="es-CL" sz="1400" dirty="0">
                <a:latin typeface="+mn-lt"/>
              </a:rPr>
              <a:t>Programas Especiales de Fronteras y </a:t>
            </a:r>
            <a:r>
              <a:rPr lang="es-CL" sz="1400" dirty="0" smtClean="0">
                <a:latin typeface="+mn-lt"/>
              </a:rPr>
              <a:t>Límites</a:t>
            </a:r>
            <a:r>
              <a:rPr lang="es-CL" sz="1400" dirty="0">
                <a:latin typeface="+mn-lt"/>
              </a:rPr>
              <a:t>, </a:t>
            </a:r>
            <a:r>
              <a:rPr lang="es-CL" sz="1400" dirty="0" smtClean="0">
                <a:latin typeface="+mn-lt"/>
              </a:rPr>
              <a:t>que incluye </a:t>
            </a:r>
            <a:r>
              <a:rPr lang="es-CL" sz="1400" dirty="0">
                <a:latin typeface="+mn-lt"/>
              </a:rPr>
              <a:t>actividades relacionadas a </a:t>
            </a:r>
            <a:r>
              <a:rPr lang="es-CL" sz="1400" dirty="0" smtClean="0">
                <a:latin typeface="+mn-lt"/>
              </a:rPr>
              <a:t>la Plataforma </a:t>
            </a:r>
            <a:r>
              <a:rPr lang="es-CL" sz="1400" dirty="0">
                <a:latin typeface="+mn-lt"/>
              </a:rPr>
              <a:t>Continental Extendida y otras actividades de carácter </a:t>
            </a:r>
            <a:r>
              <a:rPr lang="es-CL" sz="1400" dirty="0" smtClean="0">
                <a:latin typeface="+mn-lt"/>
              </a:rPr>
              <a:t>reservado, ejecutaron un total de $</a:t>
            </a:r>
            <a:r>
              <a:rPr lang="es-CL" sz="1400" dirty="0" smtClean="0">
                <a:latin typeface="+mn-lt"/>
              </a:rPr>
              <a:t>4.428 </a:t>
            </a:r>
            <a:r>
              <a:rPr lang="es-CL" sz="1400" dirty="0" smtClean="0">
                <a:latin typeface="+mn-lt"/>
              </a:rPr>
              <a:t>millones (</a:t>
            </a:r>
            <a:r>
              <a:rPr lang="es-CL" sz="1400" dirty="0" smtClean="0">
                <a:latin typeface="+mn-lt"/>
              </a:rPr>
              <a:t>44% </a:t>
            </a:r>
            <a:r>
              <a:rPr lang="es-CL" sz="1400" dirty="0" smtClean="0">
                <a:latin typeface="+mn-lt"/>
              </a:rPr>
              <a:t>de avance presupuestario).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>
              <a:latin typeface="+mn-lt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En la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Agencia de Cooperación Internacional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la transferencia al sector privado para “Cooperación Sur-Sur”, presentó una ejecución de recursos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74%,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con un total gastado de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$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3.719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millones. Esta asignación contiene recursos para becas de postgrado, becas Nelson Mandela, cooperación técnica bilateral y triangular, Alianza del Pacífico, entre otras.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400" dirty="0" smtClean="0"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 smtClean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7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01" y="2126284"/>
            <a:ext cx="4063779" cy="24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2018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2" y="2159702"/>
            <a:ext cx="3885544" cy="23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59701"/>
            <a:ext cx="3885544" cy="234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47581"/>
              </p:ext>
            </p:extLst>
          </p:nvPr>
        </p:nvGraphicFramePr>
        <p:xfrm>
          <a:off x="467544" y="1916832"/>
          <a:ext cx="8148279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Hoja de cálculo" r:id="rId3" imgW="7115108" imgH="2009867" progId="Excel.Sheet.8">
                  <p:embed/>
                </p:oleObj>
              </mc:Choice>
              <mc:Fallback>
                <p:oleObj name="Hoja de cálculo" r:id="rId3" imgW="7115108" imgH="20098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8279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28801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dólares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73590"/>
              </p:ext>
            </p:extLst>
          </p:nvPr>
        </p:nvGraphicFramePr>
        <p:xfrm>
          <a:off x="467544" y="1906513"/>
          <a:ext cx="814827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Hoja de cálculo" r:id="rId3" imgW="7115108" imgH="2314575" progId="Excel.Sheet.8">
                  <p:embed/>
                </p:oleObj>
              </mc:Choice>
              <mc:Fallback>
                <p:oleObj name="Hoja de cálculo" r:id="rId3" imgW="7115108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06513"/>
                        <a:ext cx="814827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4959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75541"/>
              </p:ext>
            </p:extLst>
          </p:nvPr>
        </p:nvGraphicFramePr>
        <p:xfrm>
          <a:off x="467543" y="1685925"/>
          <a:ext cx="8148281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Hoja de cálculo" r:id="rId4" imgW="8324984" imgH="1743114" progId="Excel.Sheet.8">
                  <p:embed/>
                </p:oleObj>
              </mc:Choice>
              <mc:Fallback>
                <p:oleObj name="Hoja de cálculo" r:id="rId4" imgW="8324984" imgH="17431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685925"/>
                        <a:ext cx="8148281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2373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44076"/>
              </p:ext>
            </p:extLst>
          </p:nvPr>
        </p:nvGraphicFramePr>
        <p:xfrm>
          <a:off x="467544" y="1717129"/>
          <a:ext cx="814828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Hoja de cálculo" r:id="rId3" imgW="8048513" imgH="4448241" progId="Excel.Sheet.8">
                  <p:embed/>
                </p:oleObj>
              </mc:Choice>
              <mc:Fallback>
                <p:oleObj name="Hoja de cálculo" r:id="rId3" imgW="8048513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7129"/>
                        <a:ext cx="814828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737</Words>
  <Application>Microsoft Office PowerPoint</Application>
  <PresentationFormat>Presentación en pantalla (4:3)</PresentationFormat>
  <Paragraphs>70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Imagen de mapa de bits</vt:lpstr>
      <vt:lpstr>Hoja de cálculo de Microsoft Excel 97-2003</vt:lpstr>
      <vt:lpstr>EJECUCIÓN ACUMULADA DE GASTOS PRESUPUESTARIOS AL MES DE OCTUBRE DE 2018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138</cp:revision>
  <cp:lastPrinted>2016-07-04T14:42:46Z</cp:lastPrinted>
  <dcterms:created xsi:type="dcterms:W3CDTF">2016-06-23T13:38:47Z</dcterms:created>
  <dcterms:modified xsi:type="dcterms:W3CDTF">2019-01-17T14:26:19Z</dcterms:modified>
</cp:coreProperties>
</file>