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303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16-01-2019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16-01-2019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16-01-2019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>
                <a:latin typeface="+mn-lt"/>
              </a:rPr>
              <a:t>05: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DESARROLLO REGIONAL Y ADMINISTRATIVO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35B3D0E-9DD5-4BC6-9193-5DC67525C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353679"/>
              </p:ext>
            </p:extLst>
          </p:nvPr>
        </p:nvGraphicFramePr>
        <p:xfrm>
          <a:off x="755576" y="1916832"/>
          <a:ext cx="7632849" cy="4256160"/>
        </p:xfrm>
        <a:graphic>
          <a:graphicData uri="http://schemas.openxmlformats.org/drawingml/2006/table">
            <a:tbl>
              <a:tblPr/>
              <a:tblGrid>
                <a:gridCol w="253373">
                  <a:extLst>
                    <a:ext uri="{9D8B030D-6E8A-4147-A177-3AD203B41FA5}">
                      <a16:colId xmlns:a16="http://schemas.microsoft.com/office/drawing/2014/main" val="1724562675"/>
                    </a:ext>
                  </a:extLst>
                </a:gridCol>
                <a:gridCol w="253373">
                  <a:extLst>
                    <a:ext uri="{9D8B030D-6E8A-4147-A177-3AD203B41FA5}">
                      <a16:colId xmlns:a16="http://schemas.microsoft.com/office/drawing/2014/main" val="3389892071"/>
                    </a:ext>
                  </a:extLst>
                </a:gridCol>
                <a:gridCol w="253373">
                  <a:extLst>
                    <a:ext uri="{9D8B030D-6E8A-4147-A177-3AD203B41FA5}">
                      <a16:colId xmlns:a16="http://schemas.microsoft.com/office/drawing/2014/main" val="2903821244"/>
                    </a:ext>
                  </a:extLst>
                </a:gridCol>
                <a:gridCol w="2765983">
                  <a:extLst>
                    <a:ext uri="{9D8B030D-6E8A-4147-A177-3AD203B41FA5}">
                      <a16:colId xmlns:a16="http://schemas.microsoft.com/office/drawing/2014/main" val="583143886"/>
                    </a:ext>
                  </a:extLst>
                </a:gridCol>
                <a:gridCol w="707332">
                  <a:extLst>
                    <a:ext uri="{9D8B030D-6E8A-4147-A177-3AD203B41FA5}">
                      <a16:colId xmlns:a16="http://schemas.microsoft.com/office/drawing/2014/main" val="3069699621"/>
                    </a:ext>
                  </a:extLst>
                </a:gridCol>
                <a:gridCol w="707332">
                  <a:extLst>
                    <a:ext uri="{9D8B030D-6E8A-4147-A177-3AD203B41FA5}">
                      <a16:colId xmlns:a16="http://schemas.microsoft.com/office/drawing/2014/main" val="1088445673"/>
                    </a:ext>
                  </a:extLst>
                </a:gridCol>
                <a:gridCol w="707332">
                  <a:extLst>
                    <a:ext uri="{9D8B030D-6E8A-4147-A177-3AD203B41FA5}">
                      <a16:colId xmlns:a16="http://schemas.microsoft.com/office/drawing/2014/main" val="644655150"/>
                    </a:ext>
                  </a:extLst>
                </a:gridCol>
                <a:gridCol w="717889">
                  <a:extLst>
                    <a:ext uri="{9D8B030D-6E8A-4147-A177-3AD203B41FA5}">
                      <a16:colId xmlns:a16="http://schemas.microsoft.com/office/drawing/2014/main" val="588409266"/>
                    </a:ext>
                  </a:extLst>
                </a:gridCol>
                <a:gridCol w="633431">
                  <a:extLst>
                    <a:ext uri="{9D8B030D-6E8A-4147-A177-3AD203B41FA5}">
                      <a16:colId xmlns:a16="http://schemas.microsoft.com/office/drawing/2014/main" val="987922379"/>
                    </a:ext>
                  </a:extLst>
                </a:gridCol>
                <a:gridCol w="633431">
                  <a:extLst>
                    <a:ext uri="{9D8B030D-6E8A-4147-A177-3AD203B41FA5}">
                      <a16:colId xmlns:a16="http://schemas.microsoft.com/office/drawing/2014/main" val="2953622612"/>
                    </a:ext>
                  </a:extLst>
                </a:gridCol>
              </a:tblGrid>
              <a:tr h="154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50475"/>
                  </a:ext>
                </a:extLst>
              </a:tr>
              <a:tr h="526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86174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46.134.699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1.618.296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41.858.681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506959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13.674.621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13.393.420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-281.201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11.209.355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37715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2.828.152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3.368.550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540.398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2.126.912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757986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1865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01698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623.993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410.664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217.591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794411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260.743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47.414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207.559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71729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Desarrollo Regional y Comunal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700761"/>
                  </a:ext>
                </a:extLst>
              </a:tr>
              <a:tr h="168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Revitalización de Barrios e Infraestructura Patrimonial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124.504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158.901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122.258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5951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Donación Española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72.301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317916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93872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Banco Interamericano de Desarrollo (BID)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660351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509.216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212.943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328.158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84398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82.941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42424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54.094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36696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31.345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0852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147.447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107.195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749259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191.027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61.835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979020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27.504.028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27.992.878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488.850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27.730.023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810124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22.719.945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-139.282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21.827.262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39425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4.372.521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-8.540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4.597.408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999938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401.510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138.770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806.456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27161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498.897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49889,7%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948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02: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FORTALECIMIENTO DE LA GESTIÓN SUBNACIONAL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BDE3672-BED8-46C9-87B1-7DABAE124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786222"/>
              </p:ext>
            </p:extLst>
          </p:nvPr>
        </p:nvGraphicFramePr>
        <p:xfrm>
          <a:off x="628650" y="1939569"/>
          <a:ext cx="7886699" cy="2966434"/>
        </p:xfrm>
        <a:graphic>
          <a:graphicData uri="http://schemas.openxmlformats.org/drawingml/2006/table">
            <a:tbl>
              <a:tblPr/>
              <a:tblGrid>
                <a:gridCol w="261799">
                  <a:extLst>
                    <a:ext uri="{9D8B030D-6E8A-4147-A177-3AD203B41FA5}">
                      <a16:colId xmlns:a16="http://schemas.microsoft.com/office/drawing/2014/main" val="3612058224"/>
                    </a:ext>
                  </a:extLst>
                </a:gridCol>
                <a:gridCol w="261799">
                  <a:extLst>
                    <a:ext uri="{9D8B030D-6E8A-4147-A177-3AD203B41FA5}">
                      <a16:colId xmlns:a16="http://schemas.microsoft.com/office/drawing/2014/main" val="2349729627"/>
                    </a:ext>
                  </a:extLst>
                </a:gridCol>
                <a:gridCol w="261799">
                  <a:extLst>
                    <a:ext uri="{9D8B030D-6E8A-4147-A177-3AD203B41FA5}">
                      <a16:colId xmlns:a16="http://schemas.microsoft.com/office/drawing/2014/main" val="3148686597"/>
                    </a:ext>
                  </a:extLst>
                </a:gridCol>
                <a:gridCol w="2857974">
                  <a:extLst>
                    <a:ext uri="{9D8B030D-6E8A-4147-A177-3AD203B41FA5}">
                      <a16:colId xmlns:a16="http://schemas.microsoft.com/office/drawing/2014/main" val="2912311015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545791888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2050193887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2362522899"/>
                    </a:ext>
                  </a:extLst>
                </a:gridCol>
                <a:gridCol w="741764">
                  <a:extLst>
                    <a:ext uri="{9D8B030D-6E8A-4147-A177-3AD203B41FA5}">
                      <a16:colId xmlns:a16="http://schemas.microsoft.com/office/drawing/2014/main" val="1148727687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4278497172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3394760912"/>
                    </a:ext>
                  </a:extLst>
                </a:gridCol>
              </a:tblGrid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395206"/>
                  </a:ext>
                </a:extLst>
              </a:tr>
              <a:tr h="5563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26271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3.452.963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59142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2.451.502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6014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2.451.502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502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Academia Capacitación Municipal y Regional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1.831.685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372.712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056815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Acreditación de Calidad de Servicios Municipales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50039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 Becas - Ley N°20.742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1.483.602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32792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(Prevención y Mitigación de Riesgos)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141.263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05282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2.670.164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394.192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4026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582.416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47793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582.416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84341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582.416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26957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72151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09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03: PROGRAMA DE DESARROLLO LOCAL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C622AB-94FC-409D-BD49-A7DDBF40B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574897"/>
              </p:ext>
            </p:extLst>
          </p:nvPr>
        </p:nvGraphicFramePr>
        <p:xfrm>
          <a:off x="826741" y="1915892"/>
          <a:ext cx="7490518" cy="4351340"/>
        </p:xfrm>
        <a:graphic>
          <a:graphicData uri="http://schemas.openxmlformats.org/drawingml/2006/table">
            <a:tbl>
              <a:tblPr/>
              <a:tblGrid>
                <a:gridCol w="248648">
                  <a:extLst>
                    <a:ext uri="{9D8B030D-6E8A-4147-A177-3AD203B41FA5}">
                      <a16:colId xmlns:a16="http://schemas.microsoft.com/office/drawing/2014/main" val="1305730144"/>
                    </a:ext>
                  </a:extLst>
                </a:gridCol>
                <a:gridCol w="248648">
                  <a:extLst>
                    <a:ext uri="{9D8B030D-6E8A-4147-A177-3AD203B41FA5}">
                      <a16:colId xmlns:a16="http://schemas.microsoft.com/office/drawing/2014/main" val="318586803"/>
                    </a:ext>
                  </a:extLst>
                </a:gridCol>
                <a:gridCol w="248648">
                  <a:extLst>
                    <a:ext uri="{9D8B030D-6E8A-4147-A177-3AD203B41FA5}">
                      <a16:colId xmlns:a16="http://schemas.microsoft.com/office/drawing/2014/main" val="3990615504"/>
                    </a:ext>
                  </a:extLst>
                </a:gridCol>
                <a:gridCol w="2714406">
                  <a:extLst>
                    <a:ext uri="{9D8B030D-6E8A-4147-A177-3AD203B41FA5}">
                      <a16:colId xmlns:a16="http://schemas.microsoft.com/office/drawing/2014/main" val="356417564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523354462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3173840939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1844997502"/>
                    </a:ext>
                  </a:extLst>
                </a:gridCol>
                <a:gridCol w="704502">
                  <a:extLst>
                    <a:ext uri="{9D8B030D-6E8A-4147-A177-3AD203B41FA5}">
                      <a16:colId xmlns:a16="http://schemas.microsoft.com/office/drawing/2014/main" val="2418826066"/>
                    </a:ext>
                  </a:extLst>
                </a:gridCol>
                <a:gridCol w="621620">
                  <a:extLst>
                    <a:ext uri="{9D8B030D-6E8A-4147-A177-3AD203B41FA5}">
                      <a16:colId xmlns:a16="http://schemas.microsoft.com/office/drawing/2014/main" val="506032220"/>
                    </a:ext>
                  </a:extLst>
                </a:gridCol>
                <a:gridCol w="621620">
                  <a:extLst>
                    <a:ext uri="{9D8B030D-6E8A-4147-A177-3AD203B41FA5}">
                      <a16:colId xmlns:a16="http://schemas.microsoft.com/office/drawing/2014/main" val="3682366655"/>
                    </a:ext>
                  </a:extLst>
                </a:gridCol>
              </a:tblGrid>
              <a:tr h="155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96616"/>
                  </a:ext>
                </a:extLst>
              </a:tr>
              <a:tr h="2486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57472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221.300.628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38.338.629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154.444.435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6698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70.870.515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-1.357.559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67.658.477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80104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132.809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132.809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359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Dirección de Arquitectura - MOP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73084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Consejo de Monumentos 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66.407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66.407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6243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70.737.706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-1.490.368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67.658.477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67135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(Compensación por Predios Exentos)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62.725.444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714685"/>
                  </a:ext>
                </a:extLst>
              </a:tr>
              <a:tr h="24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Esterilización y Atención Sanitaria de Animales de Compañia)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7.993.030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-1.490.368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4.933.033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6843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24515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735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73923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19799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18099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131.926.674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31.334.609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75.733.836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9866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131.926.674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31.334.609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75.733.836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197092"/>
                  </a:ext>
                </a:extLst>
              </a:tr>
              <a:tr h="24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Mejoramiento Urbano y Equipamiento Comunal)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36.807.564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49.411.174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12.603.610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27.723.163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6883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Mejoramiento de Barrios)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23.296.820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37.160.628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13.863.808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17.613.761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53878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Recuperación de Ciudades)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19.675.062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11.224.456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535285"/>
                  </a:ext>
                </a:extLst>
              </a:tr>
              <a:tr h="24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de Incentivo al Mejoramiento de la Gestión Municipal)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007167"/>
                  </a:ext>
                </a:extLst>
              </a:tr>
              <a:tr h="24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Revitalización de Barrios e Infraestructura Patrimonial Emblemática)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8.723.007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-132.809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2.215.653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76140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8.351.045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835104,5%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453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8.351.045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835104,5%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32742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0" marR="7770" marT="7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0" marR="7770" marT="777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79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     	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05: TRANSFERENCIAS A LOS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1C2A25-A69B-4565-B6FC-F5A2FD2DC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90565"/>
              </p:ext>
            </p:extLst>
          </p:nvPr>
        </p:nvGraphicFramePr>
        <p:xfrm>
          <a:off x="827584" y="1821269"/>
          <a:ext cx="7416821" cy="4356656"/>
        </p:xfrm>
        <a:graphic>
          <a:graphicData uri="http://schemas.openxmlformats.org/drawingml/2006/table">
            <a:tbl>
              <a:tblPr/>
              <a:tblGrid>
                <a:gridCol w="246201">
                  <a:extLst>
                    <a:ext uri="{9D8B030D-6E8A-4147-A177-3AD203B41FA5}">
                      <a16:colId xmlns:a16="http://schemas.microsoft.com/office/drawing/2014/main" val="1922580195"/>
                    </a:ext>
                  </a:extLst>
                </a:gridCol>
                <a:gridCol w="246201">
                  <a:extLst>
                    <a:ext uri="{9D8B030D-6E8A-4147-A177-3AD203B41FA5}">
                      <a16:colId xmlns:a16="http://schemas.microsoft.com/office/drawing/2014/main" val="2918996635"/>
                    </a:ext>
                  </a:extLst>
                </a:gridCol>
                <a:gridCol w="246201">
                  <a:extLst>
                    <a:ext uri="{9D8B030D-6E8A-4147-A177-3AD203B41FA5}">
                      <a16:colId xmlns:a16="http://schemas.microsoft.com/office/drawing/2014/main" val="1100424862"/>
                    </a:ext>
                  </a:extLst>
                </a:gridCol>
                <a:gridCol w="2687701">
                  <a:extLst>
                    <a:ext uri="{9D8B030D-6E8A-4147-A177-3AD203B41FA5}">
                      <a16:colId xmlns:a16="http://schemas.microsoft.com/office/drawing/2014/main" val="3810736216"/>
                    </a:ext>
                  </a:extLst>
                </a:gridCol>
                <a:gridCol w="687312">
                  <a:extLst>
                    <a:ext uri="{9D8B030D-6E8A-4147-A177-3AD203B41FA5}">
                      <a16:colId xmlns:a16="http://schemas.microsoft.com/office/drawing/2014/main" val="3250794215"/>
                    </a:ext>
                  </a:extLst>
                </a:gridCol>
                <a:gridCol w="687312">
                  <a:extLst>
                    <a:ext uri="{9D8B030D-6E8A-4147-A177-3AD203B41FA5}">
                      <a16:colId xmlns:a16="http://schemas.microsoft.com/office/drawing/2014/main" val="584176448"/>
                    </a:ext>
                  </a:extLst>
                </a:gridCol>
                <a:gridCol w="687312">
                  <a:extLst>
                    <a:ext uri="{9D8B030D-6E8A-4147-A177-3AD203B41FA5}">
                      <a16:colId xmlns:a16="http://schemas.microsoft.com/office/drawing/2014/main" val="871338817"/>
                    </a:ext>
                  </a:extLst>
                </a:gridCol>
                <a:gridCol w="697571">
                  <a:extLst>
                    <a:ext uri="{9D8B030D-6E8A-4147-A177-3AD203B41FA5}">
                      <a16:colId xmlns:a16="http://schemas.microsoft.com/office/drawing/2014/main" val="3060256840"/>
                    </a:ext>
                  </a:extLst>
                </a:gridCol>
                <a:gridCol w="615505">
                  <a:extLst>
                    <a:ext uri="{9D8B030D-6E8A-4147-A177-3AD203B41FA5}">
                      <a16:colId xmlns:a16="http://schemas.microsoft.com/office/drawing/2014/main" val="2685592399"/>
                    </a:ext>
                  </a:extLst>
                </a:gridCol>
                <a:gridCol w="615505">
                  <a:extLst>
                    <a:ext uri="{9D8B030D-6E8A-4147-A177-3AD203B41FA5}">
                      <a16:colId xmlns:a16="http://schemas.microsoft.com/office/drawing/2014/main" val="3091662915"/>
                    </a:ext>
                  </a:extLst>
                </a:gridCol>
              </a:tblGrid>
              <a:tr h="1445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827528"/>
                  </a:ext>
                </a:extLst>
              </a:tr>
              <a:tr h="491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632867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142.217.235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-28.291.641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89.924.973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692644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19.938.365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19.938.365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18.284.186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92217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19.938.365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19.938.365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18.284.186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172785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Consejo de Monumentos 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193.516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193.516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193.516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490055"/>
                  </a:ext>
                </a:extLst>
              </a:tr>
              <a:tr h="245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01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780.353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780.353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324047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811382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24472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126988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26769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IV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709997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109.912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109.912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215746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16867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853892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VIII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327.266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327.266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127.066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25697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IX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065134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73.080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73.080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73.080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63774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54.991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404676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145.385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145.385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76.917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765584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Metropolitana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198.754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198.754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227135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XIV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571438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XV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977570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118.315.776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-52.193.100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71.640.787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202367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28.252.457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92.633.924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64.381.467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71.640.787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620470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6.304.524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4.765.524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6.304.524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969649"/>
                  </a:ext>
                </a:extLst>
              </a:tr>
              <a:tr h="14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2.052.000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4.008.817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1.956.817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4.005.963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195,2%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28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05: TRANSFERENCIAS A LOS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E185C6-0278-4A0D-9841-4CA3251D5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76062"/>
              </p:ext>
            </p:extLst>
          </p:nvPr>
        </p:nvGraphicFramePr>
        <p:xfrm>
          <a:off x="755576" y="1825629"/>
          <a:ext cx="7560838" cy="4452926"/>
        </p:xfrm>
        <a:graphic>
          <a:graphicData uri="http://schemas.openxmlformats.org/drawingml/2006/table">
            <a:tbl>
              <a:tblPr/>
              <a:tblGrid>
                <a:gridCol w="250982">
                  <a:extLst>
                    <a:ext uri="{9D8B030D-6E8A-4147-A177-3AD203B41FA5}">
                      <a16:colId xmlns:a16="http://schemas.microsoft.com/office/drawing/2014/main" val="1496447781"/>
                    </a:ext>
                  </a:extLst>
                </a:gridCol>
                <a:gridCol w="250982">
                  <a:extLst>
                    <a:ext uri="{9D8B030D-6E8A-4147-A177-3AD203B41FA5}">
                      <a16:colId xmlns:a16="http://schemas.microsoft.com/office/drawing/2014/main" val="3220644454"/>
                    </a:ext>
                  </a:extLst>
                </a:gridCol>
                <a:gridCol w="250982">
                  <a:extLst>
                    <a:ext uri="{9D8B030D-6E8A-4147-A177-3AD203B41FA5}">
                      <a16:colId xmlns:a16="http://schemas.microsoft.com/office/drawing/2014/main" val="3771081191"/>
                    </a:ext>
                  </a:extLst>
                </a:gridCol>
                <a:gridCol w="2739889">
                  <a:extLst>
                    <a:ext uri="{9D8B030D-6E8A-4147-A177-3AD203B41FA5}">
                      <a16:colId xmlns:a16="http://schemas.microsoft.com/office/drawing/2014/main" val="1052015679"/>
                    </a:ext>
                  </a:extLst>
                </a:gridCol>
                <a:gridCol w="700658">
                  <a:extLst>
                    <a:ext uri="{9D8B030D-6E8A-4147-A177-3AD203B41FA5}">
                      <a16:colId xmlns:a16="http://schemas.microsoft.com/office/drawing/2014/main" val="3260628030"/>
                    </a:ext>
                  </a:extLst>
                </a:gridCol>
                <a:gridCol w="700658">
                  <a:extLst>
                    <a:ext uri="{9D8B030D-6E8A-4147-A177-3AD203B41FA5}">
                      <a16:colId xmlns:a16="http://schemas.microsoft.com/office/drawing/2014/main" val="1097471619"/>
                    </a:ext>
                  </a:extLst>
                </a:gridCol>
                <a:gridCol w="700658">
                  <a:extLst>
                    <a:ext uri="{9D8B030D-6E8A-4147-A177-3AD203B41FA5}">
                      <a16:colId xmlns:a16="http://schemas.microsoft.com/office/drawing/2014/main" val="3071340555"/>
                    </a:ext>
                  </a:extLst>
                </a:gridCol>
                <a:gridCol w="711117">
                  <a:extLst>
                    <a:ext uri="{9D8B030D-6E8A-4147-A177-3AD203B41FA5}">
                      <a16:colId xmlns:a16="http://schemas.microsoft.com/office/drawing/2014/main" val="1703328845"/>
                    </a:ext>
                  </a:extLst>
                </a:gridCol>
                <a:gridCol w="627456">
                  <a:extLst>
                    <a:ext uri="{9D8B030D-6E8A-4147-A177-3AD203B41FA5}">
                      <a16:colId xmlns:a16="http://schemas.microsoft.com/office/drawing/2014/main" val="3514974621"/>
                    </a:ext>
                  </a:extLst>
                </a:gridCol>
                <a:gridCol w="627456">
                  <a:extLst>
                    <a:ext uri="{9D8B030D-6E8A-4147-A177-3AD203B41FA5}">
                      <a16:colId xmlns:a16="http://schemas.microsoft.com/office/drawing/2014/main" val="3716615878"/>
                    </a:ext>
                  </a:extLst>
                </a:gridCol>
              </a:tblGrid>
              <a:tr h="147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570195"/>
                  </a:ext>
                </a:extLst>
              </a:tr>
              <a:tr h="500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717843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974.700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6.199.757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5.225.057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3.095.022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317,5%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07079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8.945.587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6.380.587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8.945.587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348,8%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374453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8.687.776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6.020.176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5.841.858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53700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5.388.342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4.977.942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2.684.892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654,2%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569491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769.500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2.019.553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1.250.053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2.019.553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262,5%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159782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3.731.562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10.004.806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6.273.244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6.598.556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176,8%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809397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9.119.696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6.554.696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9.119.696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355,5%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160012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8.395.697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5.830.697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8.339.778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325,1%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863343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1.920.159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1.099.359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1.920.159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233,9%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367908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2.988.844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2.578.444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446707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6.203.727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2.612.727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4.500.000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328047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3.180.095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3.434.244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4.438.826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139,6%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897775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2.301.710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1.891.310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1.910.400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465,5%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823761"/>
                  </a:ext>
                </a:extLst>
              </a:tr>
              <a:tr h="12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2.024.617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2.024.617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541652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22987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142.256.419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25.681.852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-116.574.567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21129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Fondo Nacional de Desarrollo Regional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50.434.920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2.551.340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-47.883.580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17937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Infraestructura Rural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4.205.961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-4.185.464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207980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Puesta en Valor del Patrimonio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7.840.218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1.622.878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-6.217.340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369259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de Apoyo a la Gestión Subnacional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2.439.446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110.910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-2.328.536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811093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Saneamiento Sanitario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13.129.632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2.255.456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-10.874.176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94213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Residuos Sólidos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-5.105.001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952514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Ley N°20.378 - Fondo de Apoyo Regional (FAR)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15.128.339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-28.199.641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880683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Regularización Mayores Ingresos Propios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3.967.433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-306.260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811991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Energización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11.474.569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-11.474.569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492340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3.963.094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3.963.094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960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06: PROGRAMAS DE CONVERGENCIA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48DF975-5931-4B64-98E1-4C5B741F2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850050"/>
              </p:ext>
            </p:extLst>
          </p:nvPr>
        </p:nvGraphicFramePr>
        <p:xfrm>
          <a:off x="716586" y="1916832"/>
          <a:ext cx="7710827" cy="4351346"/>
        </p:xfrm>
        <a:graphic>
          <a:graphicData uri="http://schemas.openxmlformats.org/drawingml/2006/table">
            <a:tbl>
              <a:tblPr/>
              <a:tblGrid>
                <a:gridCol w="255961">
                  <a:extLst>
                    <a:ext uri="{9D8B030D-6E8A-4147-A177-3AD203B41FA5}">
                      <a16:colId xmlns:a16="http://schemas.microsoft.com/office/drawing/2014/main" val="3878063310"/>
                    </a:ext>
                  </a:extLst>
                </a:gridCol>
                <a:gridCol w="255961">
                  <a:extLst>
                    <a:ext uri="{9D8B030D-6E8A-4147-A177-3AD203B41FA5}">
                      <a16:colId xmlns:a16="http://schemas.microsoft.com/office/drawing/2014/main" val="290913358"/>
                    </a:ext>
                  </a:extLst>
                </a:gridCol>
                <a:gridCol w="255961">
                  <a:extLst>
                    <a:ext uri="{9D8B030D-6E8A-4147-A177-3AD203B41FA5}">
                      <a16:colId xmlns:a16="http://schemas.microsoft.com/office/drawing/2014/main" val="4209008674"/>
                    </a:ext>
                  </a:extLst>
                </a:gridCol>
                <a:gridCol w="2794241">
                  <a:extLst>
                    <a:ext uri="{9D8B030D-6E8A-4147-A177-3AD203B41FA5}">
                      <a16:colId xmlns:a16="http://schemas.microsoft.com/office/drawing/2014/main" val="1159685581"/>
                    </a:ext>
                  </a:extLst>
                </a:gridCol>
                <a:gridCol w="714558">
                  <a:extLst>
                    <a:ext uri="{9D8B030D-6E8A-4147-A177-3AD203B41FA5}">
                      <a16:colId xmlns:a16="http://schemas.microsoft.com/office/drawing/2014/main" val="1660531636"/>
                    </a:ext>
                  </a:extLst>
                </a:gridCol>
                <a:gridCol w="714558">
                  <a:extLst>
                    <a:ext uri="{9D8B030D-6E8A-4147-A177-3AD203B41FA5}">
                      <a16:colId xmlns:a16="http://schemas.microsoft.com/office/drawing/2014/main" val="3441036497"/>
                    </a:ext>
                  </a:extLst>
                </a:gridCol>
                <a:gridCol w="714558">
                  <a:extLst>
                    <a:ext uri="{9D8B030D-6E8A-4147-A177-3AD203B41FA5}">
                      <a16:colId xmlns:a16="http://schemas.microsoft.com/office/drawing/2014/main" val="692603863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3962053519"/>
                    </a:ext>
                  </a:extLst>
                </a:gridCol>
                <a:gridCol w="639903">
                  <a:extLst>
                    <a:ext uri="{9D8B030D-6E8A-4147-A177-3AD203B41FA5}">
                      <a16:colId xmlns:a16="http://schemas.microsoft.com/office/drawing/2014/main" val="995486969"/>
                    </a:ext>
                  </a:extLst>
                </a:gridCol>
                <a:gridCol w="639903">
                  <a:extLst>
                    <a:ext uri="{9D8B030D-6E8A-4147-A177-3AD203B41FA5}">
                      <a16:colId xmlns:a16="http://schemas.microsoft.com/office/drawing/2014/main" val="2321726266"/>
                    </a:ext>
                  </a:extLst>
                </a:gridCol>
              </a:tblGrid>
              <a:tr h="159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628962"/>
                  </a:ext>
                </a:extLst>
              </a:tr>
              <a:tr h="255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700695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189.487.405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-7.277.600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128.857.326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86781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24582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703527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864683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XIV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429992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189.469.405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-7.295.600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128.849.326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52313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102.622.513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167.559.871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64.937.358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128.849.326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96896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5.024.001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926439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11.280.119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387163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1.196.737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088485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1.792.000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36296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2.030.436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903462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10.191.401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667.131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7.966.142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49235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10.951.727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987479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3.491.224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12.613.412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9.122.188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12.613.412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192684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8.008.378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16.474.204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8.465.826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13.129.432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624449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5.628.481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32.536.706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26.908.225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25.914.061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869865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18.588.617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362747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2.168.878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680422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22.955.957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18.315.094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16.193.764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695830"/>
                  </a:ext>
                </a:extLst>
              </a:tr>
              <a:tr h="255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363.086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363.086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574909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94.142.492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21.909.534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-72.232.958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343840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Regiones Extremas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88.495.480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18.406.547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-70.088.933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15460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Territorios Rezagados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3.502.987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-2.144.025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453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43967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07. PROGRAMA 01: AGENCIA NACIONAL DE INTELIGENCIA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7D276D-1229-450C-90E0-9FF8CACF2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44744"/>
              </p:ext>
            </p:extLst>
          </p:nvPr>
        </p:nvGraphicFramePr>
        <p:xfrm>
          <a:off x="628649" y="1895010"/>
          <a:ext cx="7886702" cy="191393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3194744874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425078201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610129950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362093964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1831271613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083943662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917662290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657475105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707640106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423251042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32932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99229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6.052.740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5.522.789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34317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4.421.380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07868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998.419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-44.104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807.611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20744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364.254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-45.282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293.798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87397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320.159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-36.346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266.719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42752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2407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6359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9877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352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08. PROGRAMA 01: SUBSECRETARÍA DE PREVENCIÓN DEL DELITO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0574733-EE83-4ACA-87A1-BAA7B55DB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760679"/>
              </p:ext>
            </p:extLst>
          </p:nvPr>
        </p:nvGraphicFramePr>
        <p:xfrm>
          <a:off x="628650" y="1921960"/>
          <a:ext cx="7886699" cy="3614264"/>
        </p:xfrm>
        <a:graphic>
          <a:graphicData uri="http://schemas.openxmlformats.org/drawingml/2006/table">
            <a:tbl>
              <a:tblPr/>
              <a:tblGrid>
                <a:gridCol w="234176">
                  <a:extLst>
                    <a:ext uri="{9D8B030D-6E8A-4147-A177-3AD203B41FA5}">
                      <a16:colId xmlns:a16="http://schemas.microsoft.com/office/drawing/2014/main" val="2330533530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446444969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3698378255"/>
                    </a:ext>
                  </a:extLst>
                </a:gridCol>
                <a:gridCol w="2910468">
                  <a:extLst>
                    <a:ext uri="{9D8B030D-6E8A-4147-A177-3AD203B41FA5}">
                      <a16:colId xmlns:a16="http://schemas.microsoft.com/office/drawing/2014/main" val="2677331283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955954233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2176104064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3482043976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2046556876"/>
                    </a:ext>
                  </a:extLst>
                </a:gridCol>
                <a:gridCol w="694164">
                  <a:extLst>
                    <a:ext uri="{9D8B030D-6E8A-4147-A177-3AD203B41FA5}">
                      <a16:colId xmlns:a16="http://schemas.microsoft.com/office/drawing/2014/main" val="3225557320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1185547796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781950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9930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33.975.709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1.139.337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23.795.445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9264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8.495.872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-47.312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7.359.114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663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1.960.159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-238.405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1.011.050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98326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13.704.204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54486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08343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- INE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24985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13.704.204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5278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Prevención del Delito y Seguridad Ciudadana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7.101.901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8878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Gestión en Seguridad Ciudadana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3.371.910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93083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Comunal Seguridad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3.230.393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61626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308.688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-47.751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71.903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6045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-3.937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90185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52238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-19.347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24401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215.585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-24.474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46.647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6845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364.887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1.837.692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1.649.174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99430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153.220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0616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34.877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6532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1.472.630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919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08. PROGRAMA 02: CENTROS REGIONALES DE ATENCIÓN Y ORIENTACIÓN A VÍCTIMAS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8FD297B-E804-4408-AAAB-0B53CD82F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039031"/>
              </p:ext>
            </p:extLst>
          </p:nvPr>
        </p:nvGraphicFramePr>
        <p:xfrm>
          <a:off x="628650" y="1916832"/>
          <a:ext cx="7886699" cy="2108321"/>
        </p:xfrm>
        <a:graphic>
          <a:graphicData uri="http://schemas.openxmlformats.org/drawingml/2006/table">
            <a:tbl>
              <a:tblPr/>
              <a:tblGrid>
                <a:gridCol w="234176">
                  <a:extLst>
                    <a:ext uri="{9D8B030D-6E8A-4147-A177-3AD203B41FA5}">
                      <a16:colId xmlns:a16="http://schemas.microsoft.com/office/drawing/2014/main" val="2088778851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2987264817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1379220093"/>
                    </a:ext>
                  </a:extLst>
                </a:gridCol>
                <a:gridCol w="2910468">
                  <a:extLst>
                    <a:ext uri="{9D8B030D-6E8A-4147-A177-3AD203B41FA5}">
                      <a16:colId xmlns:a16="http://schemas.microsoft.com/office/drawing/2014/main" val="1468803803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3370537990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3183601814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1784162997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4231840753"/>
                    </a:ext>
                  </a:extLst>
                </a:gridCol>
                <a:gridCol w="694164">
                  <a:extLst>
                    <a:ext uri="{9D8B030D-6E8A-4147-A177-3AD203B41FA5}">
                      <a16:colId xmlns:a16="http://schemas.microsoft.com/office/drawing/2014/main" val="3051254498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3430505718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744787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77340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3.785.896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-209.468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2.958.892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16194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2.488.172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-185.749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2.007.254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44324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1.175.746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-55.327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889.386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33611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-13.068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39.073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77800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96989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67172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-5.714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9501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37.317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4480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55931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666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09. PROGRAMA 01: SERV. NACIONAL PARA PREVENCIÓN Y REHABIL. CONSUMO DE DROGAS Y ALCOHOL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C8429F1-0192-4DF1-A3DA-3D3820FCE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123962"/>
              </p:ext>
            </p:extLst>
          </p:nvPr>
        </p:nvGraphicFramePr>
        <p:xfrm>
          <a:off x="628651" y="1940124"/>
          <a:ext cx="7886698" cy="3910213"/>
        </p:xfrm>
        <a:graphic>
          <a:graphicData uri="http://schemas.openxmlformats.org/drawingml/2006/table">
            <a:tbl>
              <a:tblPr/>
              <a:tblGrid>
                <a:gridCol w="265099">
                  <a:extLst>
                    <a:ext uri="{9D8B030D-6E8A-4147-A177-3AD203B41FA5}">
                      <a16:colId xmlns:a16="http://schemas.microsoft.com/office/drawing/2014/main" val="2443237318"/>
                    </a:ext>
                  </a:extLst>
                </a:gridCol>
                <a:gridCol w="265099">
                  <a:extLst>
                    <a:ext uri="{9D8B030D-6E8A-4147-A177-3AD203B41FA5}">
                      <a16:colId xmlns:a16="http://schemas.microsoft.com/office/drawing/2014/main" val="2416931503"/>
                    </a:ext>
                  </a:extLst>
                </a:gridCol>
                <a:gridCol w="265099">
                  <a:extLst>
                    <a:ext uri="{9D8B030D-6E8A-4147-A177-3AD203B41FA5}">
                      <a16:colId xmlns:a16="http://schemas.microsoft.com/office/drawing/2014/main" val="1275455699"/>
                    </a:ext>
                  </a:extLst>
                </a:gridCol>
                <a:gridCol w="2882953">
                  <a:extLst>
                    <a:ext uri="{9D8B030D-6E8A-4147-A177-3AD203B41FA5}">
                      <a16:colId xmlns:a16="http://schemas.microsoft.com/office/drawing/2014/main" val="2418890498"/>
                    </a:ext>
                  </a:extLst>
                </a:gridCol>
                <a:gridCol w="740068">
                  <a:extLst>
                    <a:ext uri="{9D8B030D-6E8A-4147-A177-3AD203B41FA5}">
                      <a16:colId xmlns:a16="http://schemas.microsoft.com/office/drawing/2014/main" val="1870463868"/>
                    </a:ext>
                  </a:extLst>
                </a:gridCol>
                <a:gridCol w="740068">
                  <a:extLst>
                    <a:ext uri="{9D8B030D-6E8A-4147-A177-3AD203B41FA5}">
                      <a16:colId xmlns:a16="http://schemas.microsoft.com/office/drawing/2014/main" val="3275318837"/>
                    </a:ext>
                  </a:extLst>
                </a:gridCol>
                <a:gridCol w="740068">
                  <a:extLst>
                    <a:ext uri="{9D8B030D-6E8A-4147-A177-3AD203B41FA5}">
                      <a16:colId xmlns:a16="http://schemas.microsoft.com/office/drawing/2014/main" val="2130485942"/>
                    </a:ext>
                  </a:extLst>
                </a:gridCol>
                <a:gridCol w="662748">
                  <a:extLst>
                    <a:ext uri="{9D8B030D-6E8A-4147-A177-3AD203B41FA5}">
                      <a16:colId xmlns:a16="http://schemas.microsoft.com/office/drawing/2014/main" val="3709624423"/>
                    </a:ext>
                  </a:extLst>
                </a:gridCol>
                <a:gridCol w="662748">
                  <a:extLst>
                    <a:ext uri="{9D8B030D-6E8A-4147-A177-3AD203B41FA5}">
                      <a16:colId xmlns:a16="http://schemas.microsoft.com/office/drawing/2014/main" val="648257169"/>
                    </a:ext>
                  </a:extLst>
                </a:gridCol>
                <a:gridCol w="662748">
                  <a:extLst>
                    <a:ext uri="{9D8B030D-6E8A-4147-A177-3AD203B41FA5}">
                      <a16:colId xmlns:a16="http://schemas.microsoft.com/office/drawing/2014/main" val="2593050501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7287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90488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66.150.447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51.585.729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51762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8.301.119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6.949.372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0926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3.342.569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-292.234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1.870.493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85325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101.740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101.740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86921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101.740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101.740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1180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54.373.183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424.451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42.681.127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33013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723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 Población General-INE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93687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54.106.134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424.451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42.414.078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1395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Tratamiento y Rehabilitación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43.076.177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32.179.608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8148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Programas de Prevención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3.058.219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75622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Capacitación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953.866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-307.522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577.817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46769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- Programa PREVIENE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5.830.086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1.431.973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5.818.255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12670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Control Cero Alcohol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780.179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765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9533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49468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58960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04129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86313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1139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034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2018 la Partida presenta un presupuesto aprobado de </a:t>
            </a:r>
            <a:r>
              <a:rPr lang="es-CL" sz="1400" b="1" dirty="0">
                <a:latin typeface="+mn-lt"/>
              </a:rPr>
              <a:t>$3.270.614 millones</a:t>
            </a:r>
            <a:r>
              <a:rPr lang="es-CL" sz="1400" dirty="0">
                <a:latin typeface="+mn-lt"/>
              </a:rPr>
              <a:t>, de los cuales un 40% se destina a gastos en personal, un 21% a iniciativas de inversión y un 20% a transferencias de capital, manteniendo la distribución de los ejercicios presupuestarios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del mes de OCTUBRE ascendió a </a:t>
            </a:r>
            <a:r>
              <a:rPr lang="es-CL" sz="1400" b="1" dirty="0">
                <a:latin typeface="+mn-lt"/>
              </a:rPr>
              <a:t>$260.862 millones</a:t>
            </a:r>
            <a:r>
              <a:rPr lang="es-CL" sz="1400" dirty="0">
                <a:latin typeface="+mn-lt"/>
              </a:rPr>
              <a:t>, es decir, un </a:t>
            </a:r>
            <a:r>
              <a:rPr lang="es-CL" sz="1400" b="1" dirty="0">
                <a:latin typeface="+mn-lt"/>
              </a:rPr>
              <a:t>8%</a:t>
            </a:r>
            <a:r>
              <a:rPr lang="es-CL" sz="1400" dirty="0">
                <a:latin typeface="+mn-lt"/>
              </a:rPr>
              <a:t> respecto de la ley inicial, gasto levemente superior respecto del registrado a igual mes del año 2017 (0,9 puntos porcentuales).  Por su parte, la ejecución acumulada </a:t>
            </a:r>
            <a:r>
              <a:rPr lang="es-CL" sz="1400" dirty="0"/>
              <a:t>al décimo mes de 2018 </a:t>
            </a:r>
            <a:r>
              <a:rPr lang="es-CL" sz="1400" dirty="0">
                <a:latin typeface="+mn-lt"/>
              </a:rPr>
              <a:t>alcanzó a </a:t>
            </a:r>
            <a:r>
              <a:rPr lang="es-CL" sz="1400" b="1" dirty="0">
                <a:latin typeface="+mn-lt"/>
              </a:rPr>
              <a:t>$2.517.658 millones</a:t>
            </a:r>
            <a:r>
              <a:rPr lang="es-CL" sz="1400" dirty="0">
                <a:latin typeface="+mn-lt"/>
              </a:rPr>
              <a:t>, lo que equivale a un gasto acumulado de </a:t>
            </a:r>
            <a:r>
              <a:rPr lang="es-CL" sz="1400" b="1" dirty="0">
                <a:latin typeface="+mn-lt"/>
              </a:rPr>
              <a:t>75,6%</a:t>
            </a:r>
            <a:r>
              <a:rPr lang="es-CL" sz="1400" dirty="0">
                <a:latin typeface="+mn-lt"/>
              </a:rPr>
              <a:t> respecto al presupuesto vigente y de un </a:t>
            </a:r>
            <a:r>
              <a:rPr lang="es-CL" sz="1400" b="1" dirty="0">
                <a:latin typeface="+mn-lt"/>
              </a:rPr>
              <a:t>77%</a:t>
            </a:r>
            <a:r>
              <a:rPr lang="es-CL" sz="14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/>
              <a:t>Respecto a los aumentos y disminuciones al presupuesto inicial, la Partida presenta al mes de OCTUBRE un aumento consolidado del </a:t>
            </a:r>
            <a:r>
              <a:rPr lang="es-CL" sz="1400" b="1" dirty="0"/>
              <a:t>$58.927 millones</a:t>
            </a:r>
            <a:r>
              <a:rPr lang="es-CL" sz="1400" dirty="0"/>
              <a:t>.  Destacando por su monto, los incrementos registrados en los subtítulos 34 “servicio de la deuda”, con $63.623 millones; 24 “transferencias corrientes”, con $48.692 millones; y, subtítulo 29 “adquisición de activos no financieros”, con $33.723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/>
              <a:t>Por su parte, se registró reducciones en los subtítulos 21 “gastos en personal”, 22 “bienes y servicios de consumo”, 31 “iniciativas de inversión” y 33 “transferencia de capital” que equivalen a disminuciones de </a:t>
            </a:r>
            <a:r>
              <a:rPr lang="es-CL" sz="1400" b="1" dirty="0"/>
              <a:t>0,4%</a:t>
            </a:r>
            <a:r>
              <a:rPr lang="es-CL" sz="1400" dirty="0"/>
              <a:t> ($5,226 millones), </a:t>
            </a:r>
            <a:r>
              <a:rPr lang="es-CL" sz="1400" b="1" dirty="0"/>
              <a:t>4,3%</a:t>
            </a:r>
            <a:r>
              <a:rPr lang="es-CL" sz="1400" dirty="0"/>
              <a:t> ($10.307 millones), </a:t>
            </a:r>
            <a:r>
              <a:rPr lang="es-CL" sz="1400" b="1" dirty="0"/>
              <a:t>6,3%</a:t>
            </a:r>
            <a:r>
              <a:rPr lang="es-CL" sz="1400" dirty="0"/>
              <a:t> ($42.575 millones) y </a:t>
            </a:r>
            <a:r>
              <a:rPr lang="es-CL" sz="1400" b="1" dirty="0"/>
              <a:t>6,2%</a:t>
            </a:r>
            <a:r>
              <a:rPr lang="es-CL" sz="1400" dirty="0"/>
              <a:t> ($39.300 millones) respectivamente.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01: SUBSECRETARÍA DEL INTERIOR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579F8D-9E8B-4D22-9784-5C954E378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287"/>
              </p:ext>
            </p:extLst>
          </p:nvPr>
        </p:nvGraphicFramePr>
        <p:xfrm>
          <a:off x="628650" y="1916832"/>
          <a:ext cx="7886700" cy="3662444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655766080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591619112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703089800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1930907606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954140266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176676840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503383075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841031797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3066677076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250292043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2613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4185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77.515.775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46.542.577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82.286.137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98353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14.556.647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12.571.595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7424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2.712.665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-289.001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2.467.957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34877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80218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61972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10.067.219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55.043.309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44.976.090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61.578.372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63190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3.467.637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3.058.042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95605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Social (ORASMI)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2.789.234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2.582.950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73656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475.092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1222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de Daños y Damnificados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84014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34787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- Policía de Investigaciones de Chile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37785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5.712.720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50.518.410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44.805.690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57.463.068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1005,9%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68484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44.861.700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44.861.690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53.382.551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533825510,0%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04677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Estadio Seguro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441.408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5606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Diario Oficial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1.081.344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748.601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66395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Migraciones y Extranjería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2.629.692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66985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Riesgos Socionaturales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025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Seguimiento de Causas Judiciales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90108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Acción contra la Trata de Personas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118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01: SUBSECRETARÍA DEL INTERIOR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DBA1D1-4673-4716-980C-235AF7B49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061019"/>
              </p:ext>
            </p:extLst>
          </p:nvPr>
        </p:nvGraphicFramePr>
        <p:xfrm>
          <a:off x="628650" y="1916832"/>
          <a:ext cx="7886700" cy="3273513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295682958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1256494427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66176828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1313190054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583759064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3320483790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891473690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449746377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18339425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245657757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484632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94050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59894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12764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-57.058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38.946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52414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-28.546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60419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-11.163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8799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660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-12.174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21722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41.609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13417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2.809.448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4.586.270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1.776.822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3.791.686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02142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2.690.002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-119.436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6152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Carabineros de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1.236.929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-119.436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923250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Policía de Investigaciones de Chile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36250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1.896.258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2.338.613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23386130,0%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4802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1.896.258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2.338.613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23386130,0%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56064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5817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69775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706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02: RED DE CONECTIVIDAD DEL ESTADO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34650E-3D7F-44EC-9C1D-89995A3CA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94223"/>
              </p:ext>
            </p:extLst>
          </p:nvPr>
        </p:nvGraphicFramePr>
        <p:xfrm>
          <a:off x="628650" y="1988840"/>
          <a:ext cx="7886700" cy="1717784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1880861061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516314088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4152725552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396898217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3725535706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714552583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43175674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584268437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3469092042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835242131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59774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56417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5.272.555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-194.174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2.543.401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24492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1.190.824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-53.592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978.658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8940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3.470.652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1.279.866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9577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611.079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-123.181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147.861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32253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385.655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-97.591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97301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-25.590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129.031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72614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11472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021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03: FONDO SOCIAL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E264398-F4CF-4130-96E0-DA324708E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366176"/>
              </p:ext>
            </p:extLst>
          </p:nvPr>
        </p:nvGraphicFramePr>
        <p:xfrm>
          <a:off x="628650" y="1934607"/>
          <a:ext cx="7886700" cy="1555729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2695246536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649092021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077549668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2715639617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585363219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496760054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852397616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397273675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2993751158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87991626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14588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76503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5.025.699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561.715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20793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250.471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11466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250.471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3693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250.471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9886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18613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80584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33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04: BOMBEROS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4860AE-4FD0-40F8-BB27-8725D1CC3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289236"/>
              </p:ext>
            </p:extLst>
          </p:nvPr>
        </p:nvGraphicFramePr>
        <p:xfrm>
          <a:off x="628650" y="1916832"/>
          <a:ext cx="7886700" cy="2916995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1440346923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853497865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607105671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364663755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415653758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3280974334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548357496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240846024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443782798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192935215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453918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64355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39.059.608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7474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19.335.415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26899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19.335.415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6566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Cuerpo de Bomberos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16.277.173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463638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Extraordinaria, Reparaciones y Mantenciones de Cuerpos de Bomberos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1.216.762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950051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 de la Junta Nacional y Organismos Dependientes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1.841.480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2645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16.643.928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7449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16.643.928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64707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de Cuerpos de Bomberos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4.344.344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494798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Importaciones y Compromisos en Moneda Extranjera para Cuerpos de Bomberos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7.924.688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263113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Adquisiciones y Compromisos en Moneda Nacional para Cuerpos de Bomberos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4.374.896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51425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3.080.265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53742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3.080.265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227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CARABINEROS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6E7698-EB37-4C79-950C-FF08F43A9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145701"/>
              </p:ext>
            </p:extLst>
          </p:nvPr>
        </p:nvGraphicFramePr>
        <p:xfrm>
          <a:off x="628649" y="1916832"/>
          <a:ext cx="7886701" cy="4110439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2896338036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257820737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4199646387"/>
                    </a:ext>
                  </a:extLst>
                </a:gridCol>
                <a:gridCol w="2770777">
                  <a:extLst>
                    <a:ext uri="{9D8B030D-6E8A-4147-A177-3AD203B41FA5}">
                      <a16:colId xmlns:a16="http://schemas.microsoft.com/office/drawing/2014/main" val="696798618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670924971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122382160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53119605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3856507857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683357182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3747725360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200387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45511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1.091.074.115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8.381.451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898.088.324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58259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880.121.867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-2.549.201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761.082.565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77119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145.905.244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-8.192.405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94.285.674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96202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909.699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99945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909.699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40285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3.559.584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68173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227.995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92752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3254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227.995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20740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3.331.589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00263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Histórico y Centro Cultural de Carabineros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7212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Bienestar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00677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Modelo de Integración Carabineros-Comunidad MICC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60333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7.075.047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-13.818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2.888.785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1143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7.075.047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-13.818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2.888.785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12592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20.332.020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15.469.512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16.539.762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4977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15.567.991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15.567.991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13.975.516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24504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-49.342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194.191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05743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2.833.953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-314.497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1.431.306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00552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839.244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-212.373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753.053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68735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676.463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502.637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141.020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66123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467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EB32F75F-698C-4E01-8217-A727F5E7DAEF}"/>
              </a:ext>
            </a:extLst>
          </p:cNvPr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CARABINEROS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BBB701-A3A8-46A4-96FB-BBECEBB50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46857"/>
              </p:ext>
            </p:extLst>
          </p:nvPr>
        </p:nvGraphicFramePr>
        <p:xfrm>
          <a:off x="628649" y="1916832"/>
          <a:ext cx="7886701" cy="1938256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3221896151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78780114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971403200"/>
                    </a:ext>
                  </a:extLst>
                </a:gridCol>
                <a:gridCol w="2770777">
                  <a:extLst>
                    <a:ext uri="{9D8B030D-6E8A-4147-A177-3AD203B41FA5}">
                      <a16:colId xmlns:a16="http://schemas.microsoft.com/office/drawing/2014/main" val="2103576050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333729112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704865800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1905647912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3203008181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2074419543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917541920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71177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89415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23.495.988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-2.522.862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11.750.883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72761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23.495.988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-2.522.862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11.750.883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38058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831.854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53236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831.854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5535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1.236.929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-119.436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07787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1.236.929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-119.436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41052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1.236.929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-119.436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63807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6.239.519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12022,2%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03719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6.239.519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12022,2%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00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CARABINEROS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231C48-E73B-4B68-940C-B385109F04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719559"/>
              </p:ext>
            </p:extLst>
          </p:nvPr>
        </p:nvGraphicFramePr>
        <p:xfrm>
          <a:off x="628649" y="1916832"/>
          <a:ext cx="7886701" cy="1771165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538765729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71384940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4278666066"/>
                    </a:ext>
                  </a:extLst>
                </a:gridCol>
                <a:gridCol w="2770777">
                  <a:extLst>
                    <a:ext uri="{9D8B030D-6E8A-4147-A177-3AD203B41FA5}">
                      <a16:colId xmlns:a16="http://schemas.microsoft.com/office/drawing/2014/main" val="3748177410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1363846330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544643823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4266226810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2061354793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1930440493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1956725981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442214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33335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-28.888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06860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97404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33951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-27.556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59053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-28.760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1499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1141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16545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08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32. PROGRAMA 01: HOSPITAL DE CARABINEROS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7F3D01-4B02-4475-8DE3-A880A871B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254443"/>
              </p:ext>
            </p:extLst>
          </p:nvPr>
        </p:nvGraphicFramePr>
        <p:xfrm>
          <a:off x="628651" y="1900168"/>
          <a:ext cx="7886698" cy="2096464"/>
        </p:xfrm>
        <a:graphic>
          <a:graphicData uri="http://schemas.openxmlformats.org/drawingml/2006/table">
            <a:tbl>
              <a:tblPr/>
              <a:tblGrid>
                <a:gridCol w="255125">
                  <a:extLst>
                    <a:ext uri="{9D8B030D-6E8A-4147-A177-3AD203B41FA5}">
                      <a16:colId xmlns:a16="http://schemas.microsoft.com/office/drawing/2014/main" val="3982824449"/>
                    </a:ext>
                  </a:extLst>
                </a:gridCol>
                <a:gridCol w="255125">
                  <a:extLst>
                    <a:ext uri="{9D8B030D-6E8A-4147-A177-3AD203B41FA5}">
                      <a16:colId xmlns:a16="http://schemas.microsoft.com/office/drawing/2014/main" val="1263290295"/>
                    </a:ext>
                  </a:extLst>
                </a:gridCol>
                <a:gridCol w="255125">
                  <a:extLst>
                    <a:ext uri="{9D8B030D-6E8A-4147-A177-3AD203B41FA5}">
                      <a16:colId xmlns:a16="http://schemas.microsoft.com/office/drawing/2014/main" val="3474242939"/>
                    </a:ext>
                  </a:extLst>
                </a:gridCol>
                <a:gridCol w="2895118">
                  <a:extLst>
                    <a:ext uri="{9D8B030D-6E8A-4147-A177-3AD203B41FA5}">
                      <a16:colId xmlns:a16="http://schemas.microsoft.com/office/drawing/2014/main" val="3318054868"/>
                    </a:ext>
                  </a:extLst>
                </a:gridCol>
                <a:gridCol w="743191">
                  <a:extLst>
                    <a:ext uri="{9D8B030D-6E8A-4147-A177-3AD203B41FA5}">
                      <a16:colId xmlns:a16="http://schemas.microsoft.com/office/drawing/2014/main" val="2941689175"/>
                    </a:ext>
                  </a:extLst>
                </a:gridCol>
                <a:gridCol w="743191">
                  <a:extLst>
                    <a:ext uri="{9D8B030D-6E8A-4147-A177-3AD203B41FA5}">
                      <a16:colId xmlns:a16="http://schemas.microsoft.com/office/drawing/2014/main" val="280426336"/>
                    </a:ext>
                  </a:extLst>
                </a:gridCol>
                <a:gridCol w="743191">
                  <a:extLst>
                    <a:ext uri="{9D8B030D-6E8A-4147-A177-3AD203B41FA5}">
                      <a16:colId xmlns:a16="http://schemas.microsoft.com/office/drawing/2014/main" val="3892845032"/>
                    </a:ext>
                  </a:extLst>
                </a:gridCol>
                <a:gridCol w="665544">
                  <a:extLst>
                    <a:ext uri="{9D8B030D-6E8A-4147-A177-3AD203B41FA5}">
                      <a16:colId xmlns:a16="http://schemas.microsoft.com/office/drawing/2014/main" val="2513799445"/>
                    </a:ext>
                  </a:extLst>
                </a:gridCol>
                <a:gridCol w="665544">
                  <a:extLst>
                    <a:ext uri="{9D8B030D-6E8A-4147-A177-3AD203B41FA5}">
                      <a16:colId xmlns:a16="http://schemas.microsoft.com/office/drawing/2014/main" val="3142971135"/>
                    </a:ext>
                  </a:extLst>
                </a:gridCol>
                <a:gridCol w="665544">
                  <a:extLst>
                    <a:ext uri="{9D8B030D-6E8A-4147-A177-3AD203B41FA5}">
                      <a16:colId xmlns:a16="http://schemas.microsoft.com/office/drawing/2014/main" val="3602474328"/>
                    </a:ext>
                  </a:extLst>
                </a:gridCol>
              </a:tblGrid>
              <a:tr h="166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284285"/>
                  </a:ext>
                </a:extLst>
              </a:tr>
              <a:tr h="2662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594762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31.988.004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2.319.538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24.232.451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510957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19.610.825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-30.071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16.430.784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481484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9.675.246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-62.319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5.111.277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66464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647210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692688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13.663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-3.457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533467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242527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4.639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-1.173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738720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308371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52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183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33. PROGRAMA 01: POLICÍA DE INVESTIGACIONES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6128345-4C70-400B-915A-821CD46A2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968169"/>
              </p:ext>
            </p:extLst>
          </p:nvPr>
        </p:nvGraphicFramePr>
        <p:xfrm>
          <a:off x="628651" y="1863314"/>
          <a:ext cx="7886698" cy="4008521"/>
        </p:xfrm>
        <a:graphic>
          <a:graphicData uri="http://schemas.openxmlformats.org/drawingml/2006/table">
            <a:tbl>
              <a:tblPr/>
              <a:tblGrid>
                <a:gridCol w="304170">
                  <a:extLst>
                    <a:ext uri="{9D8B030D-6E8A-4147-A177-3AD203B41FA5}">
                      <a16:colId xmlns:a16="http://schemas.microsoft.com/office/drawing/2014/main" val="3477990450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594161073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530334164"/>
                    </a:ext>
                  </a:extLst>
                </a:gridCol>
                <a:gridCol w="2835301">
                  <a:extLst>
                    <a:ext uri="{9D8B030D-6E8A-4147-A177-3AD203B41FA5}">
                      <a16:colId xmlns:a16="http://schemas.microsoft.com/office/drawing/2014/main" val="156011420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891036887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685328569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2866910330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4191917055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4072768911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2922819335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981501"/>
                  </a:ext>
                </a:extLst>
              </a:tr>
              <a:tr h="260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61071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330.085.457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8.393.427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267.687.694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8399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264.192.823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-1.202.164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222.853.126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38358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34.318.212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-1.533.149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24.525.932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51658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406.210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49990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406.210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44856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810.777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88422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810.777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80822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162.297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76262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648.480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94458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5.028.394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-1.099.698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3.161.062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32339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2.769.561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-700.846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1.503.072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30761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312.649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344.121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9432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500.984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-56.873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390.321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76285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708.080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-179.182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284.192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97871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737.120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-83.680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639.356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00128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3.165.801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86664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3.165.801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7747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537.608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14771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537.608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62271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537.608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63256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12.227.178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29608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12.227.178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816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En cuanto a las instituciones dependientes del Ministerio, </a:t>
            </a:r>
            <a:r>
              <a:rPr lang="es-CL" sz="1400" b="1" dirty="0"/>
              <a:t>el 82% </a:t>
            </a:r>
            <a:r>
              <a:rPr lang="es-CL" sz="1400" dirty="0"/>
              <a:t>del presupuesto inicial, se concentra en la </a:t>
            </a:r>
            <a:r>
              <a:rPr lang="es-CL" sz="1400" b="1" dirty="0"/>
              <a:t>Subsecretaría de Desarrollo Regional y Administrativo, Carabineros de Chile </a:t>
            </a:r>
            <a:r>
              <a:rPr lang="es-CL" sz="1400" dirty="0"/>
              <a:t>y </a:t>
            </a:r>
            <a:r>
              <a:rPr lang="es-CL" sz="1400" b="1" dirty="0"/>
              <a:t>los Gobiernos Regionales</a:t>
            </a:r>
            <a:r>
              <a:rPr lang="es-CL" sz="1400" dirty="0"/>
              <a:t> (que representan a su vez el 18%, 31% y 32% respectivamente), los que al mes de OCTUBRE alcanzaron niveles de ejecución de </a:t>
            </a:r>
            <a:r>
              <a:rPr lang="es-CL" sz="1400" b="1" dirty="0"/>
              <a:t>90,7%, 82,3% y 69,3% respectivamente</a:t>
            </a:r>
            <a:r>
              <a:rPr lang="es-CL" sz="14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Las mayores tasas de gastos se registraron en la </a:t>
            </a:r>
            <a:r>
              <a:rPr lang="es-CL" sz="1400" b="1" dirty="0"/>
              <a:t>Subsecretaría del Interior (106,2%)</a:t>
            </a:r>
            <a:r>
              <a:rPr lang="es-CL" sz="1400" dirty="0"/>
              <a:t> y </a:t>
            </a:r>
            <a:r>
              <a:rPr lang="es-CL" sz="1400" b="1" dirty="0"/>
              <a:t>Bomberos de Chile (94,7%)</a:t>
            </a:r>
            <a:r>
              <a:rPr lang="es-CL" sz="1400" dirty="0"/>
              <a:t>.  En el caso de la Subsecretaría del Interior, la ejecución se explica por el nivel de gasto en las transferencias corrientes que al mes de OCTUBRE presenta una ejecución de </a:t>
            </a:r>
            <a:r>
              <a:rPr lang="es-CL" sz="1400" b="1" dirty="0"/>
              <a:t>111,9%, </a:t>
            </a:r>
            <a:r>
              <a:rPr lang="es-CL" sz="1400" dirty="0"/>
              <a:t>representando a su vez el 71% del presupuesto vigente de la Subsecretaría, producto de los </a:t>
            </a:r>
            <a:r>
              <a:rPr lang="es-CL" sz="1400" b="1" u="sng" dirty="0"/>
              <a:t>mayores incrementos derivados de las emergencias vividas en el país ($46.757 millones), faltando por decretar a la fecha $8.963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Mientras que </a:t>
            </a:r>
            <a:r>
              <a:rPr lang="es-CL" sz="1400" b="1" dirty="0"/>
              <a:t>Fondo Social </a:t>
            </a:r>
            <a:r>
              <a:rPr lang="es-CL" sz="1400" dirty="0"/>
              <a:t>es el que presenta la </a:t>
            </a:r>
            <a:r>
              <a:rPr lang="es-CL" sz="1400" b="1" dirty="0"/>
              <a:t>ejecución menor, con un gasto de 11,2%</a:t>
            </a:r>
            <a:r>
              <a:rPr lang="es-CL" sz="1400" dirty="0"/>
              <a:t>, explicado por su cronograma de asignación de recursos que se realiza a finales del tercer trimestre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Respecto a los recursos contemplados en el subtítulo 34 “servicio de la deuda” destinados al pago de las obligaciones devengadas al 31 de diciembre de 2017 (deuda flotante), a la fecha falta por decretar $7.215 millones, los que se concentran en Servicio de Gobierno Interior ($2.594 millones), la Subsecretaría del Interior ($1.404 millones), Red de Conectividad del Estado ($137 millones) y Bomberos de Chile ($3.080 millones).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01, 02 y 03: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09BEF0-53E5-4439-98BB-2FFD36C0D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631991"/>
              </p:ext>
            </p:extLst>
          </p:nvPr>
        </p:nvGraphicFramePr>
        <p:xfrm>
          <a:off x="628650" y="1916832"/>
          <a:ext cx="7886700" cy="3547192"/>
        </p:xfrm>
        <a:graphic>
          <a:graphicData uri="http://schemas.openxmlformats.org/drawingml/2006/table">
            <a:tbl>
              <a:tblPr/>
              <a:tblGrid>
                <a:gridCol w="3036833">
                  <a:extLst>
                    <a:ext uri="{9D8B030D-6E8A-4147-A177-3AD203B41FA5}">
                      <a16:colId xmlns:a16="http://schemas.microsoft.com/office/drawing/2014/main" val="3941040870"/>
                    </a:ext>
                  </a:extLst>
                </a:gridCol>
                <a:gridCol w="833996">
                  <a:extLst>
                    <a:ext uri="{9D8B030D-6E8A-4147-A177-3AD203B41FA5}">
                      <a16:colId xmlns:a16="http://schemas.microsoft.com/office/drawing/2014/main" val="2424841290"/>
                    </a:ext>
                  </a:extLst>
                </a:gridCol>
                <a:gridCol w="894430">
                  <a:extLst>
                    <a:ext uri="{9D8B030D-6E8A-4147-A177-3AD203B41FA5}">
                      <a16:colId xmlns:a16="http://schemas.microsoft.com/office/drawing/2014/main" val="1330483550"/>
                    </a:ext>
                  </a:extLst>
                </a:gridCol>
                <a:gridCol w="897452">
                  <a:extLst>
                    <a:ext uri="{9D8B030D-6E8A-4147-A177-3AD203B41FA5}">
                      <a16:colId xmlns:a16="http://schemas.microsoft.com/office/drawing/2014/main" val="2198698886"/>
                    </a:ext>
                  </a:extLst>
                </a:gridCol>
                <a:gridCol w="773561">
                  <a:extLst>
                    <a:ext uri="{9D8B030D-6E8A-4147-A177-3AD203B41FA5}">
                      <a16:colId xmlns:a16="http://schemas.microsoft.com/office/drawing/2014/main" val="2921405537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2504775110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3221453851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18539"/>
                  </a:ext>
                </a:extLst>
              </a:tr>
              <a:tr h="4388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11426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34.800.542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55.506.177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20.705.635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34.289.987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44391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43.289.065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59.225.993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15.936.928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42.693.824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0851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76.787.318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79.972.658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3.185.340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61.558.448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47580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63.577.870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66.919.982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3.342.112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33.226.460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89192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61.817.311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73.443.488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11.626.177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48.398.707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95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76.209.221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80.345.799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4.136.578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55.132.397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13336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122.001.642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126.479.014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4.477.372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92.739.184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74270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65.024.300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69.670.191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4.645.891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47.193.933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98916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78.869.939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85.991.750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7.121.811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67.782.956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27499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118.585.872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125.911.474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7.325.602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87.516.461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61362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775.436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542.385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-233.051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13342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112.810.505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121.070.834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8.260.329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71.920.544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22049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48.349.700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53.958.623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5.608.923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36.320.897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60271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77.110.391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92.994.083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15.883.692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71.559.381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90700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54.751.336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64.421.711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9.670.375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43.254.556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9544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57.760.188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86.893.451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29.133.263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67.913.027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23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04ED3D3-87AF-4353-BD51-9241A0D68508}"/>
              </a:ext>
            </a:extLst>
          </p:cNvPr>
          <p:cNvSpPr txBox="1">
            <a:spLocks/>
          </p:cNvSpPr>
          <p:nvPr/>
        </p:nvSpPr>
        <p:spPr>
          <a:xfrm>
            <a:off x="414336" y="1448299"/>
            <a:ext cx="821079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% de Ejecución Presupuestaria de los GORES a OCTUBRE de 2017 - 2018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 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01, 02 y 03: INVERSIÓN REGIONAL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4C61C70-7B10-45E7-8584-26ED4D30F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724" y="2102899"/>
            <a:ext cx="7108552" cy="40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3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01: GASTOS DE FUNCIONAMIENTO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F218DE-5330-476B-A26F-A4A2C82B0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716531"/>
              </p:ext>
            </p:extLst>
          </p:nvPr>
        </p:nvGraphicFramePr>
        <p:xfrm>
          <a:off x="628650" y="1916832"/>
          <a:ext cx="7886700" cy="3400916"/>
        </p:xfrm>
        <a:graphic>
          <a:graphicData uri="http://schemas.openxmlformats.org/drawingml/2006/table">
            <a:tbl>
              <a:tblPr/>
              <a:tblGrid>
                <a:gridCol w="3036833">
                  <a:extLst>
                    <a:ext uri="{9D8B030D-6E8A-4147-A177-3AD203B41FA5}">
                      <a16:colId xmlns:a16="http://schemas.microsoft.com/office/drawing/2014/main" val="3854548500"/>
                    </a:ext>
                  </a:extLst>
                </a:gridCol>
                <a:gridCol w="833996">
                  <a:extLst>
                    <a:ext uri="{9D8B030D-6E8A-4147-A177-3AD203B41FA5}">
                      <a16:colId xmlns:a16="http://schemas.microsoft.com/office/drawing/2014/main" val="1821921715"/>
                    </a:ext>
                  </a:extLst>
                </a:gridCol>
                <a:gridCol w="894430">
                  <a:extLst>
                    <a:ext uri="{9D8B030D-6E8A-4147-A177-3AD203B41FA5}">
                      <a16:colId xmlns:a16="http://schemas.microsoft.com/office/drawing/2014/main" val="4102360259"/>
                    </a:ext>
                  </a:extLst>
                </a:gridCol>
                <a:gridCol w="897452">
                  <a:extLst>
                    <a:ext uri="{9D8B030D-6E8A-4147-A177-3AD203B41FA5}">
                      <a16:colId xmlns:a16="http://schemas.microsoft.com/office/drawing/2014/main" val="2008957619"/>
                    </a:ext>
                  </a:extLst>
                </a:gridCol>
                <a:gridCol w="773561">
                  <a:extLst>
                    <a:ext uri="{9D8B030D-6E8A-4147-A177-3AD203B41FA5}">
                      <a16:colId xmlns:a16="http://schemas.microsoft.com/office/drawing/2014/main" val="2451610693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4120847945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3609292929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963238"/>
                  </a:ext>
                </a:extLst>
              </a:tr>
              <a:tr h="29255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67025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4.038.706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4.132.923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94.217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3.215.110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69596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3.721.244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3.896.102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3.406.045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6757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4.097.058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4.148.047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3.294.377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92126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4.169.501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333.904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3.363.320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64784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4.234.770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-140.667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3.619.316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1275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4.885.686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5.137.824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252.138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4.186.316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77982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6.815.677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6.978.949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163.272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6.260.594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9727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3.778.694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3.909.790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131.096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3.184.984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78059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4.129.440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4.229.105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99.665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3.496.747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20412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5.627.864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4.601.536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58638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775.436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542.385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99349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4.635.163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3.997.307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66134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4.174.854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4.295.385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3.554.523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5055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4.455.922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4.464.655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3.672.593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74242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4.903.445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4.902.156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3.888.184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17676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4.291.803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4.322.769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30.966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3.437.447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66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02 y 03: INVERSIÓN REGIONAL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791766-3A43-4105-B736-98C3F25D1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89213"/>
              </p:ext>
            </p:extLst>
          </p:nvPr>
        </p:nvGraphicFramePr>
        <p:xfrm>
          <a:off x="628650" y="1861659"/>
          <a:ext cx="7886700" cy="3547192"/>
        </p:xfrm>
        <a:graphic>
          <a:graphicData uri="http://schemas.openxmlformats.org/drawingml/2006/table">
            <a:tbl>
              <a:tblPr/>
              <a:tblGrid>
                <a:gridCol w="3036833">
                  <a:extLst>
                    <a:ext uri="{9D8B030D-6E8A-4147-A177-3AD203B41FA5}">
                      <a16:colId xmlns:a16="http://schemas.microsoft.com/office/drawing/2014/main" val="3235144592"/>
                    </a:ext>
                  </a:extLst>
                </a:gridCol>
                <a:gridCol w="833996">
                  <a:extLst>
                    <a:ext uri="{9D8B030D-6E8A-4147-A177-3AD203B41FA5}">
                      <a16:colId xmlns:a16="http://schemas.microsoft.com/office/drawing/2014/main" val="717514244"/>
                    </a:ext>
                  </a:extLst>
                </a:gridCol>
                <a:gridCol w="894430">
                  <a:extLst>
                    <a:ext uri="{9D8B030D-6E8A-4147-A177-3AD203B41FA5}">
                      <a16:colId xmlns:a16="http://schemas.microsoft.com/office/drawing/2014/main" val="1284822821"/>
                    </a:ext>
                  </a:extLst>
                </a:gridCol>
                <a:gridCol w="897452">
                  <a:extLst>
                    <a:ext uri="{9D8B030D-6E8A-4147-A177-3AD203B41FA5}">
                      <a16:colId xmlns:a16="http://schemas.microsoft.com/office/drawing/2014/main" val="2825657388"/>
                    </a:ext>
                  </a:extLst>
                </a:gridCol>
                <a:gridCol w="773561">
                  <a:extLst>
                    <a:ext uri="{9D8B030D-6E8A-4147-A177-3AD203B41FA5}">
                      <a16:colId xmlns:a16="http://schemas.microsoft.com/office/drawing/2014/main" val="3031768256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409437765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2053045565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583468"/>
                  </a:ext>
                </a:extLst>
              </a:tr>
              <a:tr h="4388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93040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30.761.836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51.373.254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20.611.418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31.074.877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81671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39.567.821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55.329.891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15.762.070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39.287.779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6840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72.690.260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75.824.611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3.134.351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58.264.071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21447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59.742.273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62.750.481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3.008.208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29.863.140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00297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57.441.874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69.208.718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11.766.844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44.779.391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9192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71.323.535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75.207.975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3.884.440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50.946.081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97228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115.185.965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119.500.065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4.314.100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86.478.590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30202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61.245.606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65.760.401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4.514.795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44.008.949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98029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74.740.499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81.762.645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7.022.146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64.286.209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89981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113.160.159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120.283.610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7.123.451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82.914.925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1858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1808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108.263.500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116.435.671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8.172.171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67.923.237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92085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44.174.846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49.663.238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5.488.392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32.766.374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78336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72.654.469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88.529.428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15.874.959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67.886.788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53119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49.847.891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59.519.555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9.671.664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39.366.372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6710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53.468.385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82.570.682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29.102.297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64.475.580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13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6DA69FF-3B64-41E0-9FFB-339BC2CA2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122687"/>
            <a:ext cx="4113767" cy="252028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7531D99-5BB5-4294-A644-95161151E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122687"/>
            <a:ext cx="4113768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20A5AC-BCC5-48E6-8766-A03B5A1DF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088"/>
              </p:ext>
            </p:extLst>
          </p:nvPr>
        </p:nvGraphicFramePr>
        <p:xfrm>
          <a:off x="628650" y="2007047"/>
          <a:ext cx="7886700" cy="2686304"/>
        </p:xfrm>
        <a:graphic>
          <a:graphicData uri="http://schemas.openxmlformats.org/drawingml/2006/table">
            <a:tbl>
              <a:tblPr/>
              <a:tblGrid>
                <a:gridCol w="736670">
                  <a:extLst>
                    <a:ext uri="{9D8B030D-6E8A-4147-A177-3AD203B41FA5}">
                      <a16:colId xmlns:a16="http://schemas.microsoft.com/office/drawing/2014/main" val="304662506"/>
                    </a:ext>
                  </a:extLst>
                </a:gridCol>
                <a:gridCol w="2827512">
                  <a:extLst>
                    <a:ext uri="{9D8B030D-6E8A-4147-A177-3AD203B41FA5}">
                      <a16:colId xmlns:a16="http://schemas.microsoft.com/office/drawing/2014/main" val="2005743562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4267405321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226171664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799839913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4108213862"/>
                    </a:ext>
                  </a:extLst>
                </a:gridCol>
                <a:gridCol w="682503">
                  <a:extLst>
                    <a:ext uri="{9D8B030D-6E8A-4147-A177-3AD203B41FA5}">
                      <a16:colId xmlns:a16="http://schemas.microsoft.com/office/drawing/2014/main" val="3866392506"/>
                    </a:ext>
                  </a:extLst>
                </a:gridCol>
                <a:gridCol w="682503">
                  <a:extLst>
                    <a:ext uri="{9D8B030D-6E8A-4147-A177-3AD203B41FA5}">
                      <a16:colId xmlns:a16="http://schemas.microsoft.com/office/drawing/2014/main" val="4277352849"/>
                    </a:ext>
                  </a:extLst>
                </a:gridCol>
              </a:tblGrid>
              <a:tr h="17219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57623"/>
                  </a:ext>
                </a:extLst>
              </a:tr>
              <a:tr h="27551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07154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3.270.614.019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3.329.541.360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58.927.341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2.517.657.899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873376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1.309.617.239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1.304.391.733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-5.225.506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1.120.878.629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734510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242.378.137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232.071.290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-10.306.847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150.922.637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430236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1.418.028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3.584.434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2.166.406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4.594.182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541410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284.486.531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333.178.167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48.691.636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275.500.643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662460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7.387.968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-14.429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3.201.707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21170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1.669.373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1.659.603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1.510.181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15457,3%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467744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65.600.313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99.323.746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33.723.433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67.782.127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929436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680.823.386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638.248.283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-42.575.103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456.880.766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55847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-1.431.490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89874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638.639.605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599.339.920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-39.299.685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342.591.245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429691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28.057.615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91.680.474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63.622.859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95.227.272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339,4%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456319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6.484.974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6.484.974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717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567CA9D-FEC3-450D-84E8-C74F3A7DD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300464"/>
              </p:ext>
            </p:extLst>
          </p:nvPr>
        </p:nvGraphicFramePr>
        <p:xfrm>
          <a:off x="628650" y="1700808"/>
          <a:ext cx="7886699" cy="4125274"/>
        </p:xfrm>
        <a:graphic>
          <a:graphicData uri="http://schemas.openxmlformats.org/drawingml/2006/table">
            <a:tbl>
              <a:tblPr/>
              <a:tblGrid>
                <a:gridCol w="358376">
                  <a:extLst>
                    <a:ext uri="{9D8B030D-6E8A-4147-A177-3AD203B41FA5}">
                      <a16:colId xmlns:a16="http://schemas.microsoft.com/office/drawing/2014/main" val="1567240416"/>
                    </a:ext>
                  </a:extLst>
                </a:gridCol>
                <a:gridCol w="358376">
                  <a:extLst>
                    <a:ext uri="{9D8B030D-6E8A-4147-A177-3AD203B41FA5}">
                      <a16:colId xmlns:a16="http://schemas.microsoft.com/office/drawing/2014/main" val="741431291"/>
                    </a:ext>
                  </a:extLst>
                </a:gridCol>
                <a:gridCol w="3341617">
                  <a:extLst>
                    <a:ext uri="{9D8B030D-6E8A-4147-A177-3AD203B41FA5}">
                      <a16:colId xmlns:a16="http://schemas.microsoft.com/office/drawing/2014/main" val="2918921412"/>
                    </a:ext>
                  </a:extLst>
                </a:gridCol>
                <a:gridCol w="668323">
                  <a:extLst>
                    <a:ext uri="{9D8B030D-6E8A-4147-A177-3AD203B41FA5}">
                      <a16:colId xmlns:a16="http://schemas.microsoft.com/office/drawing/2014/main" val="3426475387"/>
                    </a:ext>
                  </a:extLst>
                </a:gridCol>
                <a:gridCol w="668323">
                  <a:extLst>
                    <a:ext uri="{9D8B030D-6E8A-4147-A177-3AD203B41FA5}">
                      <a16:colId xmlns:a16="http://schemas.microsoft.com/office/drawing/2014/main" val="3874899403"/>
                    </a:ext>
                  </a:extLst>
                </a:gridCol>
                <a:gridCol w="690116">
                  <a:extLst>
                    <a:ext uri="{9D8B030D-6E8A-4147-A177-3AD203B41FA5}">
                      <a16:colId xmlns:a16="http://schemas.microsoft.com/office/drawing/2014/main" val="4111702272"/>
                    </a:ext>
                  </a:extLst>
                </a:gridCol>
                <a:gridCol w="581151">
                  <a:extLst>
                    <a:ext uri="{9D8B030D-6E8A-4147-A177-3AD203B41FA5}">
                      <a16:colId xmlns:a16="http://schemas.microsoft.com/office/drawing/2014/main" val="1178776634"/>
                    </a:ext>
                  </a:extLst>
                </a:gridCol>
                <a:gridCol w="581151">
                  <a:extLst>
                    <a:ext uri="{9D8B030D-6E8A-4147-A177-3AD203B41FA5}">
                      <a16:colId xmlns:a16="http://schemas.microsoft.com/office/drawing/2014/main" val="780444380"/>
                    </a:ext>
                  </a:extLst>
                </a:gridCol>
                <a:gridCol w="639266">
                  <a:extLst>
                    <a:ext uri="{9D8B030D-6E8A-4147-A177-3AD203B41FA5}">
                      <a16:colId xmlns:a16="http://schemas.microsoft.com/office/drawing/2014/main" val="3967147451"/>
                    </a:ext>
                  </a:extLst>
                </a:gridCol>
              </a:tblGrid>
              <a:tr h="156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929210"/>
                  </a:ext>
                </a:extLst>
              </a:tr>
              <a:tr h="403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584789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Gobierno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69.743.030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143.330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59.067.930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499460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Nacional de Emergencia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14.925.021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-155.707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12.742.364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06285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603.423.125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605.060.798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1.637.673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418.538.378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332823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46.134.699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1.618.296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41.858.681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565437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Fortalecimiento de la Gestión Subnacional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3.452.963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165472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Desarrollo Local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221.300.628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38.338.629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154.444.435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29632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Transferencias a 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142.217.235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-28.291.641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89.924.973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9654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Convergencia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189.487.405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-7.277.600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128.857.326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121874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Inteligencia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6.052.740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-110.204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5.522.789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612266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36.831.736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37.761.605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929.869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26.754.337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622874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33.975.709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1.139.337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23.795.445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275786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Centros Regionales de Atención y Orientación a Víctimas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3.785.896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-209.468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2.958.892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456676"/>
                  </a:ext>
                </a:extLst>
              </a:tr>
              <a:tr h="2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para Prevención y Rehabilitación Consumo de Drogas y Alcohol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66.150.447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51.585.729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5330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81.690.798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129.039.201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47.348.403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124.450.861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054207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77.515.775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46.542.577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82.286.137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971354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Conectividad del Estado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5.272.555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-194.174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2.543.401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454739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Social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5.025.699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561.715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80624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Bomberos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39.059.608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615600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1.091.074.115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8.381.451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898.088.324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602889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31.988.004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2.319.538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24.232.451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249255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Policía de Investigaciones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330.085.457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8.393.427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267.687.694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184999"/>
                  </a:ext>
                </a:extLst>
              </a:tr>
              <a:tr h="156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al 75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1.092.520.636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1.243.347.613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150.826.977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861.646.939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735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01. PROGRAMA 01: SERVICIO DE GOBIERNO INTERIOR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5923E5-7D43-4A8B-ADF1-DA511A69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540893"/>
              </p:ext>
            </p:extLst>
          </p:nvPr>
        </p:nvGraphicFramePr>
        <p:xfrm>
          <a:off x="628649" y="1916832"/>
          <a:ext cx="7886701" cy="4138266"/>
        </p:xfrm>
        <a:graphic>
          <a:graphicData uri="http://schemas.openxmlformats.org/drawingml/2006/table">
            <a:tbl>
              <a:tblPr/>
              <a:tblGrid>
                <a:gridCol w="239983">
                  <a:extLst>
                    <a:ext uri="{9D8B030D-6E8A-4147-A177-3AD203B41FA5}">
                      <a16:colId xmlns:a16="http://schemas.microsoft.com/office/drawing/2014/main" val="4188201990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4108318398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185697407"/>
                    </a:ext>
                  </a:extLst>
                </a:gridCol>
                <a:gridCol w="2857974">
                  <a:extLst>
                    <a:ext uri="{9D8B030D-6E8A-4147-A177-3AD203B41FA5}">
                      <a16:colId xmlns:a16="http://schemas.microsoft.com/office/drawing/2014/main" val="3108692196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72839757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61541030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2331802709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3341462784"/>
                    </a:ext>
                  </a:extLst>
                </a:gridCol>
                <a:gridCol w="752673">
                  <a:extLst>
                    <a:ext uri="{9D8B030D-6E8A-4147-A177-3AD203B41FA5}">
                      <a16:colId xmlns:a16="http://schemas.microsoft.com/office/drawing/2014/main" val="160882778"/>
                    </a:ext>
                  </a:extLst>
                </a:gridCol>
                <a:gridCol w="709039">
                  <a:extLst>
                    <a:ext uri="{9D8B030D-6E8A-4147-A177-3AD203B41FA5}">
                      <a16:colId xmlns:a16="http://schemas.microsoft.com/office/drawing/2014/main" val="933374685"/>
                    </a:ext>
                  </a:extLst>
                </a:gridCol>
              </a:tblGrid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801240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89843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69.743.030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143.330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59.067.930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626063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33.035.136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229.124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27.869.861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43863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6.454.557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-121.699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5.036.572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87077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1.028.792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10287920,0%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10287920,0%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1440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96900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1.028.792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361263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7.562.281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31778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857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Nacional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22464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7.562.281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4251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de Régimen  Interior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27840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Complejos Fronterizos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5.458.263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55068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a Migrantes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586.534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53555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Coordinación, Orden Público y Gestión Territorial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1.327.927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24609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Barrios Transitorios de Emergencias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189.557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53326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383.110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944.958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561.848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557.365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43204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-129.487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40340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63.696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84749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649.035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624.290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356.339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9674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162.192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9449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460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01. PROGRAMA 01: SERVICIO DE GOBIERNO INTERIOR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16B377-59C5-46AE-923D-35B60FDDD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166148"/>
              </p:ext>
            </p:extLst>
          </p:nvPr>
        </p:nvGraphicFramePr>
        <p:xfrm>
          <a:off x="628649" y="1916832"/>
          <a:ext cx="7886701" cy="2383149"/>
        </p:xfrm>
        <a:graphic>
          <a:graphicData uri="http://schemas.openxmlformats.org/drawingml/2006/table">
            <a:tbl>
              <a:tblPr/>
              <a:tblGrid>
                <a:gridCol w="239983">
                  <a:extLst>
                    <a:ext uri="{9D8B030D-6E8A-4147-A177-3AD203B41FA5}">
                      <a16:colId xmlns:a16="http://schemas.microsoft.com/office/drawing/2014/main" val="3846609279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3092295757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1614233030"/>
                    </a:ext>
                  </a:extLst>
                </a:gridCol>
                <a:gridCol w="2857974">
                  <a:extLst>
                    <a:ext uri="{9D8B030D-6E8A-4147-A177-3AD203B41FA5}">
                      <a16:colId xmlns:a16="http://schemas.microsoft.com/office/drawing/2014/main" val="2265578012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1046104951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474744154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138867098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2206922154"/>
                    </a:ext>
                  </a:extLst>
                </a:gridCol>
                <a:gridCol w="752673">
                  <a:extLst>
                    <a:ext uri="{9D8B030D-6E8A-4147-A177-3AD203B41FA5}">
                      <a16:colId xmlns:a16="http://schemas.microsoft.com/office/drawing/2014/main" val="742504528"/>
                    </a:ext>
                  </a:extLst>
                </a:gridCol>
                <a:gridCol w="709039">
                  <a:extLst>
                    <a:ext uri="{9D8B030D-6E8A-4147-A177-3AD203B41FA5}">
                      <a16:colId xmlns:a16="http://schemas.microsoft.com/office/drawing/2014/main" val="813326959"/>
                    </a:ext>
                  </a:extLst>
                </a:gridCol>
              </a:tblGrid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888905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85947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603.231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2502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603.231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38822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65118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602393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13.816.006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37604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13.816.006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35342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a Concesiones de Complejos Fronterizos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10.083.575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25801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3.732.431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73729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94379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96775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36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890" y="13575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04. PROGRAMA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NACIONAL DE EMERGENCIA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99CBFE-3D9B-42E3-9CDE-F4BA3CDED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68338"/>
              </p:ext>
            </p:extLst>
          </p:nvPr>
        </p:nvGraphicFramePr>
        <p:xfrm>
          <a:off x="628651" y="1812900"/>
          <a:ext cx="7886698" cy="4141643"/>
        </p:xfrm>
        <a:graphic>
          <a:graphicData uri="http://schemas.openxmlformats.org/drawingml/2006/table">
            <a:tbl>
              <a:tblPr/>
              <a:tblGrid>
                <a:gridCol w="304170">
                  <a:extLst>
                    <a:ext uri="{9D8B030D-6E8A-4147-A177-3AD203B41FA5}">
                      <a16:colId xmlns:a16="http://schemas.microsoft.com/office/drawing/2014/main" val="2943162659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2553629473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980947713"/>
                    </a:ext>
                  </a:extLst>
                </a:gridCol>
                <a:gridCol w="2835301">
                  <a:extLst>
                    <a:ext uri="{9D8B030D-6E8A-4147-A177-3AD203B41FA5}">
                      <a16:colId xmlns:a16="http://schemas.microsoft.com/office/drawing/2014/main" val="634547912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2062401629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163933913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2186560435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1858205449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2298349065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1259259664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565295"/>
                  </a:ext>
                </a:extLst>
              </a:tr>
              <a:tr h="554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04019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14.925.021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12.742.364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43127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6.820.304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6.683.046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-137.258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6.297.118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96108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4.072.643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-129.664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2.707.448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40073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13838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41225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3.558.870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-70.818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3.268.718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76738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12350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27470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177.710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-87.818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85767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Respaldo de Telecomunicaciones - Ejército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177.710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-87.818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8192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2.993.397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78265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Protección Civil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189.565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17731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Red Sismológica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2.803.832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46566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4745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UNDAC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21634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400.345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-28.084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258.963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7238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79.019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73111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77954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177.383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208.520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31.137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96.313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9097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-4.295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83147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90.970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-66.008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90.970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28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3400</TotalTime>
  <Words>8571</Words>
  <Application>Microsoft Office PowerPoint</Application>
  <PresentationFormat>Presentación en pantalla (4:3)</PresentationFormat>
  <Paragraphs>4984</Paragraphs>
  <Slides>33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2018 PARTIDA 05: MINISTERIO DEL INTERIOR Y SEGURIDAD PÚBLICA</vt:lpstr>
      <vt:lpstr>EJECUCIÓN ACUMULADA DE GASTOS A OCTUBRE DE 2018  PARTIDA 05 MINISTERIO DEL INTERIOR Y SEGURIDAD PÚBLICA</vt:lpstr>
      <vt:lpstr>EJECUCIÓN ACUMULADA DE GASTOS A OCTUBRE DE 2018  PARTIDA 05 MINISTERIO DEL INTERIOR Y SEGURIDAD PÚBLICA</vt:lpstr>
      <vt:lpstr>COMPORTAMIENTO DE LA EJECUCIÓN ACUMULADA DE GASTOS A OCTUBRE DE 2018  PARTIDA 05 MINISTERIO DEL INTERIOR Y SEGURIDAD PÚBLICA</vt:lpstr>
      <vt:lpstr>EJECUCIÓN ACUMULADA DE GASTOS A OCTUBRE DE 2018  PARTIDA 05 MINISTERIO DEL INTERIOR Y SEGURIDAD PÚBLICA</vt:lpstr>
      <vt:lpstr>EJECUCIÓN ACUMULADA DE GASTOS A OCTUBRE DE 2018  PARTIDA 05 RESUMEN POR CAPÍTULOS</vt:lpstr>
      <vt:lpstr>EJECUCIÓN ACUMULADA DE GASTOS A OCTUBRE DE 2018  PARTIDA 05. CAPÍTULO 01. PROGRAMA 01: SERVICIO DE GOBIERNO INTERIOR</vt:lpstr>
      <vt:lpstr>EJECUCIÓN ACUMULADA DE GASTOS A OCTUBRE DE 2018  PARTIDA 05. CAPÍTULO 01. PROGRAMA 01: SERVICIO DE GOBIERNO INTERIOR</vt:lpstr>
      <vt:lpstr>EJECUCIÓN ACUMULADA DE GASTOS A OCTUBRE DE 2018  PARTIDA 05. CAPÍTULO 04. PROGRAMA 01: OFICINA NACIONAL DE EMERGENCIA</vt:lpstr>
      <vt:lpstr>EJECUCIÓN ACUMULADA DE GASTOS A OCTUBRE DE 2018  PARTIDA 05. CAPÍTULO 05. PROGRAMA 01: SUBSECRETARÍA DE DESARROLLO REGIONAL Y ADMINISTRATIVO</vt:lpstr>
      <vt:lpstr>EJECUCIÓN ACUMULADA DE GASTOS A OCTUBRE DE 2018  PARTIDA 05. CAPÍTULO 05. PROGRAMA 02: FORTALECIMIENTO DE LA GESTIÓN SUBNACIONAL</vt:lpstr>
      <vt:lpstr>EJECUCIÓN ACUMULADA DE GASTOS A OCTUBRE DE 2018  PARTIDA 05. CAPÍTULO 05. PROGRAMA 03: PROGRAMA DE DESARROLLO LOCAL</vt:lpstr>
      <vt:lpstr>EJECUCIÓN ACUMULADA DE GASTOS A OCTUBRE DE 2018  PARTIDA 05. CAPÍTULO 05. PROGRAMA 05: TRANSFERENCIAS A LOS GOBIERNOS REGIONALES</vt:lpstr>
      <vt:lpstr>EJECUCIÓN ACUMULADA DE GASTOS A OCTUBRE DE 2018  PARTIDA 05. CAPÍTULO 05. PROGRAMA 05: TRANSFERENCIAS A LOS GOBIERNOS REGIONALES</vt:lpstr>
      <vt:lpstr>EJECUCIÓN ACUMULADA DE GASTOS A OCTUBRE DE 2018  PARTIDA 05. CAPÍTULO 05. PROGRAMA 06: PROGRAMAS DE CONVERGENCIA</vt:lpstr>
      <vt:lpstr>EJECUCIÓN ACUMULADA DE GASTOS A OCTUBRE DE 2018  PARTIDA 05. CAPÍTULO 07. PROGRAMA 01: AGENCIA NACIONAL DE INTELIGENCIA</vt:lpstr>
      <vt:lpstr>EJECUCIÓN ACUMULADA DE GASTOS A OCTUBRE DE 2018  PARTIDA 05. CAPÍTULO 08. PROGRAMA 01: SUBSECRETARÍA DE PREVENCIÓN DEL DELITO</vt:lpstr>
      <vt:lpstr>EJECUCIÓN ACUMULADA DE GASTOS A OCTUBRE DE 2018  PARTIDA 05. CAPÍTULO 08. PROGRAMA 02: CENTROS REGIONALES DE ATENCIÓN Y ORIENTACIÓN A VÍCTIMAS</vt:lpstr>
      <vt:lpstr>EJECUCIÓN ACUMULADA DE GASTOS A OCTUBRE DE 2018  PARTIDA 05. CAPÍTULO 09. PROGRAMA 01: SERV. NACIONAL PARA PREVENCIÓN Y REHABIL. CONSUMO DE DROGAS Y ALCOHOL</vt:lpstr>
      <vt:lpstr>EJECUCIÓN ACUMULADA DE GASTOS A OCTUBRE DE 2018  PARTIDA 05. CAPÍTULO 10. PROGRAMA 01: SUBSECRETARÍA DEL INTERIOR</vt:lpstr>
      <vt:lpstr>EJECUCIÓN ACUMULADA DE GASTOS A OCTUBRE DE 2018  PARTIDA 05. CAPÍTULO 10. PROGRAMA 01: SUBSECRETARÍA DEL INTERIOR</vt:lpstr>
      <vt:lpstr>EJECUCIÓN ACUMULADA DE GASTOS A OCTUBRE DE 2018  PARTIDA 05. CAPÍTULO 10. PROGRAMA 02: RED DE CONECTIVIDAD DEL ESTADO</vt:lpstr>
      <vt:lpstr>EJECUCIÓN ACUMULADA DE GASTOS A OCTUBRE DE 2018  PARTIDA 05. CAPÍTULO 10. PROGRAMA 03: FONDO SOCIAL</vt:lpstr>
      <vt:lpstr>EJECUCIÓN ACUMULADA DE GASTOS A OCTUBRE DE 2018  PARTIDA 05. CAPÍTULO 10. PROGRAMA 04: BOMBEROS DE CHILE</vt:lpstr>
      <vt:lpstr>EJECUCIÓN ACUMULADA DE GASTOS A OCTUBRE DE 2018  PARTIDA 05. CAPÍTULO 31. PROGRAMA 01: CARABINEROS DE CHILE</vt:lpstr>
      <vt:lpstr>EJECUCIÓN ACUMULADA DE GASTOS A OCTUBRE DE 2018  PARTIDA 05. CAPÍTULO 31. PROGRAMA 01: CARABINEROS DE CHILE</vt:lpstr>
      <vt:lpstr>EJECUCIÓN ACUMULADA DE GASTOS A OCTUBRE DE 2018  PARTIDA 05. CAPÍTULO 31. PROGRAMA 01: CARABINEROS DE CHILE</vt:lpstr>
      <vt:lpstr>EJECUCIÓN ACUMULADA DE GASTOS A OCTUBRE DE 2018  PARTIDA 05. CAPÍTULO 32. PROGRAMA 01: HOSPITAL DE CARABINEROS</vt:lpstr>
      <vt:lpstr>EJECUCIÓN ACUMULADA DE GASTOS A OCTUBRE DE 2018  PARTIDA 05. CAPÍTULO 33. PROGRAMA 01: POLICÍA DE INVESTIGACIONES DE CHILE</vt:lpstr>
      <vt:lpstr>EJECUCIÓN ACUMULADA DE GASTOS A OCTUBRE DE 2018  PARTIDA 05. CAPÍTULOS 61 al 75. PROGRAMAS 01, 02 y 03: GOBIERNOS REGIONALES</vt:lpstr>
      <vt:lpstr>COMPORTAMIENTO DE LA  EJECUCIÓN ACUMULADA DE GASTOS A OCTUBRE DE 2018  PARTIDA 05. CAPÍTULOS 61 al 75. PROGRAMAS 01, 02 y 03: INVERSIÓN REGIONAL</vt:lpstr>
      <vt:lpstr>EJECUCIÓN ACUMULADA DE GASTOS A OCTUBRE DE 2018  PARTIDA 05. CAPÍTULOS 61 al 75. PROGRAMAS 01: GASTOS DE FUNCIONAMIENTO GOBIERNOS REGIONALES</vt:lpstr>
      <vt:lpstr>EJECUCIÓN ACUMULADA DE GASTOS A OCTUBRE DE 2018  PARTIDA 05. CAPÍTULOS 61 al 75. PROGRAMAS 02 y 03: INVERSIÓN REGIONAL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206</cp:revision>
  <cp:lastPrinted>2017-06-20T21:34:02Z</cp:lastPrinted>
  <dcterms:created xsi:type="dcterms:W3CDTF">2016-06-23T13:38:47Z</dcterms:created>
  <dcterms:modified xsi:type="dcterms:W3CDTF">2019-01-16T21:00:03Z</dcterms:modified>
</cp:coreProperties>
</file>