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69-4711-9591-9EFC8BCF74DB}"/>
                </c:ext>
              </c:extLst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69-4711-9591-9EFC8BCF74DB}"/>
                </c:ext>
              </c:extLst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69-4711-9591-9EFC8BCF74DB}"/>
                </c:ext>
              </c:extLst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69-4711-9591-9EFC8BCF74DB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69-4711-9591-9EFC8BCF74DB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69-4711-9591-9EFC8BCF74DB}"/>
                </c:ext>
              </c:extLst>
            </c:dLbl>
            <c:dLbl>
              <c:idx val="8"/>
              <c:layout>
                <c:manualLayout>
                  <c:x val="-1.6666666666666666E-2"/>
                  <c:y val="1.613716847330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69-4711-9591-9EFC8BCF74DB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69-4711-9591-9EFC8BCF74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Adm.'!$Z$30:$AI$30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Adm.'!$Z$31:$AI$31</c:f>
              <c:numCache>
                <c:formatCode>0.0%</c:formatCode>
                <c:ptCount val="10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  <c:pt idx="6">
                  <c:v>7.1645319810469454E-2</c:v>
                </c:pt>
                <c:pt idx="7">
                  <c:v>8.4425760457441504E-2</c:v>
                </c:pt>
                <c:pt idx="8">
                  <c:v>0.11200731292014972</c:v>
                </c:pt>
                <c:pt idx="9">
                  <c:v>7.1288568999417962E-2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69-4711-9591-9EFC8BCF74DB}"/>
            </c:ext>
          </c:extLst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69-4711-9591-9EFC8BCF74DB}"/>
                </c:ext>
              </c:extLst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69-4711-9591-9EFC8BCF74DB}"/>
                </c:ext>
              </c:extLst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69-4711-9591-9EFC8BCF74DB}"/>
                </c:ext>
              </c:extLst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69-4711-9591-9EFC8BCF74DB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69-4711-9591-9EFC8BCF74DB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369-4711-9591-9EFC8BCF74DB}"/>
                </c:ext>
              </c:extLst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369-4711-9591-9EFC8BCF74DB}"/>
                </c:ext>
              </c:extLst>
            </c:dLbl>
            <c:dLbl>
              <c:idx val="9"/>
              <c:layout>
                <c:manualLayout>
                  <c:x val="8.3333333333334356E-3"/>
                  <c:y val="2.4205752709964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369-4711-9591-9EFC8BCF74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Adm.'!$Z$30:$AI$30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Adm.'!$Z$32:$AI$32</c:f>
              <c:numCache>
                <c:formatCode>0.0%</c:formatCode>
                <c:ptCount val="10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  <c:pt idx="6">
                  <c:v>7.5354690064351082E-2</c:v>
                </c:pt>
                <c:pt idx="7">
                  <c:v>8.4442877686150913E-2</c:v>
                </c:pt>
                <c:pt idx="8">
                  <c:v>0.1221067005005434</c:v>
                </c:pt>
                <c:pt idx="9">
                  <c:v>6.6513503921862241E-2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369-4711-9591-9EFC8BCF7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67200"/>
        <c:axId val="43268736"/>
      </c:barChart>
      <c:catAx>
        <c:axId val="4326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268736"/>
        <c:crosses val="autoZero"/>
        <c:auto val="1"/>
        <c:lblAlgn val="ctr"/>
        <c:lblOffset val="100"/>
        <c:noMultiLvlLbl val="0"/>
      </c:catAx>
      <c:valAx>
        <c:axId val="432687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267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4.0123456790123174E-3"/>
                  <c:y val="1.0835042177764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F5-4147-A4CD-C037550ED5A5}"/>
                </c:ext>
              </c:extLst>
            </c:dLbl>
            <c:dLbl>
              <c:idx val="1"/>
              <c:layout>
                <c:manualLayout>
                  <c:x val="-1.1419996111597162E-2"/>
                  <c:y val="2.35642668753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5-4147-A4CD-C037550ED5A5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5-4147-A4CD-C037550ED5A5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F5-4147-A4CD-C037550ED5A5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F5-4147-A4CD-C037550ED5A5}"/>
                </c:ext>
              </c:extLst>
            </c:dLbl>
            <c:dLbl>
              <c:idx val="6"/>
              <c:layout>
                <c:manualLayout>
                  <c:x val="-0.05"/>
                  <c:y val="5.425642221368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F5-4147-A4CD-C037550ED5A5}"/>
                </c:ext>
              </c:extLst>
            </c:dLbl>
            <c:dLbl>
              <c:idx val="7"/>
              <c:layout>
                <c:manualLayout>
                  <c:x val="-3.8888888888888994E-2"/>
                  <c:y val="4.6401732732130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F5-4147-A4CD-C037550ED5A5}"/>
                </c:ext>
              </c:extLst>
            </c:dLbl>
            <c:dLbl>
              <c:idx val="8"/>
              <c:layout>
                <c:manualLayout>
                  <c:x val="-1.9444444444444545E-2"/>
                  <c:y val="5.7658059390729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F5-4147-A4CD-C037550ED5A5}"/>
                </c:ext>
              </c:extLst>
            </c:dLbl>
            <c:dLbl>
              <c:idx val="9"/>
              <c:layout>
                <c:manualLayout>
                  <c:x val="-4.4444444444444543E-2"/>
                  <c:y val="6.5499760803058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F5-4147-A4CD-C037550ED5A5}"/>
                </c:ext>
              </c:extLst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F5-4147-A4CD-C037550ED5A5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F5-4147-A4CD-C037550ED5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Adm.'!$AM$30:$AV$30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Adm.'!$AM$31:$AV$31</c:f>
              <c:numCache>
                <c:formatCode>0.0%</c:formatCode>
                <c:ptCount val="10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  <c:pt idx="6">
                  <c:v>0.57901755436632218</c:v>
                </c:pt>
                <c:pt idx="7">
                  <c:v>0.66344331482376362</c:v>
                </c:pt>
                <c:pt idx="8">
                  <c:v>0.77545062774391338</c:v>
                </c:pt>
                <c:pt idx="9">
                  <c:v>0.84673919674333131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1F5-4147-A4CD-C037550ED5A5}"/>
            </c:ext>
          </c:extLst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1F5-4147-A4CD-C037550ED5A5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F5-4147-A4CD-C037550ED5A5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1F5-4147-A4CD-C037550ED5A5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F5-4147-A4CD-C037550ED5A5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1F5-4147-A4CD-C037550ED5A5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F5-4147-A4CD-C037550ED5A5}"/>
                </c:ext>
              </c:extLst>
            </c:dLbl>
            <c:dLbl>
              <c:idx val="6"/>
              <c:layout>
                <c:manualLayout>
                  <c:x val="-0.10555555555555556"/>
                  <c:y val="-2.3871761989302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1F5-4147-A4CD-C037550ED5A5}"/>
                </c:ext>
              </c:extLst>
            </c:dLbl>
            <c:dLbl>
              <c:idx val="7"/>
              <c:layout>
                <c:manualLayout>
                  <c:x val="-8.3333333333333329E-2"/>
                  <c:y val="-3.410234041914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F5-4147-A4CD-C037550ED5A5}"/>
                </c:ext>
              </c:extLst>
            </c:dLbl>
            <c:dLbl>
              <c:idx val="8"/>
              <c:layout>
                <c:manualLayout>
                  <c:x val="-8.611111111111111E-2"/>
                  <c:y val="7.029947085987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1F5-4147-A4CD-C037550ED5A5}"/>
                </c:ext>
              </c:extLst>
            </c:dLbl>
            <c:dLbl>
              <c:idx val="9"/>
              <c:layout>
                <c:manualLayout>
                  <c:x val="-8.0555555555555561E-2"/>
                  <c:y val="-6.4699139107478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F5-4147-A4CD-C037550ED5A5}"/>
                </c:ext>
              </c:extLst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1F5-4147-A4CD-C037550ED5A5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F5-4147-A4CD-C037550ED5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Adm.'!$AM$30:$AV$30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Adm.'!$AM$32:$AV$32</c:f>
              <c:numCache>
                <c:formatCode>0.0%</c:formatCode>
                <c:ptCount val="10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  <c:pt idx="6">
                  <c:v>0.63253343707220844</c:v>
                </c:pt>
                <c:pt idx="7">
                  <c:v>0.71697631475835932</c:v>
                </c:pt>
                <c:pt idx="8">
                  <c:v>0.83908301525890272</c:v>
                </c:pt>
                <c:pt idx="9">
                  <c:v>0.905596519180765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D1F5-4147-A4CD-C037550ED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15968"/>
        <c:axId val="43317504"/>
      </c:lineChart>
      <c:catAx>
        <c:axId val="4331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17504"/>
        <c:crosses val="autoZero"/>
        <c:auto val="1"/>
        <c:lblAlgn val="ctr"/>
        <c:lblOffset val="100"/>
        <c:noMultiLvlLbl val="0"/>
      </c:catAx>
      <c:valAx>
        <c:axId val="433175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315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Contraloría en el mes de OCTUBRE fue de $5.078 millones, equivalente a un 6,7%, inferior al registrado en igual fecha del año anterior (7,1%) .Con ello, la ejecución acumulada asciende a $69.147 millones, equivalente a un 90,6% respecto de la ley inicial, mayor al 84,7% de ejecución acumulada a OCTUBRE de 2017.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A las modificaciones al presupuesto observadas en el mes anterior, que totalizaban $11.674 millones: aumento  en Gastos en Personal $9.121 y Adquisición de activos no financieros $44 millones, un traspaso de $155 millones desde Bienes y Servicios de Consumo a Transferencias Corrientes y Servicio a la Deuda por $ 3,830 millones, se adicionan los siguientes rebajas: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1600" dirty="0"/>
              <a:t>	$334 millones Bienes y Servicios de Consumo, $1.142 millones en Iniciativas de 	Inversión. 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tabLst>
                <a:tab pos="0" algn="l"/>
                <a:tab pos="7891463" algn="l"/>
              </a:tabLst>
            </a:pPr>
            <a:r>
              <a:rPr lang="es-MX" sz="1600" dirty="0"/>
              <a:t>3.   No se registran nuevas variaciones respecto a la ley inicial, para este periodo. El presupuesto vigente alcanza los $88.030 millones. 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11" name="1 Gráfico" title="Ejecución Mensual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OCTUBRE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10" name="2 Gráfico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5085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8EF2C8C-648F-47D0-9270-A60B52CFB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53" y="2281024"/>
            <a:ext cx="8364303" cy="22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A5CF373-5E5A-4EED-8508-DC073FD42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2" y="1663976"/>
            <a:ext cx="8210799" cy="434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265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OCTUBRE DE 2018 PARTIDA 04: CONTRALORÍA GENERAL DE LA REPÚBLICA</vt:lpstr>
      <vt:lpstr>EJECUCIÓN ACUMULADA DE GASTOS A OCTUBRE DE 2018  PARTIDA 04 CONTRALORÍA GENERAL DE LA REPÚBLICA</vt:lpstr>
      <vt:lpstr>EJECUCIÓN ACUMULADA DE GASTOS A OCTUBRE DE 2018  PARTIDA 04 CONTRALORÍA GENERAL DE LA REPÚBLICA</vt:lpstr>
      <vt:lpstr>EJECUCION ACUMULADA DE GASTOS A OCTUBRE DE 2018  PARTIDA 04 CONTRALORÍA GENERAL DE LA REPÚBLICA</vt:lpstr>
      <vt:lpstr>EJECUCIÓN ACUMULADA DE GASTOS A OCTUBRE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201</cp:revision>
  <cp:lastPrinted>2016-10-11T11:56:42Z</cp:lastPrinted>
  <dcterms:created xsi:type="dcterms:W3CDTF">2016-06-23T13:38:47Z</dcterms:created>
  <dcterms:modified xsi:type="dcterms:W3CDTF">2019-01-17T17:40:48Z</dcterms:modified>
</cp:coreProperties>
</file>