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299" r:id="rId5"/>
    <p:sldId id="300" r:id="rId6"/>
    <p:sldId id="264" r:id="rId7"/>
    <p:sldId id="265" r:id="rId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7" autoAdjust="0"/>
    <p:restoredTop sz="94660"/>
  </p:normalViewPr>
  <p:slideViewPr>
    <p:cSldViewPr>
      <p:cViewPr>
        <p:scale>
          <a:sx n="73" d="100"/>
          <a:sy n="73" d="100"/>
        </p:scale>
        <p:origin x="-102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% Ejecución Mensual</a:t>
            </a:r>
          </a:p>
        </c:rich>
      </c:tx>
      <c:layout>
        <c:manualLayout>
          <c:xMode val="edge"/>
          <c:yMode val="edge"/>
          <c:x val="0.21560411198600174"/>
          <c:y val="1.9047619047619049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'Sec. y Adm.'!$Y$28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0925337632079971E-17"/>
                  <c:y val="2.9850746268656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FD2-440C-A8B4-C755B2568664}"/>
                </c:ext>
              </c:extLst>
            </c:dLbl>
            <c:dLbl>
              <c:idx val="1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FD2-440C-A8B4-C755B2568664}"/>
                </c:ext>
              </c:extLst>
            </c:dLbl>
            <c:dLbl>
              <c:idx val="2"/>
              <c:layout>
                <c:manualLayout>
                  <c:x val="-2.5000000000000001E-2"/>
                  <c:y val="9.25925925925921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FD2-440C-A8B4-C755B2568664}"/>
                </c:ext>
              </c:extLst>
            </c:dLbl>
            <c:dLbl>
              <c:idx val="3"/>
              <c:layout>
                <c:manualLayout>
                  <c:x val="-1.1111111111111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FD2-440C-A8B4-C755B2568664}"/>
                </c:ext>
              </c:extLst>
            </c:dLbl>
            <c:dLbl>
              <c:idx val="6"/>
              <c:layout>
                <c:manualLayout>
                  <c:x val="-1.9444444444444445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FD2-440C-A8B4-C755B2568664}"/>
                </c:ext>
              </c:extLst>
            </c:dLbl>
            <c:dLbl>
              <c:idx val="9"/>
              <c:layout>
                <c:manualLayout>
                  <c:x val="2.8576109235321692E-3"/>
                  <c:y val="2.8571428571428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FD2-440C-A8B4-C755B25686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Adm.'!$Z$27:$AI$27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'Sec. y Adm.'!$Z$28:$AI$28</c:f>
              <c:numCache>
                <c:formatCode>0.0%</c:formatCode>
                <c:ptCount val="10"/>
                <c:pt idx="0">
                  <c:v>0.11437800197225921</c:v>
                </c:pt>
                <c:pt idx="1">
                  <c:v>5.9183581826618509E-2</c:v>
                </c:pt>
                <c:pt idx="2">
                  <c:v>8.665531447025078E-2</c:v>
                </c:pt>
                <c:pt idx="3">
                  <c:v>7.2318909770449843E-2</c:v>
                </c:pt>
                <c:pt idx="4">
                  <c:v>7.102043426756928E-2</c:v>
                </c:pt>
                <c:pt idx="5">
                  <c:v>8.8060190646140457E-2</c:v>
                </c:pt>
                <c:pt idx="6">
                  <c:v>7.9447754862060654E-2</c:v>
                </c:pt>
                <c:pt idx="7">
                  <c:v>0.10106849722578432</c:v>
                </c:pt>
                <c:pt idx="8">
                  <c:v>9.19140617517476E-2</c:v>
                </c:pt>
                <c:pt idx="9">
                  <c:v>7.9041307431372609E-2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FD2-440C-A8B4-C755B2568664}"/>
            </c:ext>
          </c:extLst>
        </c:ser>
        <c:ser>
          <c:idx val="1"/>
          <c:order val="1"/>
          <c:tx>
            <c:strRef>
              <c:f>'Sec. y Adm.'!$Y$29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111111111111112E-2"/>
                  <c:y val="-9.95024875621890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FD2-440C-A8B4-C755B2568664}"/>
                </c:ext>
              </c:extLst>
            </c:dLbl>
            <c:dLbl>
              <c:idx val="2"/>
              <c:layout>
                <c:manualLayout>
                  <c:x val="7.4999999999999997E-2"/>
                  <c:y val="9.0476190476190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FD2-440C-A8B4-C755B2568664}"/>
                </c:ext>
              </c:extLst>
            </c:dLbl>
            <c:dLbl>
              <c:idx val="4"/>
              <c:layout>
                <c:manualLayout>
                  <c:x val="1.6666666666666666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FD2-440C-A8B4-C755B2568664}"/>
                </c:ext>
              </c:extLst>
            </c:dLbl>
            <c:dLbl>
              <c:idx val="5"/>
              <c:layout>
                <c:manualLayout>
                  <c:x val="2.777777777777788E-2"/>
                  <c:y val="4.6292650918635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FD2-440C-A8B4-C755B2568664}"/>
                </c:ext>
              </c:extLst>
            </c:dLbl>
            <c:dLbl>
              <c:idx val="8"/>
              <c:layout>
                <c:manualLayout>
                  <c:x val="1.1111108680859868E-2"/>
                  <c:y val="-4.23284589426326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FD2-440C-A8B4-C755B2568664}"/>
                </c:ext>
              </c:extLst>
            </c:dLbl>
            <c:dLbl>
              <c:idx val="9"/>
              <c:layout>
                <c:manualLayout>
                  <c:x val="1.3689253935660506E-2"/>
                  <c:y val="-4.36502893989256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FD2-440C-A8B4-C755B2568664}"/>
                </c:ext>
              </c:extLst>
            </c:dLbl>
            <c:dLbl>
              <c:idx val="10"/>
              <c:layout>
                <c:manualLayout>
                  <c:x val="2.7777559055118112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FD2-440C-A8B4-C755B2568664}"/>
                </c:ext>
              </c:extLst>
            </c:dLbl>
            <c:dLbl>
              <c:idx val="11"/>
              <c:layout>
                <c:manualLayout>
                  <c:x val="1.9444444444444445E-2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FD2-440C-A8B4-C755B25686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Adm.'!$Z$27:$AI$27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'Sec. y Adm.'!$Z$29:$AI$29</c:f>
              <c:numCache>
                <c:formatCode>0.0%</c:formatCode>
                <c:ptCount val="10"/>
                <c:pt idx="0">
                  <c:v>9.3003968743784096E-2</c:v>
                </c:pt>
                <c:pt idx="1">
                  <c:v>8.6029528538711375E-2</c:v>
                </c:pt>
                <c:pt idx="2">
                  <c:v>0.12348901952059022</c:v>
                </c:pt>
                <c:pt idx="3">
                  <c:v>7.9702721592780787E-2</c:v>
                </c:pt>
                <c:pt idx="4">
                  <c:v>5.9652772263449741E-2</c:v>
                </c:pt>
                <c:pt idx="5">
                  <c:v>9.9351462609449034E-2</c:v>
                </c:pt>
                <c:pt idx="6">
                  <c:v>5.9214121117443529E-2</c:v>
                </c:pt>
                <c:pt idx="7">
                  <c:v>5.7776503039847035E-2</c:v>
                </c:pt>
                <c:pt idx="8">
                  <c:v>7.3663418607338868E-2</c:v>
                </c:pt>
                <c:pt idx="9">
                  <c:v>8.1818339951837307E-2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1FD2-440C-A8B4-C755B25686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347520"/>
        <c:axId val="144349056"/>
      </c:barChart>
      <c:catAx>
        <c:axId val="144347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4349056"/>
        <c:crosses val="autoZero"/>
        <c:auto val="1"/>
        <c:lblAlgn val="ctr"/>
        <c:lblOffset val="100"/>
        <c:noMultiLvlLbl val="0"/>
      </c:catAx>
      <c:valAx>
        <c:axId val="14434905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4434752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% Ejecución Acumulada</a:t>
            </a:r>
          </a:p>
        </c:rich>
      </c:tx>
      <c:layout/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'Sec. y Adm.'!$AL$28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0975260036939843E-2"/>
                  <c:y val="-3.47298464437292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43E-4319-8EC0-171E9AF1055D}"/>
                </c:ext>
              </c:extLst>
            </c:dLbl>
            <c:dLbl>
              <c:idx val="1"/>
              <c:layout>
                <c:manualLayout>
                  <c:x val="-1.5111062506075629E-2"/>
                  <c:y val="2.02016675788114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43E-4319-8EC0-171E9AF1055D}"/>
                </c:ext>
              </c:extLst>
            </c:dLbl>
            <c:dLbl>
              <c:idx val="2"/>
              <c:layout>
                <c:manualLayout>
                  <c:x val="-5.4617235345581799E-2"/>
                  <c:y val="5.46407471735849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43E-4319-8EC0-171E9AF1055D}"/>
                </c:ext>
              </c:extLst>
            </c:dLbl>
            <c:dLbl>
              <c:idx val="3"/>
              <c:layout>
                <c:manualLayout>
                  <c:x val="-4.1036988432001556E-2"/>
                  <c:y val="4.00995324089039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43E-4319-8EC0-171E9AF1055D}"/>
                </c:ext>
              </c:extLst>
            </c:dLbl>
            <c:dLbl>
              <c:idx val="4"/>
              <c:layout>
                <c:manualLayout>
                  <c:x val="-3.1469087197433653E-2"/>
                  <c:y val="3.02366590270402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43E-4319-8EC0-171E9AF1055D}"/>
                </c:ext>
              </c:extLst>
            </c:dLbl>
            <c:dLbl>
              <c:idx val="5"/>
              <c:layout>
                <c:manualLayout>
                  <c:x val="-8.3950617283950618E-3"/>
                  <c:y val="1.1553784244369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E96-4362-BCC4-297A01C033B6}"/>
                </c:ext>
              </c:extLst>
            </c:dLbl>
            <c:dLbl>
              <c:idx val="11"/>
              <c:layout>
                <c:manualLayout>
                  <c:x val="-6.5749999999999892E-2"/>
                  <c:y val="-3.18635170603674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43E-4319-8EC0-171E9AF105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Adm.'!$AM$27:$AV$27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'Sec. y Adm.'!$AM$28:$AV$28</c:f>
              <c:numCache>
                <c:formatCode>0.0%</c:formatCode>
                <c:ptCount val="10"/>
                <c:pt idx="0">
                  <c:v>0.11437800197225921</c:v>
                </c:pt>
                <c:pt idx="1">
                  <c:v>0.17356158379887771</c:v>
                </c:pt>
                <c:pt idx="2">
                  <c:v>0.26021689826912847</c:v>
                </c:pt>
                <c:pt idx="3">
                  <c:v>0.33253580803957833</c:v>
                </c:pt>
                <c:pt idx="4">
                  <c:v>0.40355624230714759</c:v>
                </c:pt>
                <c:pt idx="5">
                  <c:v>0.49161643295328805</c:v>
                </c:pt>
                <c:pt idx="6">
                  <c:v>0.57106418781534873</c:v>
                </c:pt>
                <c:pt idx="7">
                  <c:v>0.67213268504113299</c:v>
                </c:pt>
                <c:pt idx="8">
                  <c:v>0.76404674679288065</c:v>
                </c:pt>
                <c:pt idx="9">
                  <c:v>0.84308805422425326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E43E-4319-8EC0-171E9AF1055D}"/>
            </c:ext>
          </c:extLst>
        </c:ser>
        <c:ser>
          <c:idx val="1"/>
          <c:order val="1"/>
          <c:tx>
            <c:strRef>
              <c:f>'Sec. y Adm.'!$AL$29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1111111111111112E-2"/>
                  <c:y val="1.4285714285714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43E-4319-8EC0-171E9AF1055D}"/>
                </c:ext>
              </c:extLst>
            </c:dLbl>
            <c:dLbl>
              <c:idx val="1"/>
              <c:layout>
                <c:manualLayout>
                  <c:x val="-4.9074074074074076E-2"/>
                  <c:y val="-5.18939284302589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43E-4319-8EC0-171E9AF1055D}"/>
                </c:ext>
              </c:extLst>
            </c:dLbl>
            <c:dLbl>
              <c:idx val="2"/>
              <c:layout>
                <c:manualLayout>
                  <c:x val="-8.1481481481481516E-2"/>
                  <c:y val="2.7293638944905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43E-4319-8EC0-171E9AF1055D}"/>
                </c:ext>
              </c:extLst>
            </c:dLbl>
            <c:dLbl>
              <c:idx val="3"/>
              <c:layout>
                <c:manualLayout>
                  <c:x val="-8.67283950617284E-2"/>
                  <c:y val="7.31247692480031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43E-4319-8EC0-171E9AF1055D}"/>
                </c:ext>
              </c:extLst>
            </c:dLbl>
            <c:dLbl>
              <c:idx val="4"/>
              <c:layout>
                <c:manualLayout>
                  <c:x val="-7.1296539321473756E-2"/>
                  <c:y val="2.88955079836043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43E-4319-8EC0-171E9AF1055D}"/>
                </c:ext>
              </c:extLst>
            </c:dLbl>
            <c:dLbl>
              <c:idx val="5"/>
              <c:layout>
                <c:manualLayout>
                  <c:x val="-3.2407407407407524E-2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96-4362-BCC4-297A01C033B6}"/>
                </c:ext>
              </c:extLst>
            </c:dLbl>
            <c:dLbl>
              <c:idx val="6"/>
              <c:layout>
                <c:manualLayout>
                  <c:x val="-2.2222222222222223E-2"/>
                  <c:y val="3.2407407407407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43E-4319-8EC0-171E9AF1055D}"/>
                </c:ext>
              </c:extLst>
            </c:dLbl>
            <c:dLbl>
              <c:idx val="7"/>
              <c:layout>
                <c:manualLayout>
                  <c:x val="-1.3888888888888888E-2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43E-4319-8EC0-171E9AF1055D}"/>
                </c:ext>
              </c:extLst>
            </c:dLbl>
            <c:dLbl>
              <c:idx val="11"/>
              <c:layout>
                <c:manualLayout>
                  <c:x val="0"/>
                  <c:y val="1.8518153980752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43E-4319-8EC0-171E9AF105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Adm.'!$AM$27:$AV$27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'Sec. y Adm.'!$AM$29:$AV$29</c:f>
              <c:numCache>
                <c:formatCode>0.0%</c:formatCode>
                <c:ptCount val="10"/>
                <c:pt idx="0">
                  <c:v>9.3003968743784096E-2</c:v>
                </c:pt>
                <c:pt idx="1">
                  <c:v>0.17903349728249546</c:v>
                </c:pt>
                <c:pt idx="2">
                  <c:v>0.30252251680308567</c:v>
                </c:pt>
                <c:pt idx="3">
                  <c:v>0.38222523839586647</c:v>
                </c:pt>
                <c:pt idx="4">
                  <c:v>0.4418780106593162</c:v>
                </c:pt>
                <c:pt idx="5">
                  <c:v>0.54122947326876525</c:v>
                </c:pt>
                <c:pt idx="6">
                  <c:v>0.60044359438620876</c:v>
                </c:pt>
                <c:pt idx="7">
                  <c:v>0.65822009742605581</c:v>
                </c:pt>
                <c:pt idx="8">
                  <c:v>0.73188351603339463</c:v>
                </c:pt>
                <c:pt idx="9">
                  <c:v>0.81370185598523204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E43E-4319-8EC0-171E9AF10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675584"/>
        <c:axId val="144677120"/>
      </c:lineChart>
      <c:catAx>
        <c:axId val="144675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4677120"/>
        <c:crosses val="autoZero"/>
        <c:auto val="1"/>
        <c:lblAlgn val="ctr"/>
        <c:lblOffset val="100"/>
        <c:noMultiLvlLbl val="0"/>
      </c:catAx>
      <c:valAx>
        <c:axId val="14467712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446755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24-01-2019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24-01-2019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24-01-2019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24-01-2019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24-01-2019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24-01-2019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24-01-2019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24-01-2019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24-01-2019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24-01-2019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24-01-2019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24-01-2019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24-01-2019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24-01-2019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24-01-2019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24-01-2019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51" name="Picture 20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-1012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OCTUBRE DE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PRESIDENCIA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diciembre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40" name="Picture 1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3285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En el mes de OCTUBRE, la ejecución de la Partida fue de $</a:t>
            </a:r>
            <a:r>
              <a:rPr lang="es-CL" sz="1600" b="1" dirty="0">
                <a:solidFill>
                  <a:prstClr val="black"/>
                </a:solidFill>
                <a:ea typeface="+mn-ea"/>
                <a:cs typeface="+mn-cs"/>
              </a:rPr>
              <a:t>1.665 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equivalente a un 8,2% respecto de la ley inicial y superior a la ejecución del mismo mes del año anterior (7,9%).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MX" sz="1600" dirty="0">
                <a:solidFill>
                  <a:prstClr val="black"/>
                </a:solidFill>
                <a:ea typeface="+mn-ea"/>
                <a:cs typeface="+mn-cs"/>
              </a:rPr>
              <a:t>Con ello, la ejecución acumulada al mes de OCTUBRE de la Partida Presidencia de la República totaliza </a:t>
            </a:r>
            <a:r>
              <a:rPr lang="es-MX" sz="1600" b="1" dirty="0">
                <a:solidFill>
                  <a:prstClr val="black"/>
                </a:solidFill>
                <a:ea typeface="+mn-ea"/>
                <a:cs typeface="+mn-cs"/>
              </a:rPr>
              <a:t>$16.559 millones, equivalente a un 81,4%</a:t>
            </a:r>
            <a:r>
              <a:rPr lang="es-CL" sz="1600" b="1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respecto de la ley inicial</a:t>
            </a:r>
            <a:r>
              <a:rPr lang="es-MX" sz="1600" dirty="0">
                <a:solidFill>
                  <a:prstClr val="black"/>
                </a:solidFill>
                <a:ea typeface="+mn-ea"/>
                <a:cs typeface="+mn-cs"/>
              </a:rPr>
              <a:t>, inferior al 84,3% obtenido al mismo período del año 2017.</a:t>
            </a: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Durante el mes pasado no hubo modificaciones presupuestarias Sin embargo, para este mes, las modificaciones presupuestarios presentan un incremento de $303 millones, con las siguientes variaciones respecto de la ley inicial: Incremento de </a:t>
            </a:r>
            <a:r>
              <a:rPr lang="es-CL" sz="1600" dirty="0"/>
              <a:t>$628 millones en Deuda Flotante, proveniente de operaciones del año anterior, $325 millones en Prestaciones de Seguridad Social, $7 millones de aumento en Apoyo de Actividades Presidenciales; y rebaja de </a:t>
            </a:r>
            <a:r>
              <a:rPr lang="es-CL" sz="1600" dirty="0" smtClean="0"/>
              <a:t>$528 millone</a:t>
            </a:r>
            <a:r>
              <a:rPr lang="es-CL" sz="1600" dirty="0" smtClean="0"/>
              <a:t>s en Transferencias Corrientes, </a:t>
            </a:r>
            <a:r>
              <a:rPr lang="es-CL" sz="1600" dirty="0" smtClean="0"/>
              <a:t>$16 </a:t>
            </a:r>
            <a:r>
              <a:rPr lang="es-CL" sz="1600" dirty="0"/>
              <a:t>millones en Adquisición de Mobiliario y Otros, $22 millones en Adquisición de Vehículo, $25 millones en Equipos Informáticos, $16 millones en Programas Informáticos, $21 millones en Gastos en Personal y $28 millones en Bienes y Servicios de Consumo.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MX" sz="1600" dirty="0"/>
              <a:t>La ejecución de la asignación Cambio de Mando Presidencial alcanza a $613 millones, que representa un 83% de avance y la asignación Apoyo Actividades Presidenciales registra $2.761 millones, equivalente a un 70,5% de avance.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OCTUBRE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7" name="1 Gráfico" title="Ejecución Mensual">
            <a:extLst>
              <a:ext uri="{FF2B5EF4-FFF2-40B4-BE49-F238E27FC236}">
                <a16:creationId xmlns:a16="http://schemas.microsoft.com/office/drawing/2014/main" xmlns="" id="{00000000-0008-0000-01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205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xmlns="" id="{00000000-0008-0000-0100-000003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339204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1878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27584" y="1988096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4725144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3E7E2B75-B8E8-4A0F-AF19-59A14E8D07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270116"/>
            <a:ext cx="8076272" cy="232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021288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20429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CAPITULO 01, PROGRAMA 01: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1533500"/>
            <a:ext cx="76328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C6B33E00-7C84-4EB9-9837-43E7BB87E1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848272"/>
            <a:ext cx="8261288" cy="385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3295</TotalTime>
  <Words>416</Words>
  <Application>Microsoft Office PowerPoint</Application>
  <PresentationFormat>Presentación en pantalla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1_Tema de Office</vt:lpstr>
      <vt:lpstr>Tema de Office</vt:lpstr>
      <vt:lpstr>Imagen de mapa de bits</vt:lpstr>
      <vt:lpstr>EJECUCIÓN ACUMULADA DE GASTOS PRESUPUESTARIOS AL MES DE OCTUBRE DE 2018 PARTIDA 01: PRESIDENCIA DE LA REPÚBLICA</vt:lpstr>
      <vt:lpstr>EJECUCIÓN ACUMULADA DE GASTOS A OCTUBRE DE 2018  PARTIDA 01 PRESIDENCIA DE LA REPÚBLICA</vt:lpstr>
      <vt:lpstr>Presentación de PowerPoint</vt:lpstr>
      <vt:lpstr>Presentación de PowerPoint</vt:lpstr>
      <vt:lpstr>EJECUCIÓN ACUMULADA DE GASTOS A OCTUBRE DE 2018  PARTIDA 01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206</cp:revision>
  <cp:lastPrinted>2017-05-05T14:22:30Z</cp:lastPrinted>
  <dcterms:created xsi:type="dcterms:W3CDTF">2016-06-23T13:38:47Z</dcterms:created>
  <dcterms:modified xsi:type="dcterms:W3CDTF">2019-01-24T19:46:20Z</dcterms:modified>
</cp:coreProperties>
</file>