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>
      <p:cViewPr>
        <p:scale>
          <a:sx n="73" d="100"/>
          <a:sy n="73" d="100"/>
        </p:scale>
        <p:origin x="-102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D2-440C-A8B4-C755B2568664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D2-440C-A8B4-C755B2568664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D2-440C-A8B4-C755B2568664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D2-440C-A8B4-C755B2568664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D2-440C-A8B4-C755B2568664}"/>
                </c:ext>
              </c:extLst>
            </c:dLbl>
            <c:dLbl>
              <c:idx val="9"/>
              <c:layout>
                <c:manualLayout>
                  <c:x val="2.8576109235321692E-3"/>
                  <c:y val="2.857142857142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D2-440C-A8B4-C755B25686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Adm.'!$Z$27:$AI$27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Adm.'!$Z$28:$AI$28</c:f>
              <c:numCache>
                <c:formatCode>0.0%</c:formatCode>
                <c:ptCount val="10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  <c:pt idx="8">
                  <c:v>9.19140617517476E-2</c:v>
                </c:pt>
                <c:pt idx="9">
                  <c:v>7.9041307431372609E-2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FD2-440C-A8B4-C755B2568664}"/>
            </c:ext>
          </c:extLst>
        </c:ser>
        <c:ser>
          <c:idx val="1"/>
          <c:order val="1"/>
          <c:tx>
            <c:strRef>
              <c:f>'Sec. y Adm.'!$Y$29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FD2-440C-A8B4-C755B2568664}"/>
                </c:ext>
              </c:extLst>
            </c:dLbl>
            <c:dLbl>
              <c:idx val="2"/>
              <c:layout>
                <c:manualLayout>
                  <c:x val="7.4999999999999997E-2"/>
                  <c:y val="9.047619047619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D2-440C-A8B4-C755B2568664}"/>
                </c:ext>
              </c:extLst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D2-440C-A8B4-C755B2568664}"/>
                </c:ext>
              </c:extLst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D2-440C-A8B4-C755B2568664}"/>
                </c:ext>
              </c:extLst>
            </c:dLbl>
            <c:dLbl>
              <c:idx val="8"/>
              <c:layout>
                <c:manualLayout>
                  <c:x val="1.1111108680859868E-2"/>
                  <c:y val="-4.2328458942632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D2-440C-A8B4-C755B2568664}"/>
                </c:ext>
              </c:extLst>
            </c:dLbl>
            <c:dLbl>
              <c:idx val="9"/>
              <c:layout>
                <c:manualLayout>
                  <c:x val="1.3689253935660506E-2"/>
                  <c:y val="-4.3650289398925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D2-440C-A8B4-C755B2568664}"/>
                </c:ext>
              </c:extLst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D2-440C-A8B4-C755B2568664}"/>
                </c:ext>
              </c:extLst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D2-440C-A8B4-C755B25686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Adm.'!$Z$27:$AI$27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Adm.'!$Z$29:$AI$29</c:f>
              <c:numCache>
                <c:formatCode>0.0%</c:formatCode>
                <c:ptCount val="10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  <c:pt idx="5">
                  <c:v>9.9351462609449034E-2</c:v>
                </c:pt>
                <c:pt idx="6">
                  <c:v>5.9214121117443529E-2</c:v>
                </c:pt>
                <c:pt idx="7">
                  <c:v>5.7776503039847035E-2</c:v>
                </c:pt>
                <c:pt idx="8">
                  <c:v>7.3663418607338868E-2</c:v>
                </c:pt>
                <c:pt idx="9">
                  <c:v>8.1818339951837307E-2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1FD2-440C-A8B4-C755B2568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347520"/>
        <c:axId val="144349056"/>
      </c:barChart>
      <c:catAx>
        <c:axId val="14434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349056"/>
        <c:crosses val="autoZero"/>
        <c:auto val="1"/>
        <c:lblAlgn val="ctr"/>
        <c:lblOffset val="100"/>
        <c:noMultiLvlLbl val="0"/>
      </c:catAx>
      <c:valAx>
        <c:axId val="1443490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43475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0975260036939843E-2"/>
                  <c:y val="-3.47298464437292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3E-4319-8EC0-171E9AF1055D}"/>
                </c:ext>
              </c:extLst>
            </c:dLbl>
            <c:dLbl>
              <c:idx val="1"/>
              <c:layout>
                <c:manualLayout>
                  <c:x val="-1.5111062506075629E-2"/>
                  <c:y val="2.0201667578811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3E-4319-8EC0-171E9AF1055D}"/>
                </c:ext>
              </c:extLst>
            </c:dLbl>
            <c:dLbl>
              <c:idx val="2"/>
              <c:layout>
                <c:manualLayout>
                  <c:x val="-5.4617235345581799E-2"/>
                  <c:y val="5.4640747173584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3E-4319-8EC0-171E9AF1055D}"/>
                </c:ext>
              </c:extLst>
            </c:dLbl>
            <c:dLbl>
              <c:idx val="3"/>
              <c:layout>
                <c:manualLayout>
                  <c:x val="-4.1036988432001556E-2"/>
                  <c:y val="4.0099532408903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3E-4319-8EC0-171E9AF1055D}"/>
                </c:ext>
              </c:extLst>
            </c:dLbl>
            <c:dLbl>
              <c:idx val="4"/>
              <c:layout>
                <c:manualLayout>
                  <c:x val="-3.1469087197433653E-2"/>
                  <c:y val="3.0236659027040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3E-4319-8EC0-171E9AF1055D}"/>
                </c:ext>
              </c:extLst>
            </c:dLbl>
            <c:dLbl>
              <c:idx val="5"/>
              <c:layout>
                <c:manualLayout>
                  <c:x val="-8.3950617283950618E-3"/>
                  <c:y val="1.155378424436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96-4362-BCC4-297A01C033B6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E-4319-8EC0-171E9AF105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Adm.'!$AM$27:$AV$27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Adm.'!$AM$28:$AV$28</c:f>
              <c:numCache>
                <c:formatCode>0.0%</c:formatCode>
                <c:ptCount val="10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  <c:pt idx="8">
                  <c:v>0.76404674679288065</c:v>
                </c:pt>
                <c:pt idx="9">
                  <c:v>0.84308805422425326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43E-4319-8EC0-171E9AF1055D}"/>
            </c:ext>
          </c:extLst>
        </c:ser>
        <c:ser>
          <c:idx val="1"/>
          <c:order val="1"/>
          <c:tx>
            <c:strRef>
              <c:f>'Sec. y Adm.'!$AL$29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3E-4319-8EC0-171E9AF1055D}"/>
                </c:ext>
              </c:extLst>
            </c:dLbl>
            <c:dLbl>
              <c:idx val="1"/>
              <c:layout>
                <c:manualLayout>
                  <c:x val="-4.9074074074074076E-2"/>
                  <c:y val="-5.1893928430258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3E-4319-8EC0-171E9AF1055D}"/>
                </c:ext>
              </c:extLst>
            </c:dLbl>
            <c:dLbl>
              <c:idx val="2"/>
              <c:layout>
                <c:manualLayout>
                  <c:x val="-8.1481481481481516E-2"/>
                  <c:y val="2.729363894490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3E-4319-8EC0-171E9AF1055D}"/>
                </c:ext>
              </c:extLst>
            </c:dLbl>
            <c:dLbl>
              <c:idx val="3"/>
              <c:layout>
                <c:manualLayout>
                  <c:x val="-8.67283950617284E-2"/>
                  <c:y val="7.3124769248003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3E-4319-8EC0-171E9AF1055D}"/>
                </c:ext>
              </c:extLst>
            </c:dLbl>
            <c:dLbl>
              <c:idx val="4"/>
              <c:layout>
                <c:manualLayout>
                  <c:x val="-7.1296539321473756E-2"/>
                  <c:y val="2.8895507983604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3E-4319-8EC0-171E9AF1055D}"/>
                </c:ext>
              </c:extLst>
            </c:dLbl>
            <c:dLbl>
              <c:idx val="5"/>
              <c:layout>
                <c:manualLayout>
                  <c:x val="-3.2407407407407524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96-4362-BCC4-297A01C033B6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3E-4319-8EC0-171E9AF1055D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3E-4319-8EC0-171E9AF1055D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3E-4319-8EC0-171E9AF105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Adm.'!$AM$27:$AV$27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Adm.'!$AM$29:$AV$29</c:f>
              <c:numCache>
                <c:formatCode>0.0%</c:formatCode>
                <c:ptCount val="10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  <c:pt idx="5">
                  <c:v>0.54122947326876525</c:v>
                </c:pt>
                <c:pt idx="6">
                  <c:v>0.60044359438620876</c:v>
                </c:pt>
                <c:pt idx="7">
                  <c:v>0.65822009742605581</c:v>
                </c:pt>
                <c:pt idx="8">
                  <c:v>0.73188351603339463</c:v>
                </c:pt>
                <c:pt idx="9">
                  <c:v>0.81370185598523204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E43E-4319-8EC0-171E9AF10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675584"/>
        <c:axId val="144677120"/>
      </c:lineChart>
      <c:catAx>
        <c:axId val="144675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4677120"/>
        <c:crosses val="autoZero"/>
        <c:auto val="1"/>
        <c:lblAlgn val="ctr"/>
        <c:lblOffset val="100"/>
        <c:noMultiLvlLbl val="0"/>
      </c:catAx>
      <c:valAx>
        <c:axId val="1446771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46755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OCTUBRE, la ejecución de la Partida fue de $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1.665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8,2% respecto de la ley inicial y superior a la ejecución del mismo mes del año anterior (7,9%).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OCTUBRE de la Partida Presidencia de la República totaliza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$16.559 millones, equivalente a un 81,4%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inferior al 84,3% obtenido al mismo período del año 2017.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Durante el mes pasado no hubo modificaciones presupuestarias Sin embargo, para este mes, las modificaciones presupuestarios presentan un incremento de $303 millones, con las siguientes variaciones respecto de la ley inicial: Incremento de </a:t>
            </a:r>
            <a:r>
              <a:rPr lang="es-CL" sz="1600" dirty="0"/>
              <a:t>$628 millones en Deuda Flotante, proveniente de operaciones del año anterior, $325 millones en Prestaciones de Seguridad Social, $7 millones de aumento en Apoyo de Actividades Presidenciales; y rebaja de </a:t>
            </a:r>
            <a:r>
              <a:rPr lang="es-CL" sz="1600" dirty="0" smtClean="0"/>
              <a:t>$528 millone</a:t>
            </a:r>
            <a:r>
              <a:rPr lang="es-CL" sz="1600" dirty="0" smtClean="0"/>
              <a:t>s en Transferencias Corrientes, </a:t>
            </a:r>
            <a:r>
              <a:rPr lang="es-CL" sz="1600" dirty="0" smtClean="0"/>
              <a:t>$16 </a:t>
            </a:r>
            <a:r>
              <a:rPr lang="es-CL" sz="1600" dirty="0"/>
              <a:t>millones en Adquisición de Mobiliario y Otros, $22 millones en Adquisición de Vehículo, $25 millones en Equipos Informáticos, $16 millones en Programas Informáticos, $21 millones en Gastos en Personal y $28 millones en Bienes y Servicios de Consumo.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/>
              <a:t>La ejecución de la asignación Cambio de Mando Presidencial alcanza a $613 millones, que representa un 83% de avance y la asignación Apoyo Actividades Presidenciales registra $2.761 millones, equivalente a un 70,5% de avance.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 title="Ejecución Mensual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3920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472514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3E7E2B75-B8E8-4A0F-AF19-59A14E8D0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270116"/>
            <a:ext cx="8076272" cy="232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C6B33E00-7C84-4EB9-9837-43E7BB87E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8272"/>
            <a:ext cx="8261288" cy="385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416</Words>
  <Application>Microsoft Office PowerPoint</Application>
  <PresentationFormat>Presentación en pantalla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OCTUBRE DE 2018 PARTIDA 01: PRESIDENCIA DE LA REPÚBLICA</vt:lpstr>
      <vt:lpstr>EJECUCIÓN ACUMULADA DE GASTOS A OCTUBRE DE 2018  PARTIDA 01 PRESIDENCIA DE LA REPÚBLICA</vt:lpstr>
      <vt:lpstr>Presentación de PowerPoint</vt:lpstr>
      <vt:lpstr>Presentación de PowerPoint</vt:lpstr>
      <vt:lpstr>EJECUCIÓN ACUMULADA DE GASTOS A OCTUBRE DE 2018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206</cp:revision>
  <cp:lastPrinted>2017-05-05T14:22:30Z</cp:lastPrinted>
  <dcterms:created xsi:type="dcterms:W3CDTF">2016-06-23T13:38:47Z</dcterms:created>
  <dcterms:modified xsi:type="dcterms:W3CDTF">2019-01-24T19:46:20Z</dcterms:modified>
</cp:coreProperties>
</file>