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CC1FE7-91B1-47C3-9D2E-1C344E22F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98560"/>
              </p:ext>
            </p:extLst>
          </p:nvPr>
        </p:nvGraphicFramePr>
        <p:xfrm>
          <a:off x="628651" y="1862599"/>
          <a:ext cx="7886698" cy="3645582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3607592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688734382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177125152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62159561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4323413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9075977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2875834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855419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7095305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49871812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9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6134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1.006.316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1.006.316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838.595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0750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477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181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1.133.497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2573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513630,0%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513630,0%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905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513630,0%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513630,0%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6940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64.867.632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8669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8.972.741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64.867.632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913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55.780.137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557801370,0%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557801370,0%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227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9.087.495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3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133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470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2.662.312.673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8874375576,7%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8874375576,7%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473729"/>
                  </a:ext>
                </a:extLst>
              </a:tr>
              <a:tr h="105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2.662.312.673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26623126730,0%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26623126730,0%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5439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29763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89591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1.000.393.884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-1.068.526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772.875.272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806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8768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771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268178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12C35F4-138E-4F9E-8D22-8B432FAC6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0432"/>
              </p:ext>
            </p:extLst>
          </p:nvPr>
        </p:nvGraphicFramePr>
        <p:xfrm>
          <a:off x="645742" y="1862599"/>
          <a:ext cx="7886698" cy="3393738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46209202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6094704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806895264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68837525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5297075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730027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5267767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1872448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5517079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15311705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75882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18083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945.516.418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-1.068.526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721.464.985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39863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77.458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23.113.526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988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0072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171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316.971.460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-565.810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248.955.591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24451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27.765.904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24.444.911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9076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3638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259.351.362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300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1751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487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1943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5.637.485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5.319.542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4693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51.410.287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311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26.907.119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122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24.444.910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5181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38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558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46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3577A6-D78D-4CC2-BF11-10C70F2A3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840544"/>
              </p:ext>
            </p:extLst>
          </p:nvPr>
        </p:nvGraphicFramePr>
        <p:xfrm>
          <a:off x="576388" y="1916832"/>
          <a:ext cx="7886698" cy="361785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7984519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94631032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42387384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69361718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64903399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60828203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8228236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3156106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60675295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09748111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1623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2183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3.218.024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1.606.607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39313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7170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05608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8866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8490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2714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3468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0948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9161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1518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71957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7967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2.645.352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1.587.311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797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1.072.371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010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514.940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514.940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7175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4887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8389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567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3992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92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4221088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B2C89D-89C2-4B7A-A3AE-1FE52934C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98633"/>
              </p:ext>
            </p:extLst>
          </p:nvPr>
        </p:nvGraphicFramePr>
        <p:xfrm>
          <a:off x="576387" y="1854047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04817449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003322045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855233647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33157941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042266018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806009978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43761664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11151681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423632525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282601084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164279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24889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2.351.107.331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3.200.321.735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47328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257.101.083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173.870.365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5143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3.026.451.370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0983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1.774.013.676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8855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848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1.228.392.650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9828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7273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153.978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707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2793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3A673D-8FE7-41E5-85E7-EA6681797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49337"/>
              </p:ext>
            </p:extLst>
          </p:nvPr>
        </p:nvGraphicFramePr>
        <p:xfrm>
          <a:off x="576387" y="4576603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55571228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94881215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835816305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411417030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39209743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31439433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47668470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12849016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411258244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328019095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71652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2555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1.316.030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77398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1.316.030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1855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7258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1.006.293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02307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00869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05071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0935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9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BA318B-43C6-4860-A137-663744D03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21217"/>
              </p:ext>
            </p:extLst>
          </p:nvPr>
        </p:nvGraphicFramePr>
        <p:xfrm>
          <a:off x="739502" y="1772816"/>
          <a:ext cx="7704858" cy="4646650"/>
        </p:xfrm>
        <a:graphic>
          <a:graphicData uri="http://schemas.openxmlformats.org/drawingml/2006/table">
            <a:tbl>
              <a:tblPr/>
              <a:tblGrid>
                <a:gridCol w="249672">
                  <a:extLst>
                    <a:ext uri="{9D8B030D-6E8A-4147-A177-3AD203B41FA5}">
                      <a16:colId xmlns:a16="http://schemas.microsoft.com/office/drawing/2014/main" val="1989787988"/>
                    </a:ext>
                  </a:extLst>
                </a:gridCol>
                <a:gridCol w="249672">
                  <a:extLst>
                    <a:ext uri="{9D8B030D-6E8A-4147-A177-3AD203B41FA5}">
                      <a16:colId xmlns:a16="http://schemas.microsoft.com/office/drawing/2014/main" val="600054264"/>
                    </a:ext>
                  </a:extLst>
                </a:gridCol>
                <a:gridCol w="249672">
                  <a:extLst>
                    <a:ext uri="{9D8B030D-6E8A-4147-A177-3AD203B41FA5}">
                      <a16:colId xmlns:a16="http://schemas.microsoft.com/office/drawing/2014/main" val="2190788570"/>
                    </a:ext>
                  </a:extLst>
                </a:gridCol>
                <a:gridCol w="2996054">
                  <a:extLst>
                    <a:ext uri="{9D8B030D-6E8A-4147-A177-3AD203B41FA5}">
                      <a16:colId xmlns:a16="http://schemas.microsoft.com/office/drawing/2014/main" val="2512592420"/>
                    </a:ext>
                  </a:extLst>
                </a:gridCol>
                <a:gridCol w="719054">
                  <a:extLst>
                    <a:ext uri="{9D8B030D-6E8A-4147-A177-3AD203B41FA5}">
                      <a16:colId xmlns:a16="http://schemas.microsoft.com/office/drawing/2014/main" val="2976693451"/>
                    </a:ext>
                  </a:extLst>
                </a:gridCol>
                <a:gridCol w="719054">
                  <a:extLst>
                    <a:ext uri="{9D8B030D-6E8A-4147-A177-3AD203B41FA5}">
                      <a16:colId xmlns:a16="http://schemas.microsoft.com/office/drawing/2014/main" val="1503555763"/>
                    </a:ext>
                  </a:extLst>
                </a:gridCol>
                <a:gridCol w="758999">
                  <a:extLst>
                    <a:ext uri="{9D8B030D-6E8A-4147-A177-3AD203B41FA5}">
                      <a16:colId xmlns:a16="http://schemas.microsoft.com/office/drawing/2014/main" val="1284743936"/>
                    </a:ext>
                  </a:extLst>
                </a:gridCol>
                <a:gridCol w="639159">
                  <a:extLst>
                    <a:ext uri="{9D8B030D-6E8A-4147-A177-3AD203B41FA5}">
                      <a16:colId xmlns:a16="http://schemas.microsoft.com/office/drawing/2014/main" val="520635553"/>
                    </a:ext>
                  </a:extLst>
                </a:gridCol>
                <a:gridCol w="561761">
                  <a:extLst>
                    <a:ext uri="{9D8B030D-6E8A-4147-A177-3AD203B41FA5}">
                      <a16:colId xmlns:a16="http://schemas.microsoft.com/office/drawing/2014/main" val="3926780496"/>
                    </a:ext>
                  </a:extLst>
                </a:gridCol>
                <a:gridCol w="561761">
                  <a:extLst>
                    <a:ext uri="{9D8B030D-6E8A-4147-A177-3AD203B41FA5}">
                      <a16:colId xmlns:a16="http://schemas.microsoft.com/office/drawing/2014/main" val="2054124455"/>
                    </a:ext>
                  </a:extLst>
                </a:gridCol>
              </a:tblGrid>
              <a:tr h="13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29832"/>
                  </a:ext>
                </a:extLst>
              </a:tr>
              <a:tr h="324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26146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36.111.034.134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607.108.319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31.596.869.924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96762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36.111.034.134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607.108.319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31.596.869.924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39590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19.314.000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-702.052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17.846.274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231081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126.045.095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4.360.393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115.294.166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818075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573.367.184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17.786.022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472.026.341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13793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81.673.227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7.723.084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75.050.071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00255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2.633.295.714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-88.397.800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2.351.369.294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06475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82.404.167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187.674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72.880.896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83226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420.451.809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-3.732.326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333.141.437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81730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418.154.221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10.355.924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427.390.953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784634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9.891.818.106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-139.797.833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8.417.534.765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661642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1.052.736.969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15.077.306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917.438.210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99017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1.150.788.551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-10.952.496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1.047.032.558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93897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1.917.492.737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-38.323.155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1.504.573.274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362367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457.609.420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6.304.717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404.815.161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549540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11.997.304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-608.215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6.853.972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316516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6.505.689.994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50.496.645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6.125.702.338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19231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5.919.706.078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655.762.608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5.394.013.289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23829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44.753.617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-1.110.390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39.055.261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76310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2.479.476.563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-5.696.097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1.973.782.091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437657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988.155.959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-8.292.574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800.642.701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583069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27.869.608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-729.625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26.389.105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99662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607.971.519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-2.247.140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514.520.234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57357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11.567.289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-1.275.561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10.208.344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864605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198.529.697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8.658.849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165.448.245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68869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129.638.069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-909.578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102.519.568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89168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53.686.745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51.908.356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-1.778.389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45.244.794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33379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96.424.523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-971.857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70.607.627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82324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52.001.799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-480.699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48.540.112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133258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23.478.152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-313.523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20.980.021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45661"/>
                  </a:ext>
                </a:extLst>
              </a:tr>
              <a:tr h="13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136.714.407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136.714.407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95.968.822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8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612511-5350-4A61-B484-845B58DF5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20092"/>
              </p:ext>
            </p:extLst>
          </p:nvPr>
        </p:nvGraphicFramePr>
        <p:xfrm>
          <a:off x="628649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4203067679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3844408067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2439613700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126419383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2027300524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1764910388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2675212875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1820223522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1007213340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1087320690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968948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9387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402.275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34952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402.275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07741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54.098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39490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54.098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93955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-5.769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190.014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2984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179.798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-4.579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2485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27.190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988747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158.163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9808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28.469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68747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30667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5764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8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NOVIEMBRE 2018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0B7D42-CAB0-4AA5-B738-F8F7B1149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12655"/>
              </p:ext>
            </p:extLst>
          </p:nvPr>
        </p:nvGraphicFramePr>
        <p:xfrm>
          <a:off x="2520950" y="1836812"/>
          <a:ext cx="4102100" cy="16002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750837335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8195336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noviembre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05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675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-609,2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496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1.619,4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15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-15,8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192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-29,5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89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9.878,2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734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DB66E4-D230-489B-9CC1-B1944D21E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96599"/>
              </p:ext>
            </p:extLst>
          </p:nvPr>
        </p:nvGraphicFramePr>
        <p:xfrm>
          <a:off x="628649" y="3853036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953203839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825217536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3493603776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995058976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1157236806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604593650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180992376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3384728415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173457526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3023512869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266949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1040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1.031.845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8203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2429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69007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6065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05106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732.510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21589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732.510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091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NOVIEMBRE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505896-3D40-4EC7-9B5C-CE5ECF7DE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29621"/>
              </p:ext>
            </p:extLst>
          </p:nvPr>
        </p:nvGraphicFramePr>
        <p:xfrm>
          <a:off x="2489200" y="1867139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18187279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63227778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noviembre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8924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56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-11.394,4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13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95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5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-23,0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93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13.926,2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04790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FB70DD-EAB4-42A3-8FFB-052C25C3F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97172"/>
              </p:ext>
            </p:extLst>
          </p:nvPr>
        </p:nvGraphicFramePr>
        <p:xfrm>
          <a:off x="642838" y="3768140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240238977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470172125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084023576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58982888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89708597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3785286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868282538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455903080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3725072176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541610234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74164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9078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695.471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3182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1628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38407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4477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25532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151.583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7320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151.583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5664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11479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4443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250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6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37F22C-A8E2-4C55-B814-E0916E2BB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37040"/>
              </p:ext>
            </p:extLst>
          </p:nvPr>
        </p:nvGraphicFramePr>
        <p:xfrm>
          <a:off x="611461" y="1856030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3685142922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8522151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8497893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1439839278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11505406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384961943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2842306341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1619382019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3115527597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592870552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18878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7224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645.373.877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2151246256,7%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2151246256,7%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46228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608.664.088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6086640880,0%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6086640880,0%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8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608.664.088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6086640880,0%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6086640880,0%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1535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608.664.088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6086640880,0%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6086640880,0%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0668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36.709.789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183548945,0%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183548945,0%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09101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35.204.456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352044560,0%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352044560,0%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72339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1.505.333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15053330,0%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15053330,0%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05098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DB93FD-1AD2-4249-A7ED-8FA921853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816211"/>
              </p:ext>
            </p:extLst>
          </p:nvPr>
        </p:nvGraphicFramePr>
        <p:xfrm>
          <a:off x="610094" y="4474840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2398864363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96323104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08518382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2747518510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273643743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347947759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647230390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4139310060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1973890314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1157403400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38291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93012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638.060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34826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93708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61110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85596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42376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638.060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2505,4%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2505,4%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95050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624.519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2453,2%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2453,2%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8091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135410,0%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135410,0%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321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56791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0FDC2E-1061-4091-AD7F-6626CEC06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1843"/>
              </p:ext>
            </p:extLst>
          </p:nvPr>
        </p:nvGraphicFramePr>
        <p:xfrm>
          <a:off x="645739" y="1867174"/>
          <a:ext cx="7886701" cy="42284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81075862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3111843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9118597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64148100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922693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998832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8188558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706247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819916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29140085"/>
                    </a:ext>
                  </a:extLst>
                </a:gridCol>
              </a:tblGrid>
              <a:tr h="171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15405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123860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392.542.866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401.610.397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70953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100.740.789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140.515.601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76465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100.740.789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140.515.601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238678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261.094.796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929183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261.094.796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61389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18.128.339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-25.199.641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22195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12.598.157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11.546.100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0837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015536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72709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18.553.049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022452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17.196.591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6282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13.794.663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8364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50858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33.653.829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31.364.652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15756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25.463.638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58813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04663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46537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54723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90094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13.428.596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34113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7.652.797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5224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48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NOVIEMBRE de la Partida Tesoro Público, </a:t>
            </a:r>
            <a:r>
              <a:rPr lang="es-CL" sz="1400" b="1" dirty="0"/>
              <a:t>ascendió en moneda nacional a 95,6%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disminuciones por </a:t>
            </a:r>
            <a:r>
              <a:rPr lang="es-CL" sz="1400" b="1" dirty="0"/>
              <a:t>$161.845 millones</a:t>
            </a:r>
            <a:r>
              <a:rPr lang="es-CL" sz="1400" dirty="0"/>
              <a:t>, afectando principalmente al subtítulo 24 “transferencias corrientes” con una reducción de $768.657 millones, y al subtítulo 27 “aporte fiscal libre” con un incremento de $607.108 millones.</a:t>
            </a:r>
            <a:endParaRPr lang="es-CL" sz="1400" b="1" dirty="0"/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NOVIEMBRE alcanzó un 116,8%,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398,9%.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2018 del Fondo en millones de dólares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44FAAE-B9E5-403C-8F88-F62CBDCDA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95086"/>
              </p:ext>
            </p:extLst>
          </p:nvPr>
        </p:nvGraphicFramePr>
        <p:xfrm>
          <a:off x="2489200" y="2040847"/>
          <a:ext cx="4165600" cy="16002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60508571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1905776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995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junio de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1621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893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69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2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7816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3330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970A5DA-0668-478E-B04B-DD0753A03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67909"/>
              </p:ext>
            </p:extLst>
          </p:nvPr>
        </p:nvGraphicFramePr>
        <p:xfrm>
          <a:off x="679205" y="4240221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96732025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776795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6861400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385893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3639632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6664232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5289063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03391374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4561175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3695295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3604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5829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201.146.458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1048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52.071.677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503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52.071.677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4732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52.071.677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4337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149.074.781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9946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149.074.781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11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$991.081 millones ejecutados, equivalente a un 88,5%, donde las principales erogaciones correspondieron a transferencias corrientes por $433.634 millones para el “Fondo Único de Prestaciones Familiares y Subsidios de Cesantía”; $258.746 millones para el “Fondo Nacional de Subsidio Familiar”; $87.931 millones para el “Fondo Único de Prestaciones Familiares y Subsidios de Cesantía”; y, $58.525 millones para la “Subsidio Agua Potable Art.1° Ley N°18.778”, que en conjunto representan el 84,6%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154,2% de ejecución, explicado por el nivel de erogación del subtítulo 30 “adquisición de activos financieros” (ítem compra de títulos y valores), que alcanza los $2.662.313 millones por sobre el presupuesto inicial y vigente de dicha asignación, representando a su vez el 55,6%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136,1%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398,9%,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87,5%, destacando las transferencias efectuadas al Ministerio de Hacienda, al Ministerio Secretaría General de Gobierno, y el Ministerio del Trabajo y Previsión Social, con un 102,2%, 94,7% y un 94,2% respectivamente.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NOVIEMBRE por </a:t>
            </a:r>
            <a:r>
              <a:rPr lang="es-CL" sz="1400" b="1" dirty="0"/>
              <a:t>US$13.926,2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US$9.878,2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junio de </a:t>
            </a:r>
            <a:r>
              <a:rPr lang="es-CL" sz="1400" b="1" dirty="0"/>
              <a:t>$179.570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NOVIEMBRE.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3949888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8EC26C9-F0AF-446C-BE3B-B4D19AF13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66894"/>
              </p:ext>
            </p:extLst>
          </p:nvPr>
        </p:nvGraphicFramePr>
        <p:xfrm>
          <a:off x="730325" y="1700808"/>
          <a:ext cx="7658099" cy="2266594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611655415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266724462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645077165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41363026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30386176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4095250738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638438665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342246288"/>
                    </a:ext>
                  </a:extLst>
                </a:gridCol>
              </a:tblGrid>
              <a:tr h="1641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26546"/>
                  </a:ext>
                </a:extLst>
              </a:tr>
              <a:tr h="2626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927423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42.745.176.085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-161.845.120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40.853.625.614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87089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83332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244.398.453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98109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2.966.953.790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-768.656.915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2.027.721.526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345246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64.867.632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920531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36.111.034.134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607.108.319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31.596.869.924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544447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257.101.083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173.870.365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24085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124.460.071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2.988.612.844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98902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923.233.755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730.734.167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432349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3.026.451.370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366781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0547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BFB51A-9908-4EFC-B170-B0C7EF056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69267"/>
              </p:ext>
            </p:extLst>
          </p:nvPr>
        </p:nvGraphicFramePr>
        <p:xfrm>
          <a:off x="735051" y="4703227"/>
          <a:ext cx="7658099" cy="1597565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582545915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1027526876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517274752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64505744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66773279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791303426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4097038446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427705261"/>
                    </a:ext>
                  </a:extLst>
                </a:gridCol>
              </a:tblGrid>
              <a:tr h="16236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3604"/>
                  </a:ext>
                </a:extLst>
              </a:tr>
              <a:tr h="25978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1914"/>
                  </a:ext>
                </a:extLst>
              </a:tr>
              <a:tr h="162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376066"/>
                  </a:ext>
                </a:extLst>
              </a:tr>
              <a:tr h="162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954635"/>
                  </a:ext>
                </a:extLst>
              </a:tr>
              <a:tr h="162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99926"/>
                  </a:ext>
                </a:extLst>
              </a:tr>
              <a:tr h="162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73456"/>
                  </a:ext>
                </a:extLst>
              </a:tr>
              <a:tr h="162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10466"/>
                  </a:ext>
                </a:extLst>
              </a:tr>
              <a:tr h="162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3.109.464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27779"/>
                  </a:ext>
                </a:extLst>
              </a:tr>
              <a:tr h="162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925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5581B5-61A7-4762-B84F-AC14342D7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703371"/>
              </p:ext>
            </p:extLst>
          </p:nvPr>
        </p:nvGraphicFramePr>
        <p:xfrm>
          <a:off x="576388" y="1698845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3296199176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2225113615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1976990690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64050422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283570597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14674272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097543233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4225029259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573058552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274009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146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991.081.599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5562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3.104.617.370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-769.190.966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4.787.147.074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7135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2.351.107.331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214.960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3.200.321.735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15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19.314.000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-702.052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17.846.274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51892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645.373.877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2151246256,7%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2151246256,7%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39562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392.542.866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401.610.397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1971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201.146.458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86923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CDEF4F-BCD3-48A1-A7DF-AC9BB5A04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66929"/>
              </p:ext>
            </p:extLst>
          </p:nvPr>
        </p:nvGraphicFramePr>
        <p:xfrm>
          <a:off x="573733" y="4334862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3280485810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1251907271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251836434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82920472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96314356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74642452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123268689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726291716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615353139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035542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06200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3.218.024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507.643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1.606.607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76205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1.316.030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0269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402.275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9833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1.031.845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7847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695.471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3986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638.060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08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929006-F4FE-41EA-A5F9-342D23F9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26058"/>
              </p:ext>
            </p:extLst>
          </p:nvPr>
        </p:nvGraphicFramePr>
        <p:xfrm>
          <a:off x="618382" y="1730128"/>
          <a:ext cx="7841132" cy="4219151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val="748755686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1790750185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3759233788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599217802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171112318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202134411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544742231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val="3786258383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1305151785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437692742"/>
                    </a:ext>
                  </a:extLst>
                </a:gridCol>
              </a:tblGrid>
              <a:tr h="167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368478"/>
                  </a:ext>
                </a:extLst>
              </a:tr>
              <a:tr h="267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26392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991.081.599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216964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933.056.138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11925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845.124.541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836342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2.249.419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1757"/>
                  </a:ext>
                </a:extLst>
              </a:tr>
              <a:tr h="2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34.910.882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46188"/>
                  </a:ext>
                </a:extLst>
              </a:tr>
              <a:tr h="144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433.634.275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17167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24544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258.746.400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6741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58.525.660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585029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57.057.905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549642"/>
                  </a:ext>
                </a:extLst>
              </a:tr>
              <a:tr h="2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 de 2006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469385"/>
                  </a:ext>
                </a:extLst>
              </a:tr>
              <a:tr h="2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74580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59610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87.931.597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70636"/>
                  </a:ext>
                </a:extLst>
              </a:tr>
              <a:tr h="15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87.931.597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17778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58.025.461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24676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58.025.461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32668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54.258.275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347556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2.680.576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31277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1.086.610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050342"/>
                  </a:ext>
                </a:extLst>
              </a:tr>
              <a:tr h="16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60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831A3F-3770-4EB8-B53F-04E73083C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759212"/>
              </p:ext>
            </p:extLst>
          </p:nvPr>
        </p:nvGraphicFramePr>
        <p:xfrm>
          <a:off x="628651" y="1867007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85553610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86675516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1394457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317031626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90719608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5424521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5518719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01406432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8080856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42052950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6475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92561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3.104.617.370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-769.190.966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4.787.147.074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025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119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244.398.453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077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99.523.178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6362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48.823.490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40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13.814.340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86767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36.885.348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7478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144.875.275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709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144.875.275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838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1555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0933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1.835.836.452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-768.104.915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1.042.593.711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6440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64.314.453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55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1.038.888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0748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6.187.395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068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3687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9.843.160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20570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14.227.497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402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74341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24.730.312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349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3.097.464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0676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4.966.571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35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ADFD00-E5AC-4CC4-B67F-FCFE9A03B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6649"/>
              </p:ext>
            </p:extLst>
          </p:nvPr>
        </p:nvGraphicFramePr>
        <p:xfrm>
          <a:off x="628651" y="1862599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02067264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70190586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343459977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87001913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97265834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09283504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9178773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8861405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5332122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99562967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0068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296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806.183.335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7282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9856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1.519.247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864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608.664.088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593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4355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890.517.548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-738.104.915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172.044.560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0068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155.199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2893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670.291.656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-293.003.872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118.244.691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821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4.581.445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1103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10.158.800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372588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3.318.765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46703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5.997.636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762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611.270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11727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2.861.046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819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-4.179.408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-4.179.418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418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508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Distribución Suplementaria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296.419.192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67.669.192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-228.750.000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2631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53.085.736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-214.377.941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215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3.059.918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0602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8.735.281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444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4709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4.381.279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77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6082</Words>
  <Application>Microsoft Office PowerPoint</Application>
  <PresentationFormat>Presentación en pantalla (4:3)</PresentationFormat>
  <Paragraphs>3144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NOVIEMBRE DE 2018 PARTIDA 50: TESORO PÚBLICO</vt:lpstr>
      <vt:lpstr>EJECUCIÓN ACUMULADA DE GASTOS A NOVIEMBRE DE 2018  PARTIDA 50 TESORO PÚBLICO</vt:lpstr>
      <vt:lpstr>EJECUCIÓN ACUMULADA DE GASTOS A NOVIEMBRE DE 2018  PARTIDA 50 TESORO PÚBLICO</vt:lpstr>
      <vt:lpstr>EJECUCIÓN ACUMULADA DE GASTOS A NOVIEMBRE DE 2018  PARTIDA 50 TESORO PÚBLICO</vt:lpstr>
      <vt:lpstr>EJECUCIÓN ACUMULADA DE GASTOS A NOVIEMBRE DE 2018  PARTIDA 50 TESORO PÚBLICO</vt:lpstr>
      <vt:lpstr>EJECUCIÓN ACUMULADA DE GASTOS A NOVIEMBRE DE 2018  PARTIDA 50 RESUMEN POR CAPÍTULOS</vt:lpstr>
      <vt:lpstr>EJECUCIÓN ACUMULADA DE GASTOS A NOVIEMBRE DE 2018  PARTIDA 50. CAPÍTULO 01. PROGRAMA 02:  SUBSIDIOS</vt:lpstr>
      <vt:lpstr>EJECUCIÓN ACUMULADA DE GASTOS A NOVIEMBRE DE 2018  PARTIDA 50. CAPÍTULO 01. PROGRAMA 03:  OPERACIONES COMPLEMENTARIAS</vt:lpstr>
      <vt:lpstr>EJECUCIÓN ACUMULADA DE GASTOS A NOVIEMBRE DE 2018  PARTIDA 50. CAPÍTULO 01. PROGRAMA 03:  OPERACIONES COMPLEMENTARIAS</vt:lpstr>
      <vt:lpstr>EJECUCIÓN ACUMULADA DE GASTOS A NOVIEMBRE DE 2018  PARTIDA 50. CAPÍTULO 01. PROGRAMA 03:  OPERACIONES COMPLEMENTARIAS</vt:lpstr>
      <vt:lpstr>EJECUCIÓN ACUMULADA DE GASTOS A NOVIEMBRE DE 2018  PARTIDA 50. CAPÍTULO 01. PROGRAMA 03:  OPERACIONES COMPLEMENTARIAS</vt:lpstr>
      <vt:lpstr>EJECUCIÓN ACUMULADA DE GASTOS A NOVIEMBRE DE 2018  PARTIDA 50. CAPÍTULO 01. PROGRAMA 03:  OPERACIONES COMPLEMENTARIAS</vt:lpstr>
      <vt:lpstr>EJECUCIÓN ACUMULADA DE GASTOS A NOVIEMBRE DE 2018  PARTIDA 50. CAPÍTULO 01. PROGRAMA 04:  SERVICIO DE LA DEUDA PÚBLICA</vt:lpstr>
      <vt:lpstr>EJECUCIÓN ACUMULADA DE GASTOS A NOVIEMBRE DE 2018  PARTIDA 50. CAPÍTULO 01. PROGRAMA 05:  APORTE FISCAL LIBRE</vt:lpstr>
      <vt:lpstr>EJECUCIÓN ACUMULADA DE GASTOS A NOVIEMBRE DE 2018  PARTIDA 50. CAPÍTULO 01. PROGRAMA 05:  APORTE FISCAL LIBRE</vt:lpstr>
      <vt:lpstr>EJECUCIÓN ACUMULADA DE GASTOS A NOVIEMBRE DE 2018  PARTIDA 50. CAPÍTULO 01. PROGRAMA 06:  FONDO DE RESERVA DE PENSIONES</vt:lpstr>
      <vt:lpstr>EJECUCIÓN ACUMULADA DE GASTOS A NOVIEMBRE DE 2018  PARTIDA 50. CAPÍTULO 01. PROGRAMA 07:  FONDO DE ESTABILIZACIÓN ECONÓMICA Y SOCIAL</vt:lpstr>
      <vt:lpstr>EJECUCIÓN ACUMULADA DE GASTOS A NOVIEMBRE DE 2018  PARTIDA 50. CAPÍTULO 01. PROGRAMA 08:  FONDO PARA LA EDUCACIÓN</vt:lpstr>
      <vt:lpstr>EJECUCIÓN ACUMULADA DE GASTOS A NOVIEMBRE DE 2018  PARTIDA 50. CAPÍTULO 01. PROGRAMA 09:  FONDO DE APOYO REGIONAL</vt:lpstr>
      <vt:lpstr>EJECUCIÓN ACUMULADA DE GASTOS A NOVIEMBRE DE 2018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228</cp:revision>
  <cp:lastPrinted>2016-08-01T14:19:25Z</cp:lastPrinted>
  <dcterms:created xsi:type="dcterms:W3CDTF">2016-06-23T13:38:47Z</dcterms:created>
  <dcterms:modified xsi:type="dcterms:W3CDTF">2019-01-08T21:17:48Z</dcterms:modified>
</cp:coreProperties>
</file>