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  <p:sldMasterId id="2147483672" r:id="rId3"/>
  </p:sldMasterIdLst>
  <p:notesMasterIdLst>
    <p:notesMasterId r:id="rId24"/>
  </p:notesMasterIdLst>
  <p:handoutMasterIdLst>
    <p:handoutMasterId r:id="rId25"/>
  </p:handoutMasterIdLst>
  <p:sldIdLst>
    <p:sldId id="256" r:id="rId4"/>
    <p:sldId id="298" r:id="rId5"/>
    <p:sldId id="308" r:id="rId6"/>
    <p:sldId id="304" r:id="rId7"/>
    <p:sldId id="264" r:id="rId8"/>
    <p:sldId id="263" r:id="rId9"/>
    <p:sldId id="265" r:id="rId10"/>
    <p:sldId id="267" r:id="rId11"/>
    <p:sldId id="301" r:id="rId12"/>
    <p:sldId id="302" r:id="rId13"/>
    <p:sldId id="305" r:id="rId14"/>
    <p:sldId id="303" r:id="rId15"/>
    <p:sldId id="268" r:id="rId16"/>
    <p:sldId id="306" r:id="rId17"/>
    <p:sldId id="307" r:id="rId18"/>
    <p:sldId id="271" r:id="rId19"/>
    <p:sldId id="273" r:id="rId20"/>
    <p:sldId id="274" r:id="rId21"/>
    <p:sldId id="276" r:id="rId22"/>
    <p:sldId id="275" r:id="rId23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94" autoAdjust="0"/>
    <p:restoredTop sz="93250" autoAdjust="0"/>
  </p:normalViewPr>
  <p:slideViewPr>
    <p:cSldViewPr>
      <p:cViewPr varScale="1">
        <p:scale>
          <a:sx n="111" d="100"/>
          <a:sy n="111" d="100"/>
        </p:scale>
        <p:origin x="19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08-01-2019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08-01-2019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08-01-2019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08-01-2019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08-01-2019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08-01-2019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08-01-2019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08-01-2019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18888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15675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61809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183894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059900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60345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0534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01865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29695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1218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0686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08-01-2019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08-01-2019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08-01-2019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08-01-2019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08-01-2019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08-01-2019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vmlDrawing" Target="../drawings/vmlDrawing3.v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oleObject" Target="../embeddings/oleObject3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08-01-2019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2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08-01-2019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616925590"/>
              </p:ext>
            </p:extLst>
          </p:nvPr>
        </p:nvGraphicFramePr>
        <p:xfrm>
          <a:off x="5519167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9167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0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59941965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70720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NOVIEMBRE DE 2018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50: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TESORO PÚBLICO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enero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44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52565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6002" y="6173787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725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					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3 de 4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8CC1FE7-91B1-47C3-9D2E-1C344E22F7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298560"/>
              </p:ext>
            </p:extLst>
          </p:nvPr>
        </p:nvGraphicFramePr>
        <p:xfrm>
          <a:off x="628651" y="1862599"/>
          <a:ext cx="7886698" cy="3645582"/>
        </p:xfrm>
        <a:graphic>
          <a:graphicData uri="http://schemas.openxmlformats.org/drawingml/2006/table">
            <a:tbl>
              <a:tblPr/>
              <a:tblGrid>
                <a:gridCol w="266803">
                  <a:extLst>
                    <a:ext uri="{9D8B030D-6E8A-4147-A177-3AD203B41FA5}">
                      <a16:colId xmlns:a16="http://schemas.microsoft.com/office/drawing/2014/main" val="36075926"/>
                    </a:ext>
                  </a:extLst>
                </a:gridCol>
                <a:gridCol w="266803">
                  <a:extLst>
                    <a:ext uri="{9D8B030D-6E8A-4147-A177-3AD203B41FA5}">
                      <a16:colId xmlns:a16="http://schemas.microsoft.com/office/drawing/2014/main" val="688734382"/>
                    </a:ext>
                  </a:extLst>
                </a:gridCol>
                <a:gridCol w="266803">
                  <a:extLst>
                    <a:ext uri="{9D8B030D-6E8A-4147-A177-3AD203B41FA5}">
                      <a16:colId xmlns:a16="http://schemas.microsoft.com/office/drawing/2014/main" val="4177125152"/>
                    </a:ext>
                  </a:extLst>
                </a:gridCol>
                <a:gridCol w="2796097">
                  <a:extLst>
                    <a:ext uri="{9D8B030D-6E8A-4147-A177-3AD203B41FA5}">
                      <a16:colId xmlns:a16="http://schemas.microsoft.com/office/drawing/2014/main" val="2621595613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3343234132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690759776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4028758341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108554196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1270953057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1249871812"/>
                    </a:ext>
                  </a:extLst>
                </a:gridCol>
              </a:tblGrid>
              <a:tr h="1600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56294"/>
                  </a:ext>
                </a:extLst>
              </a:tr>
              <a:tr h="2561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3613444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Defensoría de los Derechos de la Niñez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1.006.316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1.006.316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838.595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9207505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7747717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 Art. 129 bis 19 Código de Aguas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3.222.429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3.222.429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541814"/>
                  </a:ext>
                </a:extLst>
              </a:tr>
              <a:tr h="256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Art. 44 Ley N° 20.883 Bonificación Adicional Zonas Extremas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1.133.497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94,5%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1257346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51.363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513630,0%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513630,0%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0390582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Financieros Internacionales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51.363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513630,0%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513630,0%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694026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8.990.276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8.972.751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-17.525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64.867.632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721,5%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722,9%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6866907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8.990.266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8.972.741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-17.525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64.867.632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721,5%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722,9%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2691329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de Sentencias Ejecutoriadas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55.780.137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557801370,0%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557801370,0%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422757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Indemnizaciones Artículo 1° Transitorio Ley N° 20.504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8.990.256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8.972.731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-17.525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9.087.495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6498347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 Constitucional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613363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 constitucional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1247046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2.662.312.673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8874375576,7%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8874375576,7%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473729"/>
                  </a:ext>
                </a:extLst>
              </a:tr>
              <a:tr h="1054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2.662.312.673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26623126730,0%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26623126730,0%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5543984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9297633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895916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1.001.462.410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1.000.393.884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-1.068.526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772.875.272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7380637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5876822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47712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02059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60" y="5268178"/>
            <a:ext cx="829133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60" y="1407259"/>
            <a:ext cx="770485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					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4 de 4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12C35F4-138E-4F9E-8D22-8B432FAC65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070432"/>
              </p:ext>
            </p:extLst>
          </p:nvPr>
        </p:nvGraphicFramePr>
        <p:xfrm>
          <a:off x="645742" y="1862599"/>
          <a:ext cx="7886698" cy="3393738"/>
        </p:xfrm>
        <a:graphic>
          <a:graphicData uri="http://schemas.openxmlformats.org/drawingml/2006/table">
            <a:tbl>
              <a:tblPr/>
              <a:tblGrid>
                <a:gridCol w="266803">
                  <a:extLst>
                    <a:ext uri="{9D8B030D-6E8A-4147-A177-3AD203B41FA5}">
                      <a16:colId xmlns:a16="http://schemas.microsoft.com/office/drawing/2014/main" val="1462092029"/>
                    </a:ext>
                  </a:extLst>
                </a:gridCol>
                <a:gridCol w="266803">
                  <a:extLst>
                    <a:ext uri="{9D8B030D-6E8A-4147-A177-3AD203B41FA5}">
                      <a16:colId xmlns:a16="http://schemas.microsoft.com/office/drawing/2014/main" val="16094704"/>
                    </a:ext>
                  </a:extLst>
                </a:gridCol>
                <a:gridCol w="266803">
                  <a:extLst>
                    <a:ext uri="{9D8B030D-6E8A-4147-A177-3AD203B41FA5}">
                      <a16:colId xmlns:a16="http://schemas.microsoft.com/office/drawing/2014/main" val="1806895264"/>
                    </a:ext>
                  </a:extLst>
                </a:gridCol>
                <a:gridCol w="2796097">
                  <a:extLst>
                    <a:ext uri="{9D8B030D-6E8A-4147-A177-3AD203B41FA5}">
                      <a16:colId xmlns:a16="http://schemas.microsoft.com/office/drawing/2014/main" val="2688375250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452970758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107300278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1652677670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4018724488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1555170793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1215311705"/>
                    </a:ext>
                  </a:extLst>
                </a:gridCol>
              </a:tblGrid>
              <a:tr h="1600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4758825"/>
                  </a:ext>
                </a:extLst>
              </a:tr>
              <a:tr h="2561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3180833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946.584.944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945.516.418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-1.068.526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721.464.985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4398631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Mineras Gobiernos Regionales Ley N° 19.143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27.055.304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27.132.762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77.458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23.113.526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2698891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Magallanes Ley  N° 19.275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3.894.080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3.894.080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7007208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Recursos Fondo de Infraestructura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68.751.480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68.751.480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21.350.000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9217160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IVA Concesiones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317.537.270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316.971.460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-565.810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248.955.591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78,5%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9244516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Casinos de Juego Gobiernos Regionales Ley N° 19.995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27.746.854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27.765.904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19.050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24.444.911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5490768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Geotérmicas Gobiernos Regionales Ley N° 19.657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175.671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175.671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175.671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8436383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Apoyo Regional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336.697.406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336.697.406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259.351.362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3130038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para  Diagnósticos y Tratamientos de Alto Costo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102.600.000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101.910.000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101.910.000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0175160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Gobiernos Regionales  Art. 129 bis 19 Código de Aguas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21.971.788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21.971.788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2.236.000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3404878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Inversión y Reconversión Regional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34.608.382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34.608.382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34.608.382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619432"/>
                  </a:ext>
                </a:extLst>
              </a:tr>
              <a:tr h="256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de Acuicultura Gobiernos Regionales D.L. N° 430, de 1992 ( E.F. y T.)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5.546.709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5.637.485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90.776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5.319.542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0446936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54.877.456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54.877.456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51.410.287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073119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Mineras Municipalidades Ley N° 19.143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27.055.304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27.055.304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26.907.119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2612245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Casinos de Juego Municipalidades Ley N° 19.995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27.746.854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27.746.854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24.444.910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451811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Geotérmicas Municipalidades Ley N° 19.657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75.288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75.288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58.258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3877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655850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70465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03139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4374" y="6339511"/>
            <a:ext cx="81933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1461492"/>
            <a:ext cx="7488832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dólares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53577A6-D78D-4CC2-BF11-10C70F2A3F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5840544"/>
              </p:ext>
            </p:extLst>
          </p:nvPr>
        </p:nvGraphicFramePr>
        <p:xfrm>
          <a:off x="576388" y="1916832"/>
          <a:ext cx="7886698" cy="3617853"/>
        </p:xfrm>
        <a:graphic>
          <a:graphicData uri="http://schemas.openxmlformats.org/drawingml/2006/table">
            <a:tbl>
              <a:tblPr/>
              <a:tblGrid>
                <a:gridCol w="266803">
                  <a:extLst>
                    <a:ext uri="{9D8B030D-6E8A-4147-A177-3AD203B41FA5}">
                      <a16:colId xmlns:a16="http://schemas.microsoft.com/office/drawing/2014/main" val="279845191"/>
                    </a:ext>
                  </a:extLst>
                </a:gridCol>
                <a:gridCol w="266803">
                  <a:extLst>
                    <a:ext uri="{9D8B030D-6E8A-4147-A177-3AD203B41FA5}">
                      <a16:colId xmlns:a16="http://schemas.microsoft.com/office/drawing/2014/main" val="394631032"/>
                    </a:ext>
                  </a:extLst>
                </a:gridCol>
                <a:gridCol w="266803">
                  <a:extLst>
                    <a:ext uri="{9D8B030D-6E8A-4147-A177-3AD203B41FA5}">
                      <a16:colId xmlns:a16="http://schemas.microsoft.com/office/drawing/2014/main" val="2423873843"/>
                    </a:ext>
                  </a:extLst>
                </a:gridCol>
                <a:gridCol w="2796097">
                  <a:extLst>
                    <a:ext uri="{9D8B030D-6E8A-4147-A177-3AD203B41FA5}">
                      <a16:colId xmlns:a16="http://schemas.microsoft.com/office/drawing/2014/main" val="1693617187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2649033990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3608282034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3582282366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1031561067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2606752951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609748111"/>
                    </a:ext>
                  </a:extLst>
                </a:gridCol>
              </a:tblGrid>
              <a:tr h="1600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7916239"/>
                  </a:ext>
                </a:extLst>
              </a:tr>
              <a:tr h="2561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7218320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2.710.381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3.218.024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507.643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1.606.607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2393131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935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935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15.588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1667,2%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1667,2%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371705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7.836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7.836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3.708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8056088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5980,0%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5980,0%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2886646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Devoluciones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9849054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4271420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Anticipos Ley N° 13.196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7346810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7.816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7.816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094866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Financieros Internacionales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7.816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7.816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4916125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4151855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1719576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de Sentencias Ejecutoriadas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796708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2.137.709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2.645.352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507.643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1.587.311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379752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2.130.402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2.130.402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1.072.371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7801066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7.297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514.940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507.643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514.940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7056,9%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2717548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8748876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561.891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561.891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9838934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561.891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561.891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5256708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Reserva de Pensiones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561.881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561.881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7399252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Estabilización Económica y Social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49297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42118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0596" y="392797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1406319"/>
            <a:ext cx="796036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428741" y="6363121"/>
            <a:ext cx="821519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683568" y="4221088"/>
            <a:ext cx="7776864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4B2C89D-89C2-4B7A-A3AE-1FE52934C2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1998633"/>
              </p:ext>
            </p:extLst>
          </p:nvPr>
        </p:nvGraphicFramePr>
        <p:xfrm>
          <a:off x="576387" y="1854047"/>
          <a:ext cx="7886700" cy="1882424"/>
        </p:xfrm>
        <a:graphic>
          <a:graphicData uri="http://schemas.openxmlformats.org/drawingml/2006/table">
            <a:tbl>
              <a:tblPr/>
              <a:tblGrid>
                <a:gridCol w="270463">
                  <a:extLst>
                    <a:ext uri="{9D8B030D-6E8A-4147-A177-3AD203B41FA5}">
                      <a16:colId xmlns:a16="http://schemas.microsoft.com/office/drawing/2014/main" val="2048174492"/>
                    </a:ext>
                  </a:extLst>
                </a:gridCol>
                <a:gridCol w="270463">
                  <a:extLst>
                    <a:ext uri="{9D8B030D-6E8A-4147-A177-3AD203B41FA5}">
                      <a16:colId xmlns:a16="http://schemas.microsoft.com/office/drawing/2014/main" val="2003322045"/>
                    </a:ext>
                  </a:extLst>
                </a:gridCol>
                <a:gridCol w="270463">
                  <a:extLst>
                    <a:ext uri="{9D8B030D-6E8A-4147-A177-3AD203B41FA5}">
                      <a16:colId xmlns:a16="http://schemas.microsoft.com/office/drawing/2014/main" val="1855233647"/>
                    </a:ext>
                  </a:extLst>
                </a:gridCol>
                <a:gridCol w="2823633">
                  <a:extLst>
                    <a:ext uri="{9D8B030D-6E8A-4147-A177-3AD203B41FA5}">
                      <a16:colId xmlns:a16="http://schemas.microsoft.com/office/drawing/2014/main" val="2331579412"/>
                    </a:ext>
                  </a:extLst>
                </a:gridCol>
                <a:gridCol w="724841">
                  <a:extLst>
                    <a:ext uri="{9D8B030D-6E8A-4147-A177-3AD203B41FA5}">
                      <a16:colId xmlns:a16="http://schemas.microsoft.com/office/drawing/2014/main" val="1042266018"/>
                    </a:ext>
                  </a:extLst>
                </a:gridCol>
                <a:gridCol w="724841">
                  <a:extLst>
                    <a:ext uri="{9D8B030D-6E8A-4147-A177-3AD203B41FA5}">
                      <a16:colId xmlns:a16="http://schemas.microsoft.com/office/drawing/2014/main" val="2806009978"/>
                    </a:ext>
                  </a:extLst>
                </a:gridCol>
                <a:gridCol w="724841">
                  <a:extLst>
                    <a:ext uri="{9D8B030D-6E8A-4147-A177-3AD203B41FA5}">
                      <a16:colId xmlns:a16="http://schemas.microsoft.com/office/drawing/2014/main" val="1437616642"/>
                    </a:ext>
                  </a:extLst>
                </a:gridCol>
                <a:gridCol w="692385">
                  <a:extLst>
                    <a:ext uri="{9D8B030D-6E8A-4147-A177-3AD203B41FA5}">
                      <a16:colId xmlns:a16="http://schemas.microsoft.com/office/drawing/2014/main" val="1111516814"/>
                    </a:ext>
                  </a:extLst>
                </a:gridCol>
                <a:gridCol w="692385">
                  <a:extLst>
                    <a:ext uri="{9D8B030D-6E8A-4147-A177-3AD203B41FA5}">
                      <a16:colId xmlns:a16="http://schemas.microsoft.com/office/drawing/2014/main" val="3423632525"/>
                    </a:ext>
                  </a:extLst>
                </a:gridCol>
                <a:gridCol w="692385">
                  <a:extLst>
                    <a:ext uri="{9D8B030D-6E8A-4147-A177-3AD203B41FA5}">
                      <a16:colId xmlns:a16="http://schemas.microsoft.com/office/drawing/2014/main" val="3282601084"/>
                    </a:ext>
                  </a:extLst>
                </a:gridCol>
              </a:tblGrid>
              <a:tr h="1622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8164279"/>
                  </a:ext>
                </a:extLst>
              </a:tr>
              <a:tr h="2596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8248890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2.350.892.371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2.351.107.331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214.960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3.200.321.735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136,1%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136,1%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9473282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PARA SERVICIO DE LA DEUDA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256.886.123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257.101.083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214.960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173.870.365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67,6%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9551437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2.094.006.248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2.094.006.248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3.026.451.370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144,5%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144,5%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5809838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735.238.221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735.238.221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1.774.013.676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241,3%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241,3%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3388557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284839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1.334.817.145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1.334.817.145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1.228.392.650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698282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23.888.975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23.888.975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23.888.976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8272732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Interna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61.887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61.887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153.978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248,8%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248,8%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0967071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20900,0%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20900,0%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7627938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23A673D-8FE7-41E5-85E7-EA66817979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9649337"/>
              </p:ext>
            </p:extLst>
          </p:nvPr>
        </p:nvGraphicFramePr>
        <p:xfrm>
          <a:off x="576387" y="4576603"/>
          <a:ext cx="7886700" cy="1720146"/>
        </p:xfrm>
        <a:graphic>
          <a:graphicData uri="http://schemas.openxmlformats.org/drawingml/2006/table">
            <a:tbl>
              <a:tblPr/>
              <a:tblGrid>
                <a:gridCol w="270463">
                  <a:extLst>
                    <a:ext uri="{9D8B030D-6E8A-4147-A177-3AD203B41FA5}">
                      <a16:colId xmlns:a16="http://schemas.microsoft.com/office/drawing/2014/main" val="2555712289"/>
                    </a:ext>
                  </a:extLst>
                </a:gridCol>
                <a:gridCol w="270463">
                  <a:extLst>
                    <a:ext uri="{9D8B030D-6E8A-4147-A177-3AD203B41FA5}">
                      <a16:colId xmlns:a16="http://schemas.microsoft.com/office/drawing/2014/main" val="948812150"/>
                    </a:ext>
                  </a:extLst>
                </a:gridCol>
                <a:gridCol w="270463">
                  <a:extLst>
                    <a:ext uri="{9D8B030D-6E8A-4147-A177-3AD203B41FA5}">
                      <a16:colId xmlns:a16="http://schemas.microsoft.com/office/drawing/2014/main" val="3835816305"/>
                    </a:ext>
                  </a:extLst>
                </a:gridCol>
                <a:gridCol w="2823633">
                  <a:extLst>
                    <a:ext uri="{9D8B030D-6E8A-4147-A177-3AD203B41FA5}">
                      <a16:colId xmlns:a16="http://schemas.microsoft.com/office/drawing/2014/main" val="4114170303"/>
                    </a:ext>
                  </a:extLst>
                </a:gridCol>
                <a:gridCol w="724841">
                  <a:extLst>
                    <a:ext uri="{9D8B030D-6E8A-4147-A177-3AD203B41FA5}">
                      <a16:colId xmlns:a16="http://schemas.microsoft.com/office/drawing/2014/main" val="2392097437"/>
                    </a:ext>
                  </a:extLst>
                </a:gridCol>
                <a:gridCol w="724841">
                  <a:extLst>
                    <a:ext uri="{9D8B030D-6E8A-4147-A177-3AD203B41FA5}">
                      <a16:colId xmlns:a16="http://schemas.microsoft.com/office/drawing/2014/main" val="2314394339"/>
                    </a:ext>
                  </a:extLst>
                </a:gridCol>
                <a:gridCol w="724841">
                  <a:extLst>
                    <a:ext uri="{9D8B030D-6E8A-4147-A177-3AD203B41FA5}">
                      <a16:colId xmlns:a16="http://schemas.microsoft.com/office/drawing/2014/main" val="347668470"/>
                    </a:ext>
                  </a:extLst>
                </a:gridCol>
                <a:gridCol w="692385">
                  <a:extLst>
                    <a:ext uri="{9D8B030D-6E8A-4147-A177-3AD203B41FA5}">
                      <a16:colId xmlns:a16="http://schemas.microsoft.com/office/drawing/2014/main" val="2128490162"/>
                    </a:ext>
                  </a:extLst>
                </a:gridCol>
                <a:gridCol w="692385">
                  <a:extLst>
                    <a:ext uri="{9D8B030D-6E8A-4147-A177-3AD203B41FA5}">
                      <a16:colId xmlns:a16="http://schemas.microsoft.com/office/drawing/2014/main" val="4112582441"/>
                    </a:ext>
                  </a:extLst>
                </a:gridCol>
                <a:gridCol w="692385">
                  <a:extLst>
                    <a:ext uri="{9D8B030D-6E8A-4147-A177-3AD203B41FA5}">
                      <a16:colId xmlns:a16="http://schemas.microsoft.com/office/drawing/2014/main" val="1328019095"/>
                    </a:ext>
                  </a:extLst>
                </a:gridCol>
              </a:tblGrid>
              <a:tr h="1622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0671652"/>
                  </a:ext>
                </a:extLst>
              </a:tr>
              <a:tr h="2596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7825550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329.939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329.939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1.316.030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398,9%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398,9%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1773983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329.939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329.939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1.316.030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398,9%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398,9%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3618556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7725803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27.429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27.429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1.006.293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3668,7%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3668,7%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2023071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1008692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302.280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302.280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305.364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050710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Interna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009352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4.073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2036,5%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2036,5%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0295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407259"/>
            <a:ext cx="797255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396175" y="6419448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FBA318B-43C6-4860-A137-663744D035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8221217"/>
              </p:ext>
            </p:extLst>
          </p:nvPr>
        </p:nvGraphicFramePr>
        <p:xfrm>
          <a:off x="739502" y="1772816"/>
          <a:ext cx="7704858" cy="4646650"/>
        </p:xfrm>
        <a:graphic>
          <a:graphicData uri="http://schemas.openxmlformats.org/drawingml/2006/table">
            <a:tbl>
              <a:tblPr/>
              <a:tblGrid>
                <a:gridCol w="249672">
                  <a:extLst>
                    <a:ext uri="{9D8B030D-6E8A-4147-A177-3AD203B41FA5}">
                      <a16:colId xmlns:a16="http://schemas.microsoft.com/office/drawing/2014/main" val="1989787988"/>
                    </a:ext>
                  </a:extLst>
                </a:gridCol>
                <a:gridCol w="249672">
                  <a:extLst>
                    <a:ext uri="{9D8B030D-6E8A-4147-A177-3AD203B41FA5}">
                      <a16:colId xmlns:a16="http://schemas.microsoft.com/office/drawing/2014/main" val="600054264"/>
                    </a:ext>
                  </a:extLst>
                </a:gridCol>
                <a:gridCol w="249672">
                  <a:extLst>
                    <a:ext uri="{9D8B030D-6E8A-4147-A177-3AD203B41FA5}">
                      <a16:colId xmlns:a16="http://schemas.microsoft.com/office/drawing/2014/main" val="2190788570"/>
                    </a:ext>
                  </a:extLst>
                </a:gridCol>
                <a:gridCol w="2996054">
                  <a:extLst>
                    <a:ext uri="{9D8B030D-6E8A-4147-A177-3AD203B41FA5}">
                      <a16:colId xmlns:a16="http://schemas.microsoft.com/office/drawing/2014/main" val="2512592420"/>
                    </a:ext>
                  </a:extLst>
                </a:gridCol>
                <a:gridCol w="719054">
                  <a:extLst>
                    <a:ext uri="{9D8B030D-6E8A-4147-A177-3AD203B41FA5}">
                      <a16:colId xmlns:a16="http://schemas.microsoft.com/office/drawing/2014/main" val="2976693451"/>
                    </a:ext>
                  </a:extLst>
                </a:gridCol>
                <a:gridCol w="719054">
                  <a:extLst>
                    <a:ext uri="{9D8B030D-6E8A-4147-A177-3AD203B41FA5}">
                      <a16:colId xmlns:a16="http://schemas.microsoft.com/office/drawing/2014/main" val="1503555763"/>
                    </a:ext>
                  </a:extLst>
                </a:gridCol>
                <a:gridCol w="758999">
                  <a:extLst>
                    <a:ext uri="{9D8B030D-6E8A-4147-A177-3AD203B41FA5}">
                      <a16:colId xmlns:a16="http://schemas.microsoft.com/office/drawing/2014/main" val="1284743936"/>
                    </a:ext>
                  </a:extLst>
                </a:gridCol>
                <a:gridCol w="639159">
                  <a:extLst>
                    <a:ext uri="{9D8B030D-6E8A-4147-A177-3AD203B41FA5}">
                      <a16:colId xmlns:a16="http://schemas.microsoft.com/office/drawing/2014/main" val="520635553"/>
                    </a:ext>
                  </a:extLst>
                </a:gridCol>
                <a:gridCol w="561761">
                  <a:extLst>
                    <a:ext uri="{9D8B030D-6E8A-4147-A177-3AD203B41FA5}">
                      <a16:colId xmlns:a16="http://schemas.microsoft.com/office/drawing/2014/main" val="3926780496"/>
                    </a:ext>
                  </a:extLst>
                </a:gridCol>
                <a:gridCol w="561761">
                  <a:extLst>
                    <a:ext uri="{9D8B030D-6E8A-4147-A177-3AD203B41FA5}">
                      <a16:colId xmlns:a16="http://schemas.microsoft.com/office/drawing/2014/main" val="2054124455"/>
                    </a:ext>
                  </a:extLst>
                </a:gridCol>
              </a:tblGrid>
              <a:tr h="1350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6129832"/>
                  </a:ext>
                </a:extLst>
              </a:tr>
              <a:tr h="3241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226146"/>
                  </a:ext>
                </a:extLst>
              </a:tr>
              <a:tr h="1350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35.503.925.815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36.111.034.134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607.108.319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31.596.869.924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89,0%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87,5%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3796762"/>
                  </a:ext>
                </a:extLst>
              </a:tr>
              <a:tr h="135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35.503.925.815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36.111.034.134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607.108.319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31.596.869.924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89,0%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87,5%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439590"/>
                  </a:ext>
                </a:extLst>
              </a:tr>
              <a:tr h="135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PRESIDENCIA DE LA REPÚBLICA                                                 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20.016.052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19.314.000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-702.052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17.846.274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89,2%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92,4%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9231081"/>
                  </a:ext>
                </a:extLst>
              </a:tr>
              <a:tr h="135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CONGRESO NACIONAL                                                           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121.684.702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126.045.095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4.360.393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115.294.166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2818075"/>
                  </a:ext>
                </a:extLst>
              </a:tr>
              <a:tr h="135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PODER JUDICIAL                                                              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555.581.162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573.367.184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17.786.022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472.026.341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82,3%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5413793"/>
                  </a:ext>
                </a:extLst>
              </a:tr>
              <a:tr h="135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CONTRALORÍA GENERAL DE LA REPÚBLICA                                         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73.950.143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81.673.227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7.723.084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75.050.071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101,5%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91,9%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2400255"/>
                  </a:ext>
                </a:extLst>
              </a:tr>
              <a:tr h="135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INTERIOR Y SEGURIDAD PÚBLICA                                 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2.721.693.514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2.633.295.714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-88.397.800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2.351.369.294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89,3%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2706475"/>
                  </a:ext>
                </a:extLst>
              </a:tr>
              <a:tr h="135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82.216.493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82.404.167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187.674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72.880.896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88,6%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88,4%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1783226"/>
                  </a:ext>
                </a:extLst>
              </a:tr>
              <a:tr h="135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ECONOMÍA, FOMENTO Y TURISMO                                   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424.184.135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420.451.809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-3.732.326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333.141.437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78,5%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79,2%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4781730"/>
                  </a:ext>
                </a:extLst>
              </a:tr>
              <a:tr h="135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HACIENDA                                                      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407.798.297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418.154.221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10.355.924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427.390.953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104,8%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102,2%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2784634"/>
                  </a:ext>
                </a:extLst>
              </a:tr>
              <a:tr h="135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EDUCACIÓN                                                     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10.031.615.939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9.891.818.106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-139.797.833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8.417.534.765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83,9%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85,1%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6661642"/>
                  </a:ext>
                </a:extLst>
              </a:tr>
              <a:tr h="135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JUSTICIA Y DERECHOS HUMANOS                                   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1.037.659.663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1.052.736.969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15.077.306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917.438.210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88,4%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87,1%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999017"/>
                  </a:ext>
                </a:extLst>
              </a:tr>
              <a:tr h="135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DEFENSA NACIONAL                                              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1.161.741.047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1.150.788.551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-10.952.496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1.047.032.558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90,1%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91,0%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3293897"/>
                  </a:ext>
                </a:extLst>
              </a:tr>
              <a:tr h="135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OBRAS PÚBLICAS                                                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1.955.815.892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1.917.492.737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-38.323.155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1.504.573.274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76,9%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78,5%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7362367"/>
                  </a:ext>
                </a:extLst>
              </a:tr>
              <a:tr h="135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AGRICULTURA                                                   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451.304.703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457.609.420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6.304.717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404.815.161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89,7%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88,5%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1549540"/>
                  </a:ext>
                </a:extLst>
              </a:tr>
              <a:tr h="135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BIENES NACIONALES                                             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12.605.519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11.997.304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-608.215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6.853.972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0316516"/>
                  </a:ext>
                </a:extLst>
              </a:tr>
              <a:tr h="135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TRABAJO Y PREVISIÓN SOCIAL                                   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6.455.193.349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6.505.689.994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50.496.645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6.125.702.338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119231"/>
                  </a:ext>
                </a:extLst>
              </a:tr>
              <a:tr h="135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SALUD                                                         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5.263.943.470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5.919.706.078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655.762.608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5.394.013.289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102,5%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91,1%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523829"/>
                  </a:ext>
                </a:extLst>
              </a:tr>
              <a:tr h="135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MINERÍA                                                       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45.864.007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44.753.617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-1.110.390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39.055.261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85,2%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87,3%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2076310"/>
                  </a:ext>
                </a:extLst>
              </a:tr>
              <a:tr h="135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VIVIENDA Y URBANISMO                                          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2.485.172.660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2.479.476.563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-5.696.097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1.973.782.091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79,4%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79,6%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4437657"/>
                  </a:ext>
                </a:extLst>
              </a:tr>
              <a:tr h="135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TRANSPORTES Y TELECOMUNICACIONES                              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996.448.533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988.155.959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-8.292.574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800.642.701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80,3%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5583069"/>
                  </a:ext>
                </a:extLst>
              </a:tr>
              <a:tr h="135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SECRETARÍA GENERAL DE GOBIERNO                                   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28.599.233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27.869.608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-729.625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26.389.105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6399662"/>
                  </a:ext>
                </a:extLst>
              </a:tr>
              <a:tr h="135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DESARROLLO SOCIAL                                             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610.218.659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607.971.519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-2.247.140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514.520.234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84,3%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757357"/>
                  </a:ext>
                </a:extLst>
              </a:tr>
              <a:tr h="135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SECRETARÍA GENERAL DE LA PRESIDENCIA DE LA REPÚBLICA             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12.842.850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11.567.289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-1.275.561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10.208.344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88,3%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2864605"/>
                  </a:ext>
                </a:extLst>
              </a:tr>
              <a:tr h="135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PÚBLICO                                                          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189.870.848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198.529.697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8.658.849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165.448.245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87,1%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3868869"/>
                  </a:ext>
                </a:extLst>
              </a:tr>
              <a:tr h="135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ENERGÍA                                                       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130.547.647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129.638.069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-909.578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102.519.568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78,5%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79,1%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1289168"/>
                  </a:ext>
                </a:extLst>
              </a:tr>
              <a:tr h="135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MEDIO AMBIENTE                                               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53.686.745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51.908.356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-1.778.389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45.244.794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84,3%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87,2%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8033379"/>
                  </a:ext>
                </a:extLst>
              </a:tr>
              <a:tr h="135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DEPORTE                                                      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97.396.380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96.424.523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-971.857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70.607.627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72,5%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73,2%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7982324"/>
                  </a:ext>
                </a:extLst>
              </a:tr>
              <a:tr h="135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LA MUJER Y EQUIDAD DE GÉNERO                                  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52.482.498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52.001.799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-480.699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48.540.112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92,5%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93,3%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3133258"/>
                  </a:ext>
                </a:extLst>
              </a:tr>
              <a:tr h="135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ELECTORAL                                                          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23.791.675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23.478.152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-313.523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20.980.021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88,2%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89,4%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2345661"/>
                  </a:ext>
                </a:extLst>
              </a:tr>
              <a:tr h="135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LAS CULTURAS, LAS ARTES Y EL PATRIMONIO                       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136.714.407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136.714.407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95.968.822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70,2%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49810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26976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413111" y="4581128"/>
            <a:ext cx="8212023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683568" y="1407259"/>
            <a:ext cx="770485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E612511-5350-4A61-B484-845B58DF51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3020092"/>
              </p:ext>
            </p:extLst>
          </p:nvPr>
        </p:nvGraphicFramePr>
        <p:xfrm>
          <a:off x="628649" y="1862599"/>
          <a:ext cx="7886702" cy="2362945"/>
        </p:xfrm>
        <a:graphic>
          <a:graphicData uri="http://schemas.openxmlformats.org/drawingml/2006/table">
            <a:tbl>
              <a:tblPr/>
              <a:tblGrid>
                <a:gridCol w="255564">
                  <a:extLst>
                    <a:ext uri="{9D8B030D-6E8A-4147-A177-3AD203B41FA5}">
                      <a16:colId xmlns:a16="http://schemas.microsoft.com/office/drawing/2014/main" val="4203067679"/>
                    </a:ext>
                  </a:extLst>
                </a:gridCol>
                <a:gridCol w="255564">
                  <a:extLst>
                    <a:ext uri="{9D8B030D-6E8A-4147-A177-3AD203B41FA5}">
                      <a16:colId xmlns:a16="http://schemas.microsoft.com/office/drawing/2014/main" val="3844408067"/>
                    </a:ext>
                  </a:extLst>
                </a:gridCol>
                <a:gridCol w="255564">
                  <a:extLst>
                    <a:ext uri="{9D8B030D-6E8A-4147-A177-3AD203B41FA5}">
                      <a16:colId xmlns:a16="http://schemas.microsoft.com/office/drawing/2014/main" val="2439613700"/>
                    </a:ext>
                  </a:extLst>
                </a:gridCol>
                <a:gridCol w="3066767">
                  <a:extLst>
                    <a:ext uri="{9D8B030D-6E8A-4147-A177-3AD203B41FA5}">
                      <a16:colId xmlns:a16="http://schemas.microsoft.com/office/drawing/2014/main" val="126419383"/>
                    </a:ext>
                  </a:extLst>
                </a:gridCol>
                <a:gridCol w="736024">
                  <a:extLst>
                    <a:ext uri="{9D8B030D-6E8A-4147-A177-3AD203B41FA5}">
                      <a16:colId xmlns:a16="http://schemas.microsoft.com/office/drawing/2014/main" val="2027300524"/>
                    </a:ext>
                  </a:extLst>
                </a:gridCol>
                <a:gridCol w="736024">
                  <a:extLst>
                    <a:ext uri="{9D8B030D-6E8A-4147-A177-3AD203B41FA5}">
                      <a16:colId xmlns:a16="http://schemas.microsoft.com/office/drawing/2014/main" val="1764910388"/>
                    </a:ext>
                  </a:extLst>
                </a:gridCol>
                <a:gridCol w="776914">
                  <a:extLst>
                    <a:ext uri="{9D8B030D-6E8A-4147-A177-3AD203B41FA5}">
                      <a16:colId xmlns:a16="http://schemas.microsoft.com/office/drawing/2014/main" val="2675212875"/>
                    </a:ext>
                  </a:extLst>
                </a:gridCol>
                <a:gridCol w="654243">
                  <a:extLst>
                    <a:ext uri="{9D8B030D-6E8A-4147-A177-3AD203B41FA5}">
                      <a16:colId xmlns:a16="http://schemas.microsoft.com/office/drawing/2014/main" val="1820223522"/>
                    </a:ext>
                  </a:extLst>
                </a:gridCol>
                <a:gridCol w="575019">
                  <a:extLst>
                    <a:ext uri="{9D8B030D-6E8A-4147-A177-3AD203B41FA5}">
                      <a16:colId xmlns:a16="http://schemas.microsoft.com/office/drawing/2014/main" val="1007213340"/>
                    </a:ext>
                  </a:extLst>
                </a:gridCol>
                <a:gridCol w="575019">
                  <a:extLst>
                    <a:ext uri="{9D8B030D-6E8A-4147-A177-3AD203B41FA5}">
                      <a16:colId xmlns:a16="http://schemas.microsoft.com/office/drawing/2014/main" val="1087320690"/>
                    </a:ext>
                  </a:extLst>
                </a:gridCol>
              </a:tblGrid>
              <a:tr h="1534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4968948"/>
                  </a:ext>
                </a:extLst>
              </a:tr>
              <a:tr h="3682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1393871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474.517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459.689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-14.828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402.275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84,8%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87,5%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8034952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474.517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459.689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-14.828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402.275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84,8%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87,5%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7077410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INTERIOR Y SEGURIDAD PÚBLICA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79.918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72.899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-7.019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54.098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3394903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031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Carabineros de Chile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79.918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72.899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-7.019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54.098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9939550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206.341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200.572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-5.769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190.014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7929841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y Servicio Exterior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184.377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179.798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-4.579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162.824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88,3%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0124858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Relaciones Económicas Internacionales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21.964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20.774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-1.190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27.190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123,8%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130,9%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8988747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DEFENSA NACIONAL             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188.258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186.218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-2.040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158.163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84,9%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7498088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34.049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34.049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28.469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83,6%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83,6%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8068747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 de Chile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62.518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62.518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58.928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94,3%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94,3%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306675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78.206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78.206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61.343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78,4%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78,4%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457645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13.485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11.445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-2.040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9.423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69,9%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82,3%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8681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09545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580017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3501008"/>
            <a:ext cx="7960368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691680" y="1414016"/>
            <a:ext cx="5760640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NOVIEMBRE 2018 de Fondo FRP en millones de dólares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06:  FONDO DE RESERVA DE PENSIONES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E0B7D42-CAB0-4AA5-B738-F8F7B11498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9812655"/>
              </p:ext>
            </p:extLst>
          </p:nvPr>
        </p:nvGraphicFramePr>
        <p:xfrm>
          <a:off x="2520950" y="1836812"/>
          <a:ext cx="4102100" cy="1600200"/>
        </p:xfrm>
        <a:graphic>
          <a:graphicData uri="http://schemas.openxmlformats.org/drawingml/2006/table">
            <a:tbl>
              <a:tblPr/>
              <a:tblGrid>
                <a:gridCol w="3314700">
                  <a:extLst>
                    <a:ext uri="{9D8B030D-6E8A-4147-A177-3AD203B41FA5}">
                      <a16:colId xmlns:a16="http://schemas.microsoft.com/office/drawing/2014/main" val="750837335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168195336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Movimientos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Desde Inicios a noviembre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710509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8.913,2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367586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Retiros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-609,2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714964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Interés Devengado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1.619,4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80155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Ganancias (pérdidas)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-15,8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519249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Costo de Administración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-29,5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88949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 de Mercado Final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9.878,2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4973411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BDB66E4-D230-489B-9CC1-B1944D21EF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6596599"/>
              </p:ext>
            </p:extLst>
          </p:nvPr>
        </p:nvGraphicFramePr>
        <p:xfrm>
          <a:off x="628649" y="3853036"/>
          <a:ext cx="7886701" cy="1776179"/>
        </p:xfrm>
        <a:graphic>
          <a:graphicData uri="http://schemas.openxmlformats.org/drawingml/2006/table">
            <a:tbl>
              <a:tblPr/>
              <a:tblGrid>
                <a:gridCol w="279274">
                  <a:extLst>
                    <a:ext uri="{9D8B030D-6E8A-4147-A177-3AD203B41FA5}">
                      <a16:colId xmlns:a16="http://schemas.microsoft.com/office/drawing/2014/main" val="953203839"/>
                    </a:ext>
                  </a:extLst>
                </a:gridCol>
                <a:gridCol w="279274">
                  <a:extLst>
                    <a:ext uri="{9D8B030D-6E8A-4147-A177-3AD203B41FA5}">
                      <a16:colId xmlns:a16="http://schemas.microsoft.com/office/drawing/2014/main" val="825217536"/>
                    </a:ext>
                  </a:extLst>
                </a:gridCol>
                <a:gridCol w="279274">
                  <a:extLst>
                    <a:ext uri="{9D8B030D-6E8A-4147-A177-3AD203B41FA5}">
                      <a16:colId xmlns:a16="http://schemas.microsoft.com/office/drawing/2014/main" val="3493603776"/>
                    </a:ext>
                  </a:extLst>
                </a:gridCol>
                <a:gridCol w="2915621">
                  <a:extLst>
                    <a:ext uri="{9D8B030D-6E8A-4147-A177-3AD203B41FA5}">
                      <a16:colId xmlns:a16="http://schemas.microsoft.com/office/drawing/2014/main" val="995058976"/>
                    </a:ext>
                  </a:extLst>
                </a:gridCol>
                <a:gridCol w="692600">
                  <a:extLst>
                    <a:ext uri="{9D8B030D-6E8A-4147-A177-3AD203B41FA5}">
                      <a16:colId xmlns:a16="http://schemas.microsoft.com/office/drawing/2014/main" val="1157236806"/>
                    </a:ext>
                  </a:extLst>
                </a:gridCol>
                <a:gridCol w="692600">
                  <a:extLst>
                    <a:ext uri="{9D8B030D-6E8A-4147-A177-3AD203B41FA5}">
                      <a16:colId xmlns:a16="http://schemas.microsoft.com/office/drawing/2014/main" val="2604593650"/>
                    </a:ext>
                  </a:extLst>
                </a:gridCol>
                <a:gridCol w="692600">
                  <a:extLst>
                    <a:ext uri="{9D8B030D-6E8A-4147-A177-3AD203B41FA5}">
                      <a16:colId xmlns:a16="http://schemas.microsoft.com/office/drawing/2014/main" val="2180992376"/>
                    </a:ext>
                  </a:extLst>
                </a:gridCol>
                <a:gridCol w="692600">
                  <a:extLst>
                    <a:ext uri="{9D8B030D-6E8A-4147-A177-3AD203B41FA5}">
                      <a16:colId xmlns:a16="http://schemas.microsoft.com/office/drawing/2014/main" val="3384728415"/>
                    </a:ext>
                  </a:extLst>
                </a:gridCol>
                <a:gridCol w="681429">
                  <a:extLst>
                    <a:ext uri="{9D8B030D-6E8A-4147-A177-3AD203B41FA5}">
                      <a16:colId xmlns:a16="http://schemas.microsoft.com/office/drawing/2014/main" val="173457526"/>
                    </a:ext>
                  </a:extLst>
                </a:gridCol>
                <a:gridCol w="681429">
                  <a:extLst>
                    <a:ext uri="{9D8B030D-6E8A-4147-A177-3AD203B41FA5}">
                      <a16:colId xmlns:a16="http://schemas.microsoft.com/office/drawing/2014/main" val="3023512869"/>
                    </a:ext>
                  </a:extLst>
                </a:gridCol>
              </a:tblGrid>
              <a:tr h="1675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3266949"/>
                  </a:ext>
                </a:extLst>
              </a:tr>
              <a:tr h="26810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8910403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810.554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810.554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1.031.845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127,3%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127,3%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5082039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4.920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4.920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4.110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0024291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301.538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301.538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295.225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3690072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301.538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301.538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295.225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6460656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301.538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301.538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295.225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6051066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504.096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504.096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732.510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145,3%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145,3%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3215894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504.086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504.086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732.510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145,3%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145,3%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720912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577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624228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475656" y="1484784"/>
            <a:ext cx="5832648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NOVIEMBRE 2018 de Fondo FEES en millones de dólares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83568" y="3429000"/>
            <a:ext cx="7817594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07:  FONDO DE ESTABILIZACIÓN ECONÓMICA Y SOCIAL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1505896-3D40-4EC7-9B5C-CE5ECF7DE9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0129621"/>
              </p:ext>
            </p:extLst>
          </p:nvPr>
        </p:nvGraphicFramePr>
        <p:xfrm>
          <a:off x="2489200" y="1867139"/>
          <a:ext cx="4165600" cy="1447800"/>
        </p:xfrm>
        <a:graphic>
          <a:graphicData uri="http://schemas.openxmlformats.org/drawingml/2006/table">
            <a:tbl>
              <a:tblPr/>
              <a:tblGrid>
                <a:gridCol w="3314700">
                  <a:extLst>
                    <a:ext uri="{9D8B030D-6E8A-4147-A177-3AD203B41FA5}">
                      <a16:colId xmlns:a16="http://schemas.microsoft.com/office/drawing/2014/main" val="181872790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2632277785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Movimientos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Desde Inicios a noviembre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889246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21.765,7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965684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Retiros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-11.394,4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97134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Interés Devengado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3.026,5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06954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Ganancias (pérdidas)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551,3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69541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Costo de Administración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-23,0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729366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 de Mercado Final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13.926,2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8047907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5FB70DD-EAB4-42A3-8FFB-052C25C3F3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8397172"/>
              </p:ext>
            </p:extLst>
          </p:nvPr>
        </p:nvGraphicFramePr>
        <p:xfrm>
          <a:off x="642838" y="3768140"/>
          <a:ext cx="7886700" cy="2206980"/>
        </p:xfrm>
        <a:graphic>
          <a:graphicData uri="http://schemas.openxmlformats.org/drawingml/2006/table">
            <a:tbl>
              <a:tblPr/>
              <a:tblGrid>
                <a:gridCol w="270463">
                  <a:extLst>
                    <a:ext uri="{9D8B030D-6E8A-4147-A177-3AD203B41FA5}">
                      <a16:colId xmlns:a16="http://schemas.microsoft.com/office/drawing/2014/main" val="3240238977"/>
                    </a:ext>
                  </a:extLst>
                </a:gridCol>
                <a:gridCol w="270463">
                  <a:extLst>
                    <a:ext uri="{9D8B030D-6E8A-4147-A177-3AD203B41FA5}">
                      <a16:colId xmlns:a16="http://schemas.microsoft.com/office/drawing/2014/main" val="1470172125"/>
                    </a:ext>
                  </a:extLst>
                </a:gridCol>
                <a:gridCol w="270463">
                  <a:extLst>
                    <a:ext uri="{9D8B030D-6E8A-4147-A177-3AD203B41FA5}">
                      <a16:colId xmlns:a16="http://schemas.microsoft.com/office/drawing/2014/main" val="1084023576"/>
                    </a:ext>
                  </a:extLst>
                </a:gridCol>
                <a:gridCol w="2823633">
                  <a:extLst>
                    <a:ext uri="{9D8B030D-6E8A-4147-A177-3AD203B41FA5}">
                      <a16:colId xmlns:a16="http://schemas.microsoft.com/office/drawing/2014/main" val="2589828889"/>
                    </a:ext>
                  </a:extLst>
                </a:gridCol>
                <a:gridCol w="724841">
                  <a:extLst>
                    <a:ext uri="{9D8B030D-6E8A-4147-A177-3AD203B41FA5}">
                      <a16:colId xmlns:a16="http://schemas.microsoft.com/office/drawing/2014/main" val="1897085979"/>
                    </a:ext>
                  </a:extLst>
                </a:gridCol>
                <a:gridCol w="724841">
                  <a:extLst>
                    <a:ext uri="{9D8B030D-6E8A-4147-A177-3AD203B41FA5}">
                      <a16:colId xmlns:a16="http://schemas.microsoft.com/office/drawing/2014/main" val="237852867"/>
                    </a:ext>
                  </a:extLst>
                </a:gridCol>
                <a:gridCol w="724841">
                  <a:extLst>
                    <a:ext uri="{9D8B030D-6E8A-4147-A177-3AD203B41FA5}">
                      <a16:colId xmlns:a16="http://schemas.microsoft.com/office/drawing/2014/main" val="868282538"/>
                    </a:ext>
                  </a:extLst>
                </a:gridCol>
                <a:gridCol w="649111">
                  <a:extLst>
                    <a:ext uri="{9D8B030D-6E8A-4147-A177-3AD203B41FA5}">
                      <a16:colId xmlns:a16="http://schemas.microsoft.com/office/drawing/2014/main" val="455903080"/>
                    </a:ext>
                  </a:extLst>
                </a:gridCol>
                <a:gridCol w="714022">
                  <a:extLst>
                    <a:ext uri="{9D8B030D-6E8A-4147-A177-3AD203B41FA5}">
                      <a16:colId xmlns:a16="http://schemas.microsoft.com/office/drawing/2014/main" val="3725072176"/>
                    </a:ext>
                  </a:extLst>
                </a:gridCol>
                <a:gridCol w="714022">
                  <a:extLst>
                    <a:ext uri="{9D8B030D-6E8A-4147-A177-3AD203B41FA5}">
                      <a16:colId xmlns:a16="http://schemas.microsoft.com/office/drawing/2014/main" val="541610234"/>
                    </a:ext>
                  </a:extLst>
                </a:gridCol>
              </a:tblGrid>
              <a:tr h="1622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074164"/>
                  </a:ext>
                </a:extLst>
              </a:tr>
              <a:tr h="2596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1790784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173.959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173.959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695.471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399,8%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399,8%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8631829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2.890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2.312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9116286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2384070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5244778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7255322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171.049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171.049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151.583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88,6%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88,6%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7273200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171.039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171.039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151.583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88,6%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88,6%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4856646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3114792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541.576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5415760,0%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5415760,0%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9844431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541.576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5415760,0%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5415760,0%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6625043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059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Reserva de Pensiones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541.576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5415760,0%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5415760,0%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0628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2495" y="363993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45838" y="1484783"/>
            <a:ext cx="7969985" cy="37781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3 Marcador de pie de página"/>
          <p:cNvSpPr txBox="1">
            <a:spLocks/>
          </p:cNvSpPr>
          <p:nvPr/>
        </p:nvSpPr>
        <p:spPr>
          <a:xfrm>
            <a:off x="432495" y="6291856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27583" y="4136050"/>
            <a:ext cx="7834511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12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08:  FONDO PARA LA EDUCACIÓN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A37F22C-A8E2-4C55-B814-E0916E2BB9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4937040"/>
              </p:ext>
            </p:extLst>
          </p:nvPr>
        </p:nvGraphicFramePr>
        <p:xfrm>
          <a:off x="611461" y="1856030"/>
          <a:ext cx="7886701" cy="1572970"/>
        </p:xfrm>
        <a:graphic>
          <a:graphicData uri="http://schemas.openxmlformats.org/drawingml/2006/table">
            <a:tbl>
              <a:tblPr/>
              <a:tblGrid>
                <a:gridCol w="272896">
                  <a:extLst>
                    <a:ext uri="{9D8B030D-6E8A-4147-A177-3AD203B41FA5}">
                      <a16:colId xmlns:a16="http://schemas.microsoft.com/office/drawing/2014/main" val="3685142922"/>
                    </a:ext>
                  </a:extLst>
                </a:gridCol>
                <a:gridCol w="272896">
                  <a:extLst>
                    <a:ext uri="{9D8B030D-6E8A-4147-A177-3AD203B41FA5}">
                      <a16:colId xmlns:a16="http://schemas.microsoft.com/office/drawing/2014/main" val="8522151"/>
                    </a:ext>
                  </a:extLst>
                </a:gridCol>
                <a:gridCol w="272896">
                  <a:extLst>
                    <a:ext uri="{9D8B030D-6E8A-4147-A177-3AD203B41FA5}">
                      <a16:colId xmlns:a16="http://schemas.microsoft.com/office/drawing/2014/main" val="8497893"/>
                    </a:ext>
                  </a:extLst>
                </a:gridCol>
                <a:gridCol w="2859952">
                  <a:extLst>
                    <a:ext uri="{9D8B030D-6E8A-4147-A177-3AD203B41FA5}">
                      <a16:colId xmlns:a16="http://schemas.microsoft.com/office/drawing/2014/main" val="1439839278"/>
                    </a:ext>
                  </a:extLst>
                </a:gridCol>
                <a:gridCol w="731362">
                  <a:extLst>
                    <a:ext uri="{9D8B030D-6E8A-4147-A177-3AD203B41FA5}">
                      <a16:colId xmlns:a16="http://schemas.microsoft.com/office/drawing/2014/main" val="1115054061"/>
                    </a:ext>
                  </a:extLst>
                </a:gridCol>
                <a:gridCol w="731362">
                  <a:extLst>
                    <a:ext uri="{9D8B030D-6E8A-4147-A177-3AD203B41FA5}">
                      <a16:colId xmlns:a16="http://schemas.microsoft.com/office/drawing/2014/main" val="1384961943"/>
                    </a:ext>
                  </a:extLst>
                </a:gridCol>
                <a:gridCol w="731362">
                  <a:extLst>
                    <a:ext uri="{9D8B030D-6E8A-4147-A177-3AD203B41FA5}">
                      <a16:colId xmlns:a16="http://schemas.microsoft.com/office/drawing/2014/main" val="2842306341"/>
                    </a:ext>
                  </a:extLst>
                </a:gridCol>
                <a:gridCol w="654951">
                  <a:extLst>
                    <a:ext uri="{9D8B030D-6E8A-4147-A177-3AD203B41FA5}">
                      <a16:colId xmlns:a16="http://schemas.microsoft.com/office/drawing/2014/main" val="1619382019"/>
                    </a:ext>
                  </a:extLst>
                </a:gridCol>
                <a:gridCol w="679512">
                  <a:extLst>
                    <a:ext uri="{9D8B030D-6E8A-4147-A177-3AD203B41FA5}">
                      <a16:colId xmlns:a16="http://schemas.microsoft.com/office/drawing/2014/main" val="3115527597"/>
                    </a:ext>
                  </a:extLst>
                </a:gridCol>
                <a:gridCol w="679512">
                  <a:extLst>
                    <a:ext uri="{9D8B030D-6E8A-4147-A177-3AD203B41FA5}">
                      <a16:colId xmlns:a16="http://schemas.microsoft.com/office/drawing/2014/main" val="592870552"/>
                    </a:ext>
                  </a:extLst>
                </a:gridCol>
              </a:tblGrid>
              <a:tr h="1638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3188784"/>
                  </a:ext>
                </a:extLst>
              </a:tr>
              <a:tr h="2621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6172247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645.373.877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2151246256,7%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2151246256,7%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0462284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608.664.088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6086640880,0%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6086640880,0%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7587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608.664.088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6086640880,0%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6086640880,0%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4615355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071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608.664.088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6086640880,0%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6086640880,0%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706681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36.709.789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183548945,0%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183548945,0%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8091013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35.204.456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352044560,0%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352044560,0%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1723392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1.505.333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15053330,0%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15053330,0%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6050983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DDB93FD-1AD2-4249-A7ED-8FA9218535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1816211"/>
              </p:ext>
            </p:extLst>
          </p:nvPr>
        </p:nvGraphicFramePr>
        <p:xfrm>
          <a:off x="610094" y="4474840"/>
          <a:ext cx="7886701" cy="1736821"/>
        </p:xfrm>
        <a:graphic>
          <a:graphicData uri="http://schemas.openxmlformats.org/drawingml/2006/table">
            <a:tbl>
              <a:tblPr/>
              <a:tblGrid>
                <a:gridCol w="272896">
                  <a:extLst>
                    <a:ext uri="{9D8B030D-6E8A-4147-A177-3AD203B41FA5}">
                      <a16:colId xmlns:a16="http://schemas.microsoft.com/office/drawing/2014/main" val="2398864363"/>
                    </a:ext>
                  </a:extLst>
                </a:gridCol>
                <a:gridCol w="272896">
                  <a:extLst>
                    <a:ext uri="{9D8B030D-6E8A-4147-A177-3AD203B41FA5}">
                      <a16:colId xmlns:a16="http://schemas.microsoft.com/office/drawing/2014/main" val="96323104"/>
                    </a:ext>
                  </a:extLst>
                </a:gridCol>
                <a:gridCol w="272896">
                  <a:extLst>
                    <a:ext uri="{9D8B030D-6E8A-4147-A177-3AD203B41FA5}">
                      <a16:colId xmlns:a16="http://schemas.microsoft.com/office/drawing/2014/main" val="208518382"/>
                    </a:ext>
                  </a:extLst>
                </a:gridCol>
                <a:gridCol w="2859952">
                  <a:extLst>
                    <a:ext uri="{9D8B030D-6E8A-4147-A177-3AD203B41FA5}">
                      <a16:colId xmlns:a16="http://schemas.microsoft.com/office/drawing/2014/main" val="2747518510"/>
                    </a:ext>
                  </a:extLst>
                </a:gridCol>
                <a:gridCol w="731362">
                  <a:extLst>
                    <a:ext uri="{9D8B030D-6E8A-4147-A177-3AD203B41FA5}">
                      <a16:colId xmlns:a16="http://schemas.microsoft.com/office/drawing/2014/main" val="1273643743"/>
                    </a:ext>
                  </a:extLst>
                </a:gridCol>
                <a:gridCol w="731362">
                  <a:extLst>
                    <a:ext uri="{9D8B030D-6E8A-4147-A177-3AD203B41FA5}">
                      <a16:colId xmlns:a16="http://schemas.microsoft.com/office/drawing/2014/main" val="1347947759"/>
                    </a:ext>
                  </a:extLst>
                </a:gridCol>
                <a:gridCol w="731362">
                  <a:extLst>
                    <a:ext uri="{9D8B030D-6E8A-4147-A177-3AD203B41FA5}">
                      <a16:colId xmlns:a16="http://schemas.microsoft.com/office/drawing/2014/main" val="3647230390"/>
                    </a:ext>
                  </a:extLst>
                </a:gridCol>
                <a:gridCol w="654951">
                  <a:extLst>
                    <a:ext uri="{9D8B030D-6E8A-4147-A177-3AD203B41FA5}">
                      <a16:colId xmlns:a16="http://schemas.microsoft.com/office/drawing/2014/main" val="4139310060"/>
                    </a:ext>
                  </a:extLst>
                </a:gridCol>
                <a:gridCol w="679512">
                  <a:extLst>
                    <a:ext uri="{9D8B030D-6E8A-4147-A177-3AD203B41FA5}">
                      <a16:colId xmlns:a16="http://schemas.microsoft.com/office/drawing/2014/main" val="1973890314"/>
                    </a:ext>
                  </a:extLst>
                </a:gridCol>
                <a:gridCol w="679512">
                  <a:extLst>
                    <a:ext uri="{9D8B030D-6E8A-4147-A177-3AD203B41FA5}">
                      <a16:colId xmlns:a16="http://schemas.microsoft.com/office/drawing/2014/main" val="1157403400"/>
                    </a:ext>
                  </a:extLst>
                </a:gridCol>
              </a:tblGrid>
              <a:tr h="1638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4382914"/>
                  </a:ext>
                </a:extLst>
              </a:tr>
              <a:tr h="2621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0930120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1.025.477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1.025.477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638.060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62,2%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62,2%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2348262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9937081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4611108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2855964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071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6423768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25.467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25.467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638.060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2505,4%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2505,4%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7950508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25.457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25.457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624.519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2453,2%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2453,2%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380911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13.541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135410,0%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135410,0%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43218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1835" y="609563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60" y="1556791"/>
            <a:ext cx="8013576" cy="31038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09:  FONDO DE APOYO REGIONAL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C0FDC2E-1061-4091-AD7F-6626CEC065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531843"/>
              </p:ext>
            </p:extLst>
          </p:nvPr>
        </p:nvGraphicFramePr>
        <p:xfrm>
          <a:off x="645739" y="1867174"/>
          <a:ext cx="7886701" cy="4228446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2810758623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931118433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291185974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3641481006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692269379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399883208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381885583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370624749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2081991613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629140085"/>
                    </a:ext>
                  </a:extLst>
                </a:gridCol>
              </a:tblGrid>
              <a:tr h="17188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8315405"/>
                  </a:ext>
                </a:extLst>
              </a:tr>
              <a:tr h="2750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3123860"/>
                  </a:ext>
                </a:extLst>
              </a:tr>
              <a:tr h="17188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392.520.299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392.542.866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22.567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401.610.397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1070953"/>
                  </a:ext>
                </a:extLst>
              </a:tr>
              <a:tr h="1718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100.718.222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100.740.789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22.567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140.515.601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2976465"/>
                  </a:ext>
                </a:extLst>
              </a:tr>
              <a:tr h="1718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100.718.222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100.740.789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22.567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140.515.601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8238678"/>
                  </a:ext>
                </a:extLst>
              </a:tr>
              <a:tr h="1718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291.802.077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291.802.077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261.094.796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2929183"/>
                  </a:ext>
                </a:extLst>
              </a:tr>
              <a:tr h="1718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291.802.067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291.802.067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261.094.796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1613897"/>
                  </a:ext>
                </a:extLst>
              </a:tr>
              <a:tr h="1718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43.327.980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18.128.339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-25.199.641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722195"/>
                  </a:ext>
                </a:extLst>
              </a:tr>
              <a:tr h="1718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I Tarapacá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9.081.728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12.598.157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3.516.429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11.546.100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1608371"/>
                  </a:ext>
                </a:extLst>
              </a:tr>
              <a:tr h="1718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II Antofagasta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12.018.691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12.018.691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12.018.691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9015536"/>
                  </a:ext>
                </a:extLst>
              </a:tr>
              <a:tr h="1718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III Atacama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9.991.143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9.991.143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9.991.143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6272709"/>
                  </a:ext>
                </a:extLst>
              </a:tr>
              <a:tr h="1718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IV Coquimbo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15.030.197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18.626.296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3.596.099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18.553.049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4022452"/>
                  </a:ext>
                </a:extLst>
              </a:tr>
              <a:tr h="1718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V Valparaíso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18.011.887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18.911.887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17.196.591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6062821"/>
                  </a:ext>
                </a:extLst>
              </a:tr>
              <a:tr h="1718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VI O'Higgins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15.743.318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15.743.318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13.794.663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1383647"/>
                  </a:ext>
                </a:extLst>
              </a:tr>
              <a:tr h="1718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VII Maule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22.086.862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26.717.445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4.630.583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24.717.445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4850858"/>
                  </a:ext>
                </a:extLst>
              </a:tr>
              <a:tr h="1718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VIII Bío Bío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30.654.248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33.653.829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2.999.581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31.364.652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0215756"/>
                  </a:ext>
                </a:extLst>
              </a:tr>
              <a:tr h="1718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IX Araucanía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25.597.800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28.597.800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25.463.638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4758813"/>
                  </a:ext>
                </a:extLst>
              </a:tr>
              <a:tr h="1718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X Los Lagos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18.928.756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22.210.821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3.282.065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22.210.821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9404663"/>
                  </a:ext>
                </a:extLst>
              </a:tr>
              <a:tr h="1718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XI Aysén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10.858.318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10.858.318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10.858.318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5465377"/>
                  </a:ext>
                </a:extLst>
              </a:tr>
              <a:tr h="1718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XII Magallanes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11.832.336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11.832.336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11.832.336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9547237"/>
                  </a:ext>
                </a:extLst>
              </a:tr>
              <a:tr h="1718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XIII Metropolitana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29.414.362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31.689.246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2.274.884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30.465.956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990094"/>
                  </a:ext>
                </a:extLst>
              </a:tr>
              <a:tr h="1718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XIV Los Ríos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11.534.167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12.534.167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13.428.596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4341137"/>
                  </a:ext>
                </a:extLst>
              </a:tr>
              <a:tr h="1718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XV Arica y Parinacota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7.690.274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7.690.274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7.652.797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2252241"/>
                  </a:ext>
                </a:extLst>
              </a:tr>
              <a:tr h="1718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74899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  <a:endParaRPr lang="es-CL" sz="1600" dirty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La ejecución acumulada al mes de NOVIEMBRE de la Partida Tesoro Público, </a:t>
            </a:r>
            <a:r>
              <a:rPr lang="es-CL" sz="1400" b="1" dirty="0"/>
              <a:t>ascendió en moneda nacional a 95,6% </a:t>
            </a:r>
            <a:r>
              <a:rPr lang="es-CL" sz="1400" dirty="0"/>
              <a:t>respecto del presupuesto vigente.  Dentro del presupuesto de ésta Partida, el 83% corresponde a Aporte Fiscal Libre.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A nivel consolidado, el presupuesto vigente considera disminuciones por </a:t>
            </a:r>
            <a:r>
              <a:rPr lang="es-CL" sz="1400" b="1" dirty="0"/>
              <a:t>$161.845 millones</a:t>
            </a:r>
            <a:r>
              <a:rPr lang="es-CL" sz="1400" dirty="0"/>
              <a:t>, afectando principalmente al subtítulo 24 “transferencias corrientes” con una reducción de $768.657 millones, y al subtítulo 27 “aporte fiscal libre” con un incremento de $607.108 millones.</a:t>
            </a:r>
            <a:endParaRPr lang="es-CL" sz="1400" b="1" dirty="0"/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>
                <a:solidFill>
                  <a:prstClr val="black"/>
                </a:solidFill>
              </a:rPr>
              <a:t>El </a:t>
            </a:r>
            <a:r>
              <a:rPr lang="es-CL" sz="1400" b="1" dirty="0">
                <a:solidFill>
                  <a:prstClr val="black"/>
                </a:solidFill>
              </a:rPr>
              <a:t>gasto de la Partida </a:t>
            </a:r>
            <a:r>
              <a:rPr lang="es-CL" sz="1400" dirty="0">
                <a:solidFill>
                  <a:prstClr val="black"/>
                </a:solidFill>
              </a:rPr>
              <a:t>en</a:t>
            </a:r>
            <a:r>
              <a:rPr lang="es-CL" sz="1400" b="1" dirty="0">
                <a:solidFill>
                  <a:prstClr val="black"/>
                </a:solidFill>
              </a:rPr>
              <a:t> dólares, al mes de NOVIEMBRE alcanzó un 116,8%, </a:t>
            </a:r>
            <a:r>
              <a:rPr lang="es-CL" sz="1400" dirty="0">
                <a:solidFill>
                  <a:prstClr val="black"/>
                </a:solidFill>
              </a:rPr>
              <a:t>respecto al presupuesto vigente.  Ello debido, fundamentalmente, a que los Subtítulo 34 “Servicio de la Deuda”, presentó una ejecución de 398,9%.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>
                <a:solidFill>
                  <a:prstClr val="black"/>
                </a:solidFill>
              </a:rPr>
              <a:t>Respecto a la ejecución de los Programas presupuestarios, en moneda nacional, se destaca lo siguiente: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 TESORO PÚBLICO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597209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3861048"/>
            <a:ext cx="7932256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475656" y="1531243"/>
            <a:ext cx="6840760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septiembre 2018 del Fondo en millones de dólares (información trimestral)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71166" y="52322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10:  FONDO PARA DIAGNÓSTICOS Y TRATAMIENTOS DE ALTO COSTO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644FAAE-B9E5-403C-8F88-F62CBDCDA5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7795086"/>
              </p:ext>
            </p:extLst>
          </p:nvPr>
        </p:nvGraphicFramePr>
        <p:xfrm>
          <a:off x="2489200" y="2040847"/>
          <a:ext cx="4165600" cy="1600200"/>
        </p:xfrm>
        <a:graphic>
          <a:graphicData uri="http://schemas.openxmlformats.org/drawingml/2006/table">
            <a:tbl>
              <a:tblPr/>
              <a:tblGrid>
                <a:gridCol w="3314700">
                  <a:extLst>
                    <a:ext uri="{9D8B030D-6E8A-4147-A177-3AD203B41FA5}">
                      <a16:colId xmlns:a16="http://schemas.microsoft.com/office/drawing/2014/main" val="3605085712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3190577605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Movimientos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Desde Inicios a septiembre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9995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Inicial al 30 junio de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187.361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516215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 del trimestre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989331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Retiros del trimestre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546906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Interés Devengado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825241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Ganancias (pérdidas)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978169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 de Mercado Final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179.570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5233304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970A5DA-0668-478E-B04B-DD0753A032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7467909"/>
              </p:ext>
            </p:extLst>
          </p:nvPr>
        </p:nvGraphicFramePr>
        <p:xfrm>
          <a:off x="679205" y="4240221"/>
          <a:ext cx="7886701" cy="1513722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3967320257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97767950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568614000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438589379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136396321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666642328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052890637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1033913747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2645611753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4036952954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5036040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558296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105.937.232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105.247.232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201.146.458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310480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82.080.000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81.528.000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-552.000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52.071.677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865034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82.080.000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81.528.000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-552.000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52.071.677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0747327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Nacional de Salud, aplicación del Fondo para Diagnósticos y Tratamientos de Alto Costo Ley N°20.850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82.080.000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81.528.000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-552.000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52.071.677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343377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23.857.232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23.719.232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-138.000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149.074.781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624,9%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099464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23.857.232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23.719.232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-138.000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149.074.781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624,9%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96118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340767"/>
            <a:ext cx="8229600" cy="533367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695325" lvl="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  <a:tabLst>
                <a:tab pos="722313" algn="l"/>
              </a:tabLst>
            </a:pPr>
            <a:r>
              <a:rPr lang="es-CL" sz="1400" b="1" dirty="0">
                <a:solidFill>
                  <a:prstClr val="black"/>
                </a:solidFill>
              </a:rPr>
              <a:t>Subsidios</a:t>
            </a:r>
            <a:r>
              <a:rPr lang="es-CL" sz="1400" dirty="0">
                <a:solidFill>
                  <a:prstClr val="black"/>
                </a:solidFill>
              </a:rPr>
              <a:t>, con $991.081 millones ejecutados, equivalente a un 88,5%, donde las principales erogaciones correspondieron a transferencias corrientes por $433.634 millones para el “Fondo Único de Prestaciones Familiares y Subsidios de Cesantía”; $258.746 millones para el “Fondo Nacional de Subsidio Familiar”; $87.931 millones para el “Fondo Único de Prestaciones Familiares y Subsidios de Cesantía”; y, $58.525 millones para la “Subsidio Agua Potable Art.1° Ley N°18.778”, que en conjunto representan el 84,6% de la ejecución.</a:t>
            </a:r>
            <a:r>
              <a:rPr lang="es-CL" sz="1400" b="1" dirty="0">
                <a:solidFill>
                  <a:prstClr val="black"/>
                </a:solidFill>
              </a:rPr>
              <a:t> </a:t>
            </a:r>
          </a:p>
          <a:p>
            <a:pPr marL="695325" lvl="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  <a:tabLst>
                <a:tab pos="722313" algn="l"/>
              </a:tabLst>
            </a:pPr>
            <a:r>
              <a:rPr lang="es-CL" sz="1400" b="1" dirty="0">
                <a:solidFill>
                  <a:prstClr val="black"/>
                </a:solidFill>
              </a:rPr>
              <a:t>Operaciones Complementarias</a:t>
            </a:r>
            <a:r>
              <a:rPr lang="es-CL" sz="1400" dirty="0">
                <a:solidFill>
                  <a:prstClr val="black"/>
                </a:solidFill>
              </a:rPr>
              <a:t>, presentó un 154,2% de ejecución, explicado por el nivel de erogación del subtítulo 30 “adquisición de activos financieros” (ítem compra de títulos y valores), que alcanza los $2.662.313 millones por sobre el presupuesto inicial y vigente de dicha asignación, representando a su vez el 55,6% del gasto total del programa, </a:t>
            </a:r>
          </a:p>
          <a:p>
            <a:pPr marL="61595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 startAt="3"/>
            </a:pPr>
            <a:r>
              <a:rPr lang="es-CL" sz="1400" b="1" dirty="0"/>
              <a:t>Servicio de la Deuda Pública</a:t>
            </a:r>
            <a:r>
              <a:rPr lang="es-CL" sz="1400" dirty="0"/>
              <a:t>, registra un </a:t>
            </a:r>
            <a:r>
              <a:rPr lang="es-CL" sz="1400" b="1" dirty="0"/>
              <a:t>gasto de 136,1% en moneda nacional.</a:t>
            </a:r>
            <a:r>
              <a:rPr lang="es-CL" sz="1400" dirty="0">
                <a:solidFill>
                  <a:prstClr val="black"/>
                </a:solidFill>
              </a:rPr>
              <a:t>  Mientras que el presupuesto </a:t>
            </a:r>
            <a:r>
              <a:rPr lang="es-CL" sz="1400" b="1" dirty="0">
                <a:solidFill>
                  <a:prstClr val="black"/>
                </a:solidFill>
              </a:rPr>
              <a:t>en dólares </a:t>
            </a:r>
            <a:r>
              <a:rPr lang="es-CL" sz="1400" dirty="0">
                <a:solidFill>
                  <a:prstClr val="black"/>
                </a:solidFill>
              </a:rPr>
              <a:t>presenta un gasto de 398,9%,</a:t>
            </a:r>
          </a:p>
          <a:p>
            <a:pPr marL="61595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 startAt="3"/>
            </a:pPr>
            <a:r>
              <a:rPr lang="es-CL" sz="1400" b="1" dirty="0"/>
              <a:t>Aporte Fiscal Libre</a:t>
            </a:r>
            <a:r>
              <a:rPr lang="es-CL" sz="1400" dirty="0"/>
              <a:t>, presentó una ejecución de 87,5%, destacando las transferencias efectuadas al Ministerio de Hacienda, al Ministerio Secretaría General de Gobierno, y el Ministerio del Trabajo y Previsión Social, con un 102,2%, 94,7% y un 94,2% respectivamente. 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 TESORO PÚBLICO</a:t>
            </a:r>
          </a:p>
        </p:txBody>
      </p:sp>
    </p:spTree>
    <p:extLst>
      <p:ext uri="{BB962C8B-B14F-4D97-AF65-F5344CB8AC3E}">
        <p14:creationId xmlns:p14="http://schemas.microsoft.com/office/powerpoint/2010/main" val="3176733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8965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61595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 startAt="5"/>
            </a:pPr>
            <a:r>
              <a:rPr lang="es-CL" sz="1400" dirty="0"/>
              <a:t>El </a:t>
            </a:r>
            <a:r>
              <a:rPr lang="es-CL" sz="1400" b="1" dirty="0"/>
              <a:t>Fondo de Estabilidad Económica y Social (FEES) </a:t>
            </a:r>
            <a:r>
              <a:rPr lang="es-CL" sz="1400" dirty="0"/>
              <a:t>presenta un saldo de activos a NOVIEMBRE por </a:t>
            </a:r>
            <a:r>
              <a:rPr lang="es-CL" sz="1400" b="1" dirty="0"/>
              <a:t>US$13.926,2 millones</a:t>
            </a:r>
            <a:r>
              <a:rPr lang="es-CL" sz="1400" dirty="0"/>
              <a:t>, por su lado el </a:t>
            </a:r>
            <a:r>
              <a:rPr lang="es-CL" sz="1400" b="1" dirty="0"/>
              <a:t>Fondo de Reserva de Pensiones (FRP)</a:t>
            </a:r>
            <a:r>
              <a:rPr lang="es-CL" sz="1400" dirty="0"/>
              <a:t> acumula </a:t>
            </a:r>
            <a:r>
              <a:rPr lang="es-CL" sz="1400" b="1" dirty="0"/>
              <a:t>US$9.878,2 millones</a:t>
            </a:r>
            <a:r>
              <a:rPr lang="es-CL" sz="1400" dirty="0"/>
              <a:t>, mientras que el </a:t>
            </a:r>
            <a:r>
              <a:rPr lang="es-CL" sz="1400" b="1" dirty="0"/>
              <a:t>Fondo para Diagnóstico y Tratamiento de Alto Costo</a:t>
            </a:r>
            <a:r>
              <a:rPr lang="es-CL" sz="1400" dirty="0"/>
              <a:t> mantiene un saldo acumulado a junio de </a:t>
            </a:r>
            <a:r>
              <a:rPr lang="es-CL" sz="1400" b="1" dirty="0"/>
              <a:t>$179.570 millones</a:t>
            </a:r>
            <a:r>
              <a:rPr lang="es-CL" sz="1400" dirty="0"/>
              <a:t>, y</a:t>
            </a:r>
            <a:endParaRPr lang="es-CL" sz="1400" b="1" dirty="0"/>
          </a:p>
          <a:p>
            <a:pPr marL="61595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 startAt="5"/>
            </a:pPr>
            <a:r>
              <a:rPr lang="es-CL" sz="1400" dirty="0"/>
              <a:t>Para el </a:t>
            </a:r>
            <a:r>
              <a:rPr lang="es-CL" sz="1400" b="1" dirty="0"/>
              <a:t>Fondo para la Educación (FE) y</a:t>
            </a:r>
            <a:r>
              <a:rPr lang="es-CL" sz="1400" dirty="0"/>
              <a:t> </a:t>
            </a:r>
            <a:r>
              <a:rPr lang="es-CL" sz="1400" b="1" dirty="0"/>
              <a:t>Fondo de Apoyo Regional (FAR)</a:t>
            </a:r>
            <a:r>
              <a:rPr lang="es-CL" sz="1400" dirty="0"/>
              <a:t> no se entrega información respecto de los saldos acumulados y movimientos de recursos actualizado al mes de NOVIEMBRE.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endParaRPr lang="es-CL" sz="1600" dirty="0">
              <a:solidFill>
                <a:srgbClr val="FF0000"/>
              </a:solidFill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 TESORO PÚBLICO</a:t>
            </a:r>
          </a:p>
        </p:txBody>
      </p:sp>
    </p:spTree>
    <p:extLst>
      <p:ext uri="{BB962C8B-B14F-4D97-AF65-F5344CB8AC3E}">
        <p14:creationId xmlns:p14="http://schemas.microsoft.com/office/powerpoint/2010/main" val="59672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55576" y="3949888"/>
            <a:ext cx="756084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55576" y="1340768"/>
            <a:ext cx="7632848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55576" y="6359411"/>
            <a:ext cx="7344816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755576" y="4365104"/>
            <a:ext cx="7848872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13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 TESORO PÚBLICO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8EC26C9-F0AF-446C-BE3B-B4D19AF137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6266894"/>
              </p:ext>
            </p:extLst>
          </p:nvPr>
        </p:nvGraphicFramePr>
        <p:xfrm>
          <a:off x="730325" y="1700808"/>
          <a:ext cx="7658099" cy="2266594"/>
        </p:xfrm>
        <a:graphic>
          <a:graphicData uri="http://schemas.openxmlformats.org/drawingml/2006/table">
            <a:tbl>
              <a:tblPr/>
              <a:tblGrid>
                <a:gridCol w="795184">
                  <a:extLst>
                    <a:ext uri="{9D8B030D-6E8A-4147-A177-3AD203B41FA5}">
                      <a16:colId xmlns:a16="http://schemas.microsoft.com/office/drawing/2014/main" val="3611655415"/>
                    </a:ext>
                  </a:extLst>
                </a:gridCol>
                <a:gridCol w="2234231">
                  <a:extLst>
                    <a:ext uri="{9D8B030D-6E8A-4147-A177-3AD203B41FA5}">
                      <a16:colId xmlns:a16="http://schemas.microsoft.com/office/drawing/2014/main" val="2667244620"/>
                    </a:ext>
                  </a:extLst>
                </a:gridCol>
                <a:gridCol w="795184">
                  <a:extLst>
                    <a:ext uri="{9D8B030D-6E8A-4147-A177-3AD203B41FA5}">
                      <a16:colId xmlns:a16="http://schemas.microsoft.com/office/drawing/2014/main" val="2645077165"/>
                    </a:ext>
                  </a:extLst>
                </a:gridCol>
                <a:gridCol w="795184">
                  <a:extLst>
                    <a:ext uri="{9D8B030D-6E8A-4147-A177-3AD203B41FA5}">
                      <a16:colId xmlns:a16="http://schemas.microsoft.com/office/drawing/2014/main" val="3413630264"/>
                    </a:ext>
                  </a:extLst>
                </a:gridCol>
                <a:gridCol w="795184">
                  <a:extLst>
                    <a:ext uri="{9D8B030D-6E8A-4147-A177-3AD203B41FA5}">
                      <a16:colId xmlns:a16="http://schemas.microsoft.com/office/drawing/2014/main" val="1303861769"/>
                    </a:ext>
                  </a:extLst>
                </a:gridCol>
                <a:gridCol w="795184">
                  <a:extLst>
                    <a:ext uri="{9D8B030D-6E8A-4147-A177-3AD203B41FA5}">
                      <a16:colId xmlns:a16="http://schemas.microsoft.com/office/drawing/2014/main" val="4095250738"/>
                    </a:ext>
                  </a:extLst>
                </a:gridCol>
                <a:gridCol w="723974">
                  <a:extLst>
                    <a:ext uri="{9D8B030D-6E8A-4147-A177-3AD203B41FA5}">
                      <a16:colId xmlns:a16="http://schemas.microsoft.com/office/drawing/2014/main" val="638438665"/>
                    </a:ext>
                  </a:extLst>
                </a:gridCol>
                <a:gridCol w="723974">
                  <a:extLst>
                    <a:ext uri="{9D8B030D-6E8A-4147-A177-3AD203B41FA5}">
                      <a16:colId xmlns:a16="http://schemas.microsoft.com/office/drawing/2014/main" val="1342246288"/>
                    </a:ext>
                  </a:extLst>
                </a:gridCol>
              </a:tblGrid>
              <a:tr h="164144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2826546"/>
                  </a:ext>
                </a:extLst>
              </a:tr>
              <a:tr h="26263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927423"/>
                  </a:ext>
                </a:extLst>
              </a:tr>
              <a:tr h="1641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42.907.021.205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42.745.176.085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-161.845.120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40.853.625.614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2187089"/>
                  </a:ext>
                </a:extLst>
              </a:tr>
              <a:tr h="1641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136.290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136.290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99.333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4383332"/>
                  </a:ext>
                </a:extLst>
              </a:tr>
              <a:tr h="1641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254.277.963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254.277.963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244.398.453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5498109"/>
                  </a:ext>
                </a:extLst>
              </a:tr>
              <a:tr h="1641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3.735.610.705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2.966.953.790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-768.656.915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2.027.721.526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5345246"/>
                  </a:ext>
                </a:extLst>
              </a:tr>
              <a:tr h="1641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8.990.276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8.972.751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-17.525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64.867.632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6920531"/>
                  </a:ext>
                </a:extLst>
              </a:tr>
              <a:tr h="1641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35.503.925.815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36.111.034.134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607.108.319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31.596.869.924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1544447"/>
                  </a:ext>
                </a:extLst>
              </a:tr>
              <a:tr h="1641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PARA SERVICIO DE LA DEUDA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256.886.123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257.101.083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214.960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173.870.365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9524085"/>
                  </a:ext>
                </a:extLst>
              </a:tr>
              <a:tr h="1641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124.575.504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124.460.071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-115.433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2.988.612.844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2399,0%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298902"/>
                  </a:ext>
                </a:extLst>
              </a:tr>
              <a:tr h="1641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923.612.281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923.233.755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-378.526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730.734.167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8432349"/>
                  </a:ext>
                </a:extLst>
              </a:tr>
              <a:tr h="1641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2.094.006.248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2.094.006.248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3.026.451.370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3366781"/>
                  </a:ext>
                </a:extLst>
              </a:tr>
              <a:tr h="1641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5605475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1BFB51A-9908-4EFC-B170-B0C7EF0561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8869267"/>
              </p:ext>
            </p:extLst>
          </p:nvPr>
        </p:nvGraphicFramePr>
        <p:xfrm>
          <a:off x="735051" y="4703227"/>
          <a:ext cx="7658099" cy="1597565"/>
        </p:xfrm>
        <a:graphic>
          <a:graphicData uri="http://schemas.openxmlformats.org/drawingml/2006/table">
            <a:tbl>
              <a:tblPr/>
              <a:tblGrid>
                <a:gridCol w="795184">
                  <a:extLst>
                    <a:ext uri="{9D8B030D-6E8A-4147-A177-3AD203B41FA5}">
                      <a16:colId xmlns:a16="http://schemas.microsoft.com/office/drawing/2014/main" val="3582545915"/>
                    </a:ext>
                  </a:extLst>
                </a:gridCol>
                <a:gridCol w="2234231">
                  <a:extLst>
                    <a:ext uri="{9D8B030D-6E8A-4147-A177-3AD203B41FA5}">
                      <a16:colId xmlns:a16="http://schemas.microsoft.com/office/drawing/2014/main" val="1027526876"/>
                    </a:ext>
                  </a:extLst>
                </a:gridCol>
                <a:gridCol w="795184">
                  <a:extLst>
                    <a:ext uri="{9D8B030D-6E8A-4147-A177-3AD203B41FA5}">
                      <a16:colId xmlns:a16="http://schemas.microsoft.com/office/drawing/2014/main" val="1517274752"/>
                    </a:ext>
                  </a:extLst>
                </a:gridCol>
                <a:gridCol w="795184">
                  <a:extLst>
                    <a:ext uri="{9D8B030D-6E8A-4147-A177-3AD203B41FA5}">
                      <a16:colId xmlns:a16="http://schemas.microsoft.com/office/drawing/2014/main" val="3645057448"/>
                    </a:ext>
                  </a:extLst>
                </a:gridCol>
                <a:gridCol w="795184">
                  <a:extLst>
                    <a:ext uri="{9D8B030D-6E8A-4147-A177-3AD203B41FA5}">
                      <a16:colId xmlns:a16="http://schemas.microsoft.com/office/drawing/2014/main" val="3667732790"/>
                    </a:ext>
                  </a:extLst>
                </a:gridCol>
                <a:gridCol w="795184">
                  <a:extLst>
                    <a:ext uri="{9D8B030D-6E8A-4147-A177-3AD203B41FA5}">
                      <a16:colId xmlns:a16="http://schemas.microsoft.com/office/drawing/2014/main" val="3791303426"/>
                    </a:ext>
                  </a:extLst>
                </a:gridCol>
                <a:gridCol w="723974">
                  <a:extLst>
                    <a:ext uri="{9D8B030D-6E8A-4147-A177-3AD203B41FA5}">
                      <a16:colId xmlns:a16="http://schemas.microsoft.com/office/drawing/2014/main" val="4097038446"/>
                    </a:ext>
                  </a:extLst>
                </a:gridCol>
                <a:gridCol w="723974">
                  <a:extLst>
                    <a:ext uri="{9D8B030D-6E8A-4147-A177-3AD203B41FA5}">
                      <a16:colId xmlns:a16="http://schemas.microsoft.com/office/drawing/2014/main" val="3427705261"/>
                    </a:ext>
                  </a:extLst>
                </a:gridCol>
              </a:tblGrid>
              <a:tr h="162365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9833604"/>
                  </a:ext>
                </a:extLst>
              </a:tr>
              <a:tr h="259784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31914"/>
                  </a:ext>
                </a:extLst>
              </a:tr>
              <a:tr h="1623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3.661.378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4.154.193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492.815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4.853.487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3376066"/>
                  </a:ext>
                </a:extLst>
              </a:tr>
              <a:tr h="1623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5954635"/>
                  </a:ext>
                </a:extLst>
              </a:tr>
              <a:tr h="1623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5699926"/>
                  </a:ext>
                </a:extLst>
              </a:tr>
              <a:tr h="1623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0773456"/>
                  </a:ext>
                </a:extLst>
              </a:tr>
              <a:tr h="1623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474.517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459.689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-14.828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402.275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510466"/>
                  </a:ext>
                </a:extLst>
              </a:tr>
              <a:tr h="1623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2.838.321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3.345.964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507.643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3.109.464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1527779"/>
                  </a:ext>
                </a:extLst>
              </a:tr>
              <a:tr h="1623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329.939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329.939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1.316.030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49259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683568" y="3418823"/>
            <a:ext cx="8003232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83568" y="1340768"/>
            <a:ext cx="7932256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83568" y="4006987"/>
            <a:ext cx="7982132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12" name="3 Marcador de pie de página"/>
          <p:cNvSpPr txBox="1">
            <a:spLocks/>
          </p:cNvSpPr>
          <p:nvPr/>
        </p:nvSpPr>
        <p:spPr>
          <a:xfrm>
            <a:off x="683568" y="5862463"/>
            <a:ext cx="7776864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 RESUMEN POR CAPÍTULOS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A5581B5-61A7-4762-B84F-AC14342D7A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3703371"/>
              </p:ext>
            </p:extLst>
          </p:nvPr>
        </p:nvGraphicFramePr>
        <p:xfrm>
          <a:off x="576388" y="1698845"/>
          <a:ext cx="7886698" cy="1705229"/>
        </p:xfrm>
        <a:graphic>
          <a:graphicData uri="http://schemas.openxmlformats.org/drawingml/2006/table">
            <a:tbl>
              <a:tblPr/>
              <a:tblGrid>
                <a:gridCol w="295714">
                  <a:extLst>
                    <a:ext uri="{9D8B030D-6E8A-4147-A177-3AD203B41FA5}">
                      <a16:colId xmlns:a16="http://schemas.microsoft.com/office/drawing/2014/main" val="3296199176"/>
                    </a:ext>
                  </a:extLst>
                </a:gridCol>
                <a:gridCol w="295714">
                  <a:extLst>
                    <a:ext uri="{9D8B030D-6E8A-4147-A177-3AD203B41FA5}">
                      <a16:colId xmlns:a16="http://schemas.microsoft.com/office/drawing/2014/main" val="2225113615"/>
                    </a:ext>
                  </a:extLst>
                </a:gridCol>
                <a:gridCol w="2652556">
                  <a:extLst>
                    <a:ext uri="{9D8B030D-6E8A-4147-A177-3AD203B41FA5}">
                      <a16:colId xmlns:a16="http://schemas.microsoft.com/office/drawing/2014/main" val="1976990690"/>
                    </a:ext>
                  </a:extLst>
                </a:gridCol>
                <a:gridCol w="792514">
                  <a:extLst>
                    <a:ext uri="{9D8B030D-6E8A-4147-A177-3AD203B41FA5}">
                      <a16:colId xmlns:a16="http://schemas.microsoft.com/office/drawing/2014/main" val="2640504223"/>
                    </a:ext>
                  </a:extLst>
                </a:gridCol>
                <a:gridCol w="792514">
                  <a:extLst>
                    <a:ext uri="{9D8B030D-6E8A-4147-A177-3AD203B41FA5}">
                      <a16:colId xmlns:a16="http://schemas.microsoft.com/office/drawing/2014/main" val="4283570597"/>
                    </a:ext>
                  </a:extLst>
                </a:gridCol>
                <a:gridCol w="792514">
                  <a:extLst>
                    <a:ext uri="{9D8B030D-6E8A-4147-A177-3AD203B41FA5}">
                      <a16:colId xmlns:a16="http://schemas.microsoft.com/office/drawing/2014/main" val="1146742725"/>
                    </a:ext>
                  </a:extLst>
                </a:gridCol>
                <a:gridCol w="792514">
                  <a:extLst>
                    <a:ext uri="{9D8B030D-6E8A-4147-A177-3AD203B41FA5}">
                      <a16:colId xmlns:a16="http://schemas.microsoft.com/office/drawing/2014/main" val="3097543233"/>
                    </a:ext>
                  </a:extLst>
                </a:gridCol>
                <a:gridCol w="736329">
                  <a:extLst>
                    <a:ext uri="{9D8B030D-6E8A-4147-A177-3AD203B41FA5}">
                      <a16:colId xmlns:a16="http://schemas.microsoft.com/office/drawing/2014/main" val="4225029259"/>
                    </a:ext>
                  </a:extLst>
                </a:gridCol>
                <a:gridCol w="736329">
                  <a:extLst>
                    <a:ext uri="{9D8B030D-6E8A-4147-A177-3AD203B41FA5}">
                      <a16:colId xmlns:a16="http://schemas.microsoft.com/office/drawing/2014/main" val="2573058552"/>
                    </a:ext>
                  </a:extLst>
                </a:gridCol>
              </a:tblGrid>
              <a:tr h="1776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2274009"/>
                  </a:ext>
                </a:extLst>
              </a:tr>
              <a:tr h="2842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041466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1.119.234.538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1.119.234.538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991.081.599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88,5%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88,5%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4755628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Operaciones Complementarias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3.873.808.336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3.104.617.370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-769.190.966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4.787.147.074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123,6%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154,2%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4471355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Pública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2.350.892.371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2.351.107.331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214.960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3.200.321.735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136,1%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136,1%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131150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20.016.052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19.314.000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-702.052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17.846.274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89,2%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92,4%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3518926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645.373.877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2151246256,7%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2151246256,7%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3395623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Apoyo Regional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392.520.299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392.542.866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22.567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401.610.397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102,3%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102,3%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7219710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Diagnóstio y Tratamiento de Alto Costo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105.937.232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105.247.232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-690.000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201.146.458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189,9%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191,1%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2869239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9CDEF4F-BCD3-48A1-A7DF-AC9BB5A04F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6366929"/>
              </p:ext>
            </p:extLst>
          </p:nvPr>
        </p:nvGraphicFramePr>
        <p:xfrm>
          <a:off x="573733" y="4334862"/>
          <a:ext cx="7886698" cy="1527601"/>
        </p:xfrm>
        <a:graphic>
          <a:graphicData uri="http://schemas.openxmlformats.org/drawingml/2006/table">
            <a:tbl>
              <a:tblPr/>
              <a:tblGrid>
                <a:gridCol w="295714">
                  <a:extLst>
                    <a:ext uri="{9D8B030D-6E8A-4147-A177-3AD203B41FA5}">
                      <a16:colId xmlns:a16="http://schemas.microsoft.com/office/drawing/2014/main" val="3280485810"/>
                    </a:ext>
                  </a:extLst>
                </a:gridCol>
                <a:gridCol w="295714">
                  <a:extLst>
                    <a:ext uri="{9D8B030D-6E8A-4147-A177-3AD203B41FA5}">
                      <a16:colId xmlns:a16="http://schemas.microsoft.com/office/drawing/2014/main" val="1251907271"/>
                    </a:ext>
                  </a:extLst>
                </a:gridCol>
                <a:gridCol w="2652556">
                  <a:extLst>
                    <a:ext uri="{9D8B030D-6E8A-4147-A177-3AD203B41FA5}">
                      <a16:colId xmlns:a16="http://schemas.microsoft.com/office/drawing/2014/main" val="2518364341"/>
                    </a:ext>
                  </a:extLst>
                </a:gridCol>
                <a:gridCol w="792514">
                  <a:extLst>
                    <a:ext uri="{9D8B030D-6E8A-4147-A177-3AD203B41FA5}">
                      <a16:colId xmlns:a16="http://schemas.microsoft.com/office/drawing/2014/main" val="829204723"/>
                    </a:ext>
                  </a:extLst>
                </a:gridCol>
                <a:gridCol w="792514">
                  <a:extLst>
                    <a:ext uri="{9D8B030D-6E8A-4147-A177-3AD203B41FA5}">
                      <a16:colId xmlns:a16="http://schemas.microsoft.com/office/drawing/2014/main" val="2963143562"/>
                    </a:ext>
                  </a:extLst>
                </a:gridCol>
                <a:gridCol w="792514">
                  <a:extLst>
                    <a:ext uri="{9D8B030D-6E8A-4147-A177-3AD203B41FA5}">
                      <a16:colId xmlns:a16="http://schemas.microsoft.com/office/drawing/2014/main" val="1746424528"/>
                    </a:ext>
                  </a:extLst>
                </a:gridCol>
                <a:gridCol w="792514">
                  <a:extLst>
                    <a:ext uri="{9D8B030D-6E8A-4147-A177-3AD203B41FA5}">
                      <a16:colId xmlns:a16="http://schemas.microsoft.com/office/drawing/2014/main" val="4123268689"/>
                    </a:ext>
                  </a:extLst>
                </a:gridCol>
                <a:gridCol w="736329">
                  <a:extLst>
                    <a:ext uri="{9D8B030D-6E8A-4147-A177-3AD203B41FA5}">
                      <a16:colId xmlns:a16="http://schemas.microsoft.com/office/drawing/2014/main" val="3726291716"/>
                    </a:ext>
                  </a:extLst>
                </a:gridCol>
                <a:gridCol w="736329">
                  <a:extLst>
                    <a:ext uri="{9D8B030D-6E8A-4147-A177-3AD203B41FA5}">
                      <a16:colId xmlns:a16="http://schemas.microsoft.com/office/drawing/2014/main" val="2615353139"/>
                    </a:ext>
                  </a:extLst>
                </a:gridCol>
              </a:tblGrid>
              <a:tr h="1776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2035542"/>
                  </a:ext>
                </a:extLst>
              </a:tr>
              <a:tr h="2842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062004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Operaciones Complementarias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2.710.381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3.218.024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507.643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1.606.607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9762057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Pública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329.939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329.939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1.316.030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398,9%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398,9%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4402698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474.517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459.689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-14.828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402.275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84,8%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87,5%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9998334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Reserva de Pensiones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810.554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810.554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1.031.845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127,3%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127,3%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9778477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Estabilización Económica y Social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173.959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173.959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695.471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399,8%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399,8%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1239864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1.025.477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1.025.477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638.060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62,2%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62,2%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0890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4149" y="6071657"/>
            <a:ext cx="8229599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83568" y="1407260"/>
            <a:ext cx="793225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02:  SUBSIDIOS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2929006-F4FE-41EA-A5F9-342D23F91E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9326058"/>
              </p:ext>
            </p:extLst>
          </p:nvPr>
        </p:nvGraphicFramePr>
        <p:xfrm>
          <a:off x="618382" y="1730128"/>
          <a:ext cx="7841132" cy="4219151"/>
        </p:xfrm>
        <a:graphic>
          <a:graphicData uri="http://schemas.openxmlformats.org/drawingml/2006/table">
            <a:tbl>
              <a:tblPr/>
              <a:tblGrid>
                <a:gridCol w="272640">
                  <a:extLst>
                    <a:ext uri="{9D8B030D-6E8A-4147-A177-3AD203B41FA5}">
                      <a16:colId xmlns:a16="http://schemas.microsoft.com/office/drawing/2014/main" val="748755686"/>
                    </a:ext>
                  </a:extLst>
                </a:gridCol>
                <a:gridCol w="272640">
                  <a:extLst>
                    <a:ext uri="{9D8B030D-6E8A-4147-A177-3AD203B41FA5}">
                      <a16:colId xmlns:a16="http://schemas.microsoft.com/office/drawing/2014/main" val="1790750185"/>
                    </a:ext>
                  </a:extLst>
                </a:gridCol>
                <a:gridCol w="272640">
                  <a:extLst>
                    <a:ext uri="{9D8B030D-6E8A-4147-A177-3AD203B41FA5}">
                      <a16:colId xmlns:a16="http://schemas.microsoft.com/office/drawing/2014/main" val="3759233788"/>
                    </a:ext>
                  </a:extLst>
                </a:gridCol>
                <a:gridCol w="2846364">
                  <a:extLst>
                    <a:ext uri="{9D8B030D-6E8A-4147-A177-3AD203B41FA5}">
                      <a16:colId xmlns:a16="http://schemas.microsoft.com/office/drawing/2014/main" val="599217802"/>
                    </a:ext>
                  </a:extLst>
                </a:gridCol>
                <a:gridCol w="730676">
                  <a:extLst>
                    <a:ext uri="{9D8B030D-6E8A-4147-A177-3AD203B41FA5}">
                      <a16:colId xmlns:a16="http://schemas.microsoft.com/office/drawing/2014/main" val="2171112318"/>
                    </a:ext>
                  </a:extLst>
                </a:gridCol>
                <a:gridCol w="730676">
                  <a:extLst>
                    <a:ext uri="{9D8B030D-6E8A-4147-A177-3AD203B41FA5}">
                      <a16:colId xmlns:a16="http://schemas.microsoft.com/office/drawing/2014/main" val="2202134411"/>
                    </a:ext>
                  </a:extLst>
                </a:gridCol>
                <a:gridCol w="730676">
                  <a:extLst>
                    <a:ext uri="{9D8B030D-6E8A-4147-A177-3AD203B41FA5}">
                      <a16:colId xmlns:a16="http://schemas.microsoft.com/office/drawing/2014/main" val="544742231"/>
                    </a:ext>
                  </a:extLst>
                </a:gridCol>
                <a:gridCol w="654336">
                  <a:extLst>
                    <a:ext uri="{9D8B030D-6E8A-4147-A177-3AD203B41FA5}">
                      <a16:colId xmlns:a16="http://schemas.microsoft.com/office/drawing/2014/main" val="3786258383"/>
                    </a:ext>
                  </a:extLst>
                </a:gridCol>
                <a:gridCol w="665242">
                  <a:extLst>
                    <a:ext uri="{9D8B030D-6E8A-4147-A177-3AD203B41FA5}">
                      <a16:colId xmlns:a16="http://schemas.microsoft.com/office/drawing/2014/main" val="1305151785"/>
                    </a:ext>
                  </a:extLst>
                </a:gridCol>
                <a:gridCol w="665242">
                  <a:extLst>
                    <a:ext uri="{9D8B030D-6E8A-4147-A177-3AD203B41FA5}">
                      <a16:colId xmlns:a16="http://schemas.microsoft.com/office/drawing/2014/main" val="437692742"/>
                    </a:ext>
                  </a:extLst>
                </a:gridCol>
              </a:tblGrid>
              <a:tr h="1674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6368478"/>
                  </a:ext>
                </a:extLst>
              </a:tr>
              <a:tr h="2679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8426392"/>
                  </a:ext>
                </a:extLst>
              </a:tr>
              <a:tr h="1674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1.119.234.538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1.119.234.538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991.081.599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88,5%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88,5%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2216964"/>
                  </a:ext>
                </a:extLst>
              </a:tr>
              <a:tr h="1674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1.049.589.338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1.049.589.338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933.056.138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911925"/>
                  </a:ext>
                </a:extLst>
              </a:tr>
              <a:tr h="1674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960.751.845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960.751.845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845.124.541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0836342"/>
                  </a:ext>
                </a:extLst>
              </a:tr>
              <a:tr h="1674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Subvenciones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3.272.629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3.272.629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2.249.419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68,7%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68,7%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191757"/>
                  </a:ext>
                </a:extLst>
              </a:tr>
              <a:tr h="267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Región XII y la Antártica Chilena, y Subsidio  Isla de Pascua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24.594.526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24.594.526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34.910.882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141,9%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141,9%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6246188"/>
                  </a:ext>
                </a:extLst>
              </a:tr>
              <a:tr h="144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Único de Prestaciones Familiares y Subsidios de Cesantía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510.279.906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510.279.906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433.634.275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0917167"/>
                  </a:ext>
                </a:extLst>
              </a:tr>
              <a:tr h="1674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Cesantía Art. 69 D.F.L. (T.y P.S.) N° 150, de 1981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2924544"/>
                  </a:ext>
                </a:extLst>
              </a:tr>
              <a:tr h="1674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Subsidio Familiar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277.968.711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277.968.711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258.746.400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93,1%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93,1%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156741"/>
                  </a:ext>
                </a:extLst>
              </a:tr>
              <a:tr h="1674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Agua Potable Art.1° Ley N° 18.778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73.658.541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73.658.541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58.525.660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8585029"/>
                  </a:ext>
                </a:extLst>
              </a:tr>
              <a:tr h="1674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019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 la Contratación de Mano de Obra Ley N° 19.853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70.515.628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70.515.628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57.057.905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80,9%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80,9%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1549642"/>
                  </a:ext>
                </a:extLst>
              </a:tr>
              <a:tr h="267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Tarifas Eléctricas Art.151 D.F.L. (E.F. y T.) N° 4,  de 2006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2469385"/>
                  </a:ext>
                </a:extLst>
              </a:tr>
              <a:tr h="267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Ley N° 20.330 para Deudores Crédito Universitario, Leyes N° 19.287 y 20.027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451.884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451.884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74580"/>
                  </a:ext>
                </a:extLst>
              </a:tr>
              <a:tr h="1674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20.765,  Art. 3° N° 6)  MEPCO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1059610"/>
                  </a:ext>
                </a:extLst>
              </a:tr>
              <a:tr h="1674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88.837.493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88.837.493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87.931.597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1870636"/>
                  </a:ext>
                </a:extLst>
              </a:tr>
              <a:tr h="1548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Único de Prestaciones Familiares y Subsidios de Cesantía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88.837.493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88.837.493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87.931.597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7617778"/>
                  </a:ext>
                </a:extLst>
              </a:tr>
              <a:tr h="1674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69.645.200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69.645.200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58.025.461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5324676"/>
                  </a:ext>
                </a:extLst>
              </a:tr>
              <a:tr h="1674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69.645.200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69.645.200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58.025.461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132668"/>
                  </a:ext>
                </a:extLst>
              </a:tr>
              <a:tr h="1674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por Inversiones de Riego y Drenaje Ley N° 18.450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60.185.977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60.185.977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54.258.275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90,2%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90,2%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3347556"/>
                  </a:ext>
                </a:extLst>
              </a:tr>
              <a:tr h="1674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Fomento y Desarrollo de las Regiones Extremas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2.909.353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2.909.353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2.680.576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7631277"/>
                  </a:ext>
                </a:extLst>
              </a:tr>
              <a:tr h="1674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029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Bosque Nativo Ley N° 20.283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1.769.470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1.769.470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1.086.610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1050342"/>
                  </a:ext>
                </a:extLst>
              </a:tr>
              <a:tr h="1674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Subsidios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4.780.400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4.780.400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66043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376243"/>
            <a:ext cx="81679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1407259"/>
            <a:ext cx="793225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					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4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3831A3F-3770-4EB8-B53F-04E73083C1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4759212"/>
              </p:ext>
            </p:extLst>
          </p:nvPr>
        </p:nvGraphicFramePr>
        <p:xfrm>
          <a:off x="628651" y="1867007"/>
          <a:ext cx="7886698" cy="4130115"/>
        </p:xfrm>
        <a:graphic>
          <a:graphicData uri="http://schemas.openxmlformats.org/drawingml/2006/table">
            <a:tbl>
              <a:tblPr/>
              <a:tblGrid>
                <a:gridCol w="266803">
                  <a:extLst>
                    <a:ext uri="{9D8B030D-6E8A-4147-A177-3AD203B41FA5}">
                      <a16:colId xmlns:a16="http://schemas.microsoft.com/office/drawing/2014/main" val="2855536109"/>
                    </a:ext>
                  </a:extLst>
                </a:gridCol>
                <a:gridCol w="266803">
                  <a:extLst>
                    <a:ext uri="{9D8B030D-6E8A-4147-A177-3AD203B41FA5}">
                      <a16:colId xmlns:a16="http://schemas.microsoft.com/office/drawing/2014/main" val="2866755166"/>
                    </a:ext>
                  </a:extLst>
                </a:gridCol>
                <a:gridCol w="266803">
                  <a:extLst>
                    <a:ext uri="{9D8B030D-6E8A-4147-A177-3AD203B41FA5}">
                      <a16:colId xmlns:a16="http://schemas.microsoft.com/office/drawing/2014/main" val="113944573"/>
                    </a:ext>
                  </a:extLst>
                </a:gridCol>
                <a:gridCol w="2796097">
                  <a:extLst>
                    <a:ext uri="{9D8B030D-6E8A-4147-A177-3AD203B41FA5}">
                      <a16:colId xmlns:a16="http://schemas.microsoft.com/office/drawing/2014/main" val="3170316269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1907196082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2554245215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1855187196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2014064324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2280808564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1642052950"/>
                    </a:ext>
                  </a:extLst>
                </a:gridCol>
              </a:tblGrid>
              <a:tr h="1600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3864754"/>
                  </a:ext>
                </a:extLst>
              </a:tr>
              <a:tr h="2561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6925611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3.873.808.336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3.104.617.370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-769.190.966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4.787.147.074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8402507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136.290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136.290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99.333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2711958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254.277.963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254.277.963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244.398.453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5607755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100.293.124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100.293.124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99.523.178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636244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50.312.560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50.312.560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48.823.490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1304091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Seguro Social de los Empleados Públicos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10.260.000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10.260.000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13.814.340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6867678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Bono Laboral Ley N° 20.305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39.720.564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39.720.564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36.885.348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0274785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153.984.829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153.984.829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144.875.275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9270922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 Estatal Pensiones Mínimas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153.984.829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153.984.829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144.875.275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7483893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155563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1809336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2.603.941.367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1.835.836.452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-768.104.915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1.042.593.711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7264401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101.197.010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71.197.010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-30.000.000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64.314.453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395560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Simplificado Gravámenes a Exportadores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2.625.126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2.625.126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1.038.888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907485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Devoluciones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4.773.421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4.773.421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6.187.395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9006875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Bienes Confiscados Ley N° 19.568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223.619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223.619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223.166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836878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Fondo de Cesantía Solidario Ley N° 19.728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10.772.762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10.772.762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9.843.160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3205700"/>
                  </a:ext>
                </a:extLst>
              </a:tr>
              <a:tr h="256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al Ahorro Previsional Voluntario Art.20 O D.L. N° 3.500, de 1980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14.420.163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14.420.163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14.227.497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8040260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5743412"/>
                  </a:ext>
                </a:extLst>
              </a:tr>
              <a:tr h="256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Reembolso Gasto Electoral a Candidatos y Partidos Políticos, Ley N° 19.884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59.831.939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26.001.939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-33.830.000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24.730.312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1734975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Vocales de Mesa Ley N° 20.568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3.097.464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4406767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Permanente a los Partidos Políticos Ley N°20.900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8.549.970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8.549.970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4.966.571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53353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6572" y="6356350"/>
            <a:ext cx="821856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725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					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4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BADFD00-E5AC-4CC4-B67F-FCFE9A03BE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516649"/>
              </p:ext>
            </p:extLst>
          </p:nvPr>
        </p:nvGraphicFramePr>
        <p:xfrm>
          <a:off x="628651" y="1862599"/>
          <a:ext cx="7886698" cy="4226164"/>
        </p:xfrm>
        <a:graphic>
          <a:graphicData uri="http://schemas.openxmlformats.org/drawingml/2006/table">
            <a:tbl>
              <a:tblPr/>
              <a:tblGrid>
                <a:gridCol w="266803">
                  <a:extLst>
                    <a:ext uri="{9D8B030D-6E8A-4147-A177-3AD203B41FA5}">
                      <a16:colId xmlns:a16="http://schemas.microsoft.com/office/drawing/2014/main" val="1020672646"/>
                    </a:ext>
                  </a:extLst>
                </a:gridCol>
                <a:gridCol w="266803">
                  <a:extLst>
                    <a:ext uri="{9D8B030D-6E8A-4147-A177-3AD203B41FA5}">
                      <a16:colId xmlns:a16="http://schemas.microsoft.com/office/drawing/2014/main" val="3701905867"/>
                    </a:ext>
                  </a:extLst>
                </a:gridCol>
                <a:gridCol w="266803">
                  <a:extLst>
                    <a:ext uri="{9D8B030D-6E8A-4147-A177-3AD203B41FA5}">
                      <a16:colId xmlns:a16="http://schemas.microsoft.com/office/drawing/2014/main" val="2343459977"/>
                    </a:ext>
                  </a:extLst>
                </a:gridCol>
                <a:gridCol w="2796097">
                  <a:extLst>
                    <a:ext uri="{9D8B030D-6E8A-4147-A177-3AD203B41FA5}">
                      <a16:colId xmlns:a16="http://schemas.microsoft.com/office/drawing/2014/main" val="1870019137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1972658349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3092835041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1191787731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3988614051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4153321221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599562967"/>
                    </a:ext>
                  </a:extLst>
                </a:gridCol>
              </a:tblGrid>
              <a:tr h="1600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0200687"/>
                  </a:ext>
                </a:extLst>
              </a:tr>
              <a:tr h="2561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8829628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874.121.884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874.121.884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806.183.335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7728218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Externos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27.697.197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27.697.197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1985654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424.687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424.687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1.519.247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4886408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 Ley N° 20.630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650.000.000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650.000.000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608.664.088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6659327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075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Reserva de Pensiones Ley N° 20.128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196.000.000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196.000.000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196.000.000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8435566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1.628.622.463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890.517.548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-738.104.915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172.044.560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3700683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y Devoluciones Varias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305.362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305.362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155.199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2289391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para Financiamientos Comprometidos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963.295.528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670.291.656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-293.003.872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118.244.691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7882125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Constitucional Ley N° 17.997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4.997.939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4.997.939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4.581.445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6511035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al Fondo Común Municipal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49.023.200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49.023.200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10.158.800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4372588"/>
                  </a:ext>
                </a:extLst>
              </a:tr>
              <a:tr h="256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Tarifas de Cargo Fiscal en Acuerdos, Convenios o Tratados Internacionales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5.025.553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5.025.553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3.318.765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8467035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para la Transparencia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6.614.337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6.614.337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5.997.636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0476253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Calificador de Elecciones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666.103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666.103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611.270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8117271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Tribunales Electorales Regionales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3.586.636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3.586.636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2.861.046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848194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Contingencia contra el  Desempleo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-4.179.408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-4.179.418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341808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de Defensa de la Libre Competencia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1.897.219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1.897.219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1.431.000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1950826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para Distribución Suplementaria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296.419.192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67.669.192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-228.750.000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9263142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y Asignaciones Variables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267.463.677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53.085.736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-214.377.941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592153"/>
                  </a:ext>
                </a:extLst>
              </a:tr>
              <a:tr h="256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para Bonificación a Personal Municipal  Zonas Extremas Ley N° 20.198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3.339.791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3.339.791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3.059.918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7506023"/>
                  </a:ext>
                </a:extLst>
              </a:tr>
              <a:tr h="256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para Bonificación a Personal Asistentes de la Educación Zonas Extremas  Ley N° 20.313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9.741.779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9.741.779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8.735.281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6244464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Derechos Humanos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7.383.730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7.383.730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6.536.138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88,5%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88,5%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8470945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Tribunales Ambientales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5.639.968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5.639.968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4.381.279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35776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020597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3758</TotalTime>
  <Words>6082</Words>
  <Application>Microsoft Office PowerPoint</Application>
  <PresentationFormat>Presentación en pantalla (4:3)</PresentationFormat>
  <Paragraphs>3144</Paragraphs>
  <Slides>20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3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8" baseType="lpstr">
      <vt:lpstr>Andalus</vt:lpstr>
      <vt:lpstr>Arial</vt:lpstr>
      <vt:lpstr>Calibri</vt:lpstr>
      <vt:lpstr>Times New Roman</vt:lpstr>
      <vt:lpstr>1_Tema de Office</vt:lpstr>
      <vt:lpstr>Tema de Office</vt:lpstr>
      <vt:lpstr>2_Tema de Office</vt:lpstr>
      <vt:lpstr>Imagen de mapa de bits</vt:lpstr>
      <vt:lpstr>EJECUCIÓN ACUMULADA DE GASTOS PRESUPUESTARIOS AL MES DE NOVIEMBRE DE 2018 PARTIDA 50: TESORO PÚBLICO</vt:lpstr>
      <vt:lpstr>EJECUCIÓN ACUMULADA DE GASTOS A NOVIEMBRE DE 2018  PARTIDA 50 TESORO PÚBLICO</vt:lpstr>
      <vt:lpstr>EJECUCIÓN ACUMULADA DE GASTOS A NOVIEMBRE DE 2018  PARTIDA 50 TESORO PÚBLICO</vt:lpstr>
      <vt:lpstr>EJECUCIÓN ACUMULADA DE GASTOS A NOVIEMBRE DE 2018  PARTIDA 50 TESORO PÚBLICO</vt:lpstr>
      <vt:lpstr>EJECUCIÓN ACUMULADA DE GASTOS A NOVIEMBRE DE 2018  PARTIDA 50 TESORO PÚBLICO</vt:lpstr>
      <vt:lpstr>EJECUCIÓN ACUMULADA DE GASTOS A NOVIEMBRE DE 2018  PARTIDA 50 RESUMEN POR CAPÍTULOS</vt:lpstr>
      <vt:lpstr>EJECUCIÓN ACUMULADA DE GASTOS A NOVIEMBRE DE 2018  PARTIDA 50. CAPÍTULO 01. PROGRAMA 02:  SUBSIDIOS</vt:lpstr>
      <vt:lpstr>EJECUCIÓN ACUMULADA DE GASTOS A NOVIEMBRE DE 2018  PARTIDA 50. CAPÍTULO 01. PROGRAMA 03:  OPERACIONES COMPLEMENTARIAS</vt:lpstr>
      <vt:lpstr>EJECUCIÓN ACUMULADA DE GASTOS A NOVIEMBRE DE 2018  PARTIDA 50. CAPÍTULO 01. PROGRAMA 03:  OPERACIONES COMPLEMENTARIAS</vt:lpstr>
      <vt:lpstr>EJECUCIÓN ACUMULADA DE GASTOS A NOVIEMBRE DE 2018  PARTIDA 50. CAPÍTULO 01. PROGRAMA 03:  OPERACIONES COMPLEMENTARIAS</vt:lpstr>
      <vt:lpstr>EJECUCIÓN ACUMULADA DE GASTOS A NOVIEMBRE DE 2018  PARTIDA 50. CAPÍTULO 01. PROGRAMA 03:  OPERACIONES COMPLEMENTARIAS</vt:lpstr>
      <vt:lpstr>EJECUCIÓN ACUMULADA DE GASTOS A NOVIEMBRE DE 2018  PARTIDA 50. CAPÍTULO 01. PROGRAMA 03:  OPERACIONES COMPLEMENTARIAS</vt:lpstr>
      <vt:lpstr>EJECUCIÓN ACUMULADA DE GASTOS A NOVIEMBRE DE 2018  PARTIDA 50. CAPÍTULO 01. PROGRAMA 04:  SERVICIO DE LA DEUDA PÚBLICA</vt:lpstr>
      <vt:lpstr>EJECUCIÓN ACUMULADA DE GASTOS A NOVIEMBRE DE 2018  PARTIDA 50. CAPÍTULO 01. PROGRAMA 05:  APORTE FISCAL LIBRE</vt:lpstr>
      <vt:lpstr>EJECUCIÓN ACUMULADA DE GASTOS A NOVIEMBRE DE 2018  PARTIDA 50. CAPÍTULO 01. PROGRAMA 05:  APORTE FISCAL LIBRE</vt:lpstr>
      <vt:lpstr>EJECUCIÓN ACUMULADA DE GASTOS A NOVIEMBRE DE 2018  PARTIDA 50. CAPÍTULO 01. PROGRAMA 06:  FONDO DE RESERVA DE PENSIONES</vt:lpstr>
      <vt:lpstr>EJECUCIÓN ACUMULADA DE GASTOS A NOVIEMBRE DE 2018  PARTIDA 50. CAPÍTULO 01. PROGRAMA 07:  FONDO DE ESTABILIZACIÓN ECONÓMICA Y SOCIAL</vt:lpstr>
      <vt:lpstr>EJECUCIÓN ACUMULADA DE GASTOS A NOVIEMBRE DE 2018  PARTIDA 50. CAPÍTULO 01. PROGRAMA 08:  FONDO PARA LA EDUCACIÓN</vt:lpstr>
      <vt:lpstr>EJECUCIÓN ACUMULADA DE GASTOS A NOVIEMBRE DE 2018  PARTIDA 50. CAPÍTULO 01. PROGRAMA 09:  FONDO DE APOYO REGIONAL</vt:lpstr>
      <vt:lpstr>EJECUCIÓN ACUMULADA DE GASTOS A NOVIEMBRE DE 2018  PARTIDA 50. CAPÍTULO 01. PROGRAMA 10:  FONDO PARA DIAGNÓSTICOS Y TRATAMIENTOS DE ALTO COSTO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228</cp:revision>
  <cp:lastPrinted>2016-08-01T14:19:25Z</cp:lastPrinted>
  <dcterms:created xsi:type="dcterms:W3CDTF">2016-06-23T13:38:47Z</dcterms:created>
  <dcterms:modified xsi:type="dcterms:W3CDTF">2019-01-08T21:17:48Z</dcterms:modified>
</cp:coreProperties>
</file>