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8" r:id="rId4"/>
    <p:sldId id="301" r:id="rId5"/>
    <p:sldId id="263" r:id="rId6"/>
    <p:sldId id="265" r:id="rId7"/>
    <p:sldId id="307" r:id="rId8"/>
    <p:sldId id="269" r:id="rId9"/>
    <p:sldId id="271" r:id="rId10"/>
    <p:sldId id="273" r:id="rId11"/>
    <p:sldId id="308" r:id="rId12"/>
    <p:sldId id="305" r:id="rId13"/>
    <p:sldId id="306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enero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F65D9F-8B9C-47E7-AFC7-06EDA77BAB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458755"/>
              </p:ext>
            </p:extLst>
          </p:nvPr>
        </p:nvGraphicFramePr>
        <p:xfrm>
          <a:off x="628649" y="1916832"/>
          <a:ext cx="7886702" cy="2449909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384952748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55829700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495922885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52731042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3740306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7875722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80564316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35203981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18733775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353011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07183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91404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87.480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757302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87.480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96357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3.625.765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814.009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66815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9796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333.450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42297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3.292.315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814.009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150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470.188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82195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343.821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20420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2.113.560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75142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735.386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735.386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30353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735.386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735.386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0521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1.134.513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1.134.513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481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360F283-9518-41DA-AF62-F7ABC9C57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835043"/>
              </p:ext>
            </p:extLst>
          </p:nvPr>
        </p:nvGraphicFramePr>
        <p:xfrm>
          <a:off x="628649" y="1960712"/>
          <a:ext cx="7886702" cy="261771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686810675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4244538805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540989961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16519883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217597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85150981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5454897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63283491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0152039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805616504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791601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657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6.040.160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6.040.160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3.738.204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58313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1.104.956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930.111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0833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3.672.071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2.704.703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93090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71344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08826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103.390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5458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51.810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16971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66414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58.755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58.454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42414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0508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78523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33484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1.117.729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1.117.729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951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A3FDD8-446B-4484-8C8B-B54192F30D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111713"/>
              </p:ext>
            </p:extLst>
          </p:nvPr>
        </p:nvGraphicFramePr>
        <p:xfrm>
          <a:off x="628649" y="1934607"/>
          <a:ext cx="7886702" cy="1610899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953743429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286043276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1837597170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4041749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94090629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658578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8814857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9753980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25372766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533476742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34749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5009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3.236.792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3.236.792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1.983.300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4605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1.427.404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1.083.566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84838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1.246.068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834.908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7630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76.853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367838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48782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92643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485.467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485.467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067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124744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300" b="1" dirty="0"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ES" sz="1300" dirty="0"/>
              <a:t>Con fecha 16 de marzo de 2018 queda totalmente tramitado el Decreto N°432, de fecha 14/03/2018, que crea el presupuesto de la Subsecretaría de las Culturas y las Artes, la Subsecretaría del Patrimonio Cultural y el Servicio Nacional del Patrimonio Cultural, todos con sus respectivos programas, modificándose el presupuesto del Tesoro Público y de los Ministerios de Relaciones Exteriores, de Hacienda y de Educación, como consecuencia de ello, el presente Informe se centra en la información mensual de ejecución presupuestaria, presentada por la Dirección de Presupuestos (DIPRES), al mes de NOVIEMBRE y lo compara con el presupuesto vigente al 31 del mismo mes.</a:t>
            </a:r>
            <a:endParaRPr lang="es-CL" sz="13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300" dirty="0"/>
              <a:t>Al mes de </a:t>
            </a:r>
            <a:r>
              <a:rPr lang="es-ES" sz="1300" dirty="0"/>
              <a:t>NOVIEMBRE</a:t>
            </a:r>
            <a:r>
              <a:rPr lang="es-CL" sz="1300" dirty="0"/>
              <a:t>, el Presupuesto del Ministerio ascendió a los </a:t>
            </a:r>
            <a:r>
              <a:rPr lang="es-CL" sz="1300" b="1" dirty="0"/>
              <a:t>$152.612 millones </a:t>
            </a:r>
            <a:r>
              <a:rPr lang="es-CL" sz="1300" dirty="0"/>
              <a:t>y la ejecución ascendió a </a:t>
            </a:r>
            <a:r>
              <a:rPr lang="es-CL" sz="1300" b="1" dirty="0"/>
              <a:t>$11.443 millones</a:t>
            </a:r>
            <a:r>
              <a:rPr lang="es-CL" sz="1300" dirty="0"/>
              <a:t>, equivalente a un gasto de </a:t>
            </a:r>
            <a:r>
              <a:rPr lang="es-CL" sz="1300" b="1" dirty="0"/>
              <a:t>7,8%</a:t>
            </a:r>
            <a:r>
              <a:rPr lang="es-CL" sz="1300" dirty="0"/>
              <a:t> respecto al presupuesto vigente.  Lo anterior no considera el presupuesto disponible en los Ministerios y Servicios que vieron modificado su presupuesto como consecuencia de la aplicación de la Ley N°21.045, que crea el Ministerio de las Culturas, las Artes y el Patrimonio.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En cuanto a los programas, el 76% del presupuesto vigente, se concentra en la Subsecretaría de las Culturas y las Artes (46%) y el Servicio Nacional del Patrimonio Cultural (31%), los que al mes de </a:t>
            </a:r>
            <a:r>
              <a:rPr lang="es-ES" sz="1300" dirty="0"/>
              <a:t>NOVIEMBRE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 alcanzaron tasas de ejecución de 64,5% y 68,2% respectivamente, calculados respecto al presupuesto vigente.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Por su parte, el programa “Fondos Culturales y Artísticos” </a:t>
            </a:r>
            <a:r>
              <a:rPr lang="es-CL" sz="1300" dirty="0">
                <a:solidFill>
                  <a:prstClr val="black"/>
                </a:solidFill>
              </a:rPr>
              <a:t>presenta la mayor ejecución, con un 84% de erogación</a:t>
            </a:r>
            <a:r>
              <a:rPr lang="es-CL" sz="1300" dirty="0">
                <a:solidFill>
                  <a:prstClr val="black"/>
                </a:solidFill>
                <a:ea typeface="+mn-ea"/>
                <a:cs typeface="+mn-cs"/>
              </a:rPr>
              <a:t>.  Por su parte, la Subsecretaría del Patrimonio Cultural es la que presenta la menor ejecución con un 58,8%.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3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93A8FAF-826A-4946-815E-039DCE06BC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693883"/>
              </p:ext>
            </p:extLst>
          </p:nvPr>
        </p:nvGraphicFramePr>
        <p:xfrm>
          <a:off x="628650" y="1928695"/>
          <a:ext cx="7886699" cy="2405554"/>
        </p:xfrm>
        <a:graphic>
          <a:graphicData uri="http://schemas.openxmlformats.org/drawingml/2006/table">
            <a:tbl>
              <a:tblPr/>
              <a:tblGrid>
                <a:gridCol w="777866">
                  <a:extLst>
                    <a:ext uri="{9D8B030D-6E8A-4147-A177-3AD203B41FA5}">
                      <a16:colId xmlns:a16="http://schemas.microsoft.com/office/drawing/2014/main" val="1934299019"/>
                    </a:ext>
                  </a:extLst>
                </a:gridCol>
                <a:gridCol w="2830569">
                  <a:extLst>
                    <a:ext uri="{9D8B030D-6E8A-4147-A177-3AD203B41FA5}">
                      <a16:colId xmlns:a16="http://schemas.microsoft.com/office/drawing/2014/main" val="265229065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3016753503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2469700342"/>
                    </a:ext>
                  </a:extLst>
                </a:gridCol>
                <a:gridCol w="777866">
                  <a:extLst>
                    <a:ext uri="{9D8B030D-6E8A-4147-A177-3AD203B41FA5}">
                      <a16:colId xmlns:a16="http://schemas.microsoft.com/office/drawing/2014/main" val="1405396424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78363127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188508701"/>
                    </a:ext>
                  </a:extLst>
                </a:gridCol>
                <a:gridCol w="648222">
                  <a:extLst>
                    <a:ext uri="{9D8B030D-6E8A-4147-A177-3AD203B41FA5}">
                      <a16:colId xmlns:a16="http://schemas.microsoft.com/office/drawing/2014/main" val="3434847038"/>
                    </a:ext>
                  </a:extLst>
                </a:gridCol>
              </a:tblGrid>
              <a:tr h="16476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217351"/>
                  </a:ext>
                </a:extLst>
              </a:tr>
              <a:tr h="26362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23529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152.612.701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152.612.701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104.934.776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06347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38.322.582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38.322.582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32.562.328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9063365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15.218.331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15.218.331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11.320.989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06772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1.530.199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1.418.329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128810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71.583.591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71.583.591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52.125.388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88982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18.285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833226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4920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3.499.291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3.499.291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2.007.806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756041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9.956.229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4.161.063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41,8%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21413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6.101.352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814.009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857083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1.378.906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1.378.906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510.519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308578"/>
                  </a:ext>
                </a:extLst>
              </a:tr>
              <a:tr h="164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4.996.734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4.996.734 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38" marR="8238" marT="82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38" marR="8238" marT="82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955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169E3B5-51E3-421B-B485-9F0182FD1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351768"/>
              </p:ext>
            </p:extLst>
          </p:nvPr>
        </p:nvGraphicFramePr>
        <p:xfrm>
          <a:off x="628650" y="1700808"/>
          <a:ext cx="7886700" cy="1728192"/>
        </p:xfrm>
        <a:graphic>
          <a:graphicData uri="http://schemas.openxmlformats.org/drawingml/2006/table">
            <a:tbl>
              <a:tblPr/>
              <a:tblGrid>
                <a:gridCol w="228456">
                  <a:extLst>
                    <a:ext uri="{9D8B030D-6E8A-4147-A177-3AD203B41FA5}">
                      <a16:colId xmlns:a16="http://schemas.microsoft.com/office/drawing/2014/main" val="3927819973"/>
                    </a:ext>
                  </a:extLst>
                </a:gridCol>
                <a:gridCol w="228456">
                  <a:extLst>
                    <a:ext uri="{9D8B030D-6E8A-4147-A177-3AD203B41FA5}">
                      <a16:colId xmlns:a16="http://schemas.microsoft.com/office/drawing/2014/main" val="1673011475"/>
                    </a:ext>
                  </a:extLst>
                </a:gridCol>
                <a:gridCol w="3466572">
                  <a:extLst>
                    <a:ext uri="{9D8B030D-6E8A-4147-A177-3AD203B41FA5}">
                      <a16:colId xmlns:a16="http://schemas.microsoft.com/office/drawing/2014/main" val="2734546715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1922093583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483425475"/>
                    </a:ext>
                  </a:extLst>
                </a:gridCol>
                <a:gridCol w="725100">
                  <a:extLst>
                    <a:ext uri="{9D8B030D-6E8A-4147-A177-3AD203B41FA5}">
                      <a16:colId xmlns:a16="http://schemas.microsoft.com/office/drawing/2014/main" val="3248574473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648395738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1994436622"/>
                    </a:ext>
                  </a:extLst>
                </a:gridCol>
                <a:gridCol w="595972">
                  <a:extLst>
                    <a:ext uri="{9D8B030D-6E8A-4147-A177-3AD203B41FA5}">
                      <a16:colId xmlns:a16="http://schemas.microsoft.com/office/drawing/2014/main" val="709952081"/>
                    </a:ext>
                  </a:extLst>
                </a:gridCol>
              </a:tblGrid>
              <a:tr h="163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223701"/>
                  </a:ext>
                </a:extLst>
              </a:tr>
              <a:tr h="26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750138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95.864.751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95.864.751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66.914.636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928192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Subsecretaría de las Culturas y las Artes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69.869.337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69.869.337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45.069.749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167233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Fondos Culturales y Artísticos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21.844.887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552220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617.553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617.553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363.107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36144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56.130.397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56.130.397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37.657.033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331989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Servicio Nacional del Patrimonio Cultural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46.853.445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46.853.445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31.935.529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891926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Red de Bibliotecas Públicas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6.040.160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6.040.160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3.738.204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571709"/>
                  </a:ext>
                </a:extLst>
              </a:tr>
              <a:tr h="163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de Monumentos Nacionales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3.236.792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3.236.792 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1.983.300</a:t>
                      </a:r>
                    </a:p>
                  </a:txBody>
                  <a:tcPr marL="7450" marR="7450" marT="7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450" marR="7450" marT="7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89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6D9FB34-94AE-4816-822E-440D2A369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92510"/>
              </p:ext>
            </p:extLst>
          </p:nvPr>
        </p:nvGraphicFramePr>
        <p:xfrm>
          <a:off x="755576" y="1825625"/>
          <a:ext cx="7560843" cy="4483704"/>
        </p:xfrm>
        <a:graphic>
          <a:graphicData uri="http://schemas.openxmlformats.org/drawingml/2006/table">
            <a:tbl>
              <a:tblPr/>
              <a:tblGrid>
                <a:gridCol w="313583">
                  <a:extLst>
                    <a:ext uri="{9D8B030D-6E8A-4147-A177-3AD203B41FA5}">
                      <a16:colId xmlns:a16="http://schemas.microsoft.com/office/drawing/2014/main" val="3839647878"/>
                    </a:ext>
                  </a:extLst>
                </a:gridCol>
                <a:gridCol w="289461">
                  <a:extLst>
                    <a:ext uri="{9D8B030D-6E8A-4147-A177-3AD203B41FA5}">
                      <a16:colId xmlns:a16="http://schemas.microsoft.com/office/drawing/2014/main" val="986220588"/>
                    </a:ext>
                  </a:extLst>
                </a:gridCol>
                <a:gridCol w="300182">
                  <a:extLst>
                    <a:ext uri="{9D8B030D-6E8A-4147-A177-3AD203B41FA5}">
                      <a16:colId xmlns:a16="http://schemas.microsoft.com/office/drawing/2014/main" val="604154993"/>
                    </a:ext>
                  </a:extLst>
                </a:gridCol>
                <a:gridCol w="2798129">
                  <a:extLst>
                    <a:ext uri="{9D8B030D-6E8A-4147-A177-3AD203B41FA5}">
                      <a16:colId xmlns:a16="http://schemas.microsoft.com/office/drawing/2014/main" val="2741931843"/>
                    </a:ext>
                  </a:extLst>
                </a:gridCol>
                <a:gridCol w="643248">
                  <a:extLst>
                    <a:ext uri="{9D8B030D-6E8A-4147-A177-3AD203B41FA5}">
                      <a16:colId xmlns:a16="http://schemas.microsoft.com/office/drawing/2014/main" val="784824358"/>
                    </a:ext>
                  </a:extLst>
                </a:gridCol>
                <a:gridCol w="643248">
                  <a:extLst>
                    <a:ext uri="{9D8B030D-6E8A-4147-A177-3AD203B41FA5}">
                      <a16:colId xmlns:a16="http://schemas.microsoft.com/office/drawing/2014/main" val="720241299"/>
                    </a:ext>
                  </a:extLst>
                </a:gridCol>
                <a:gridCol w="643248">
                  <a:extLst>
                    <a:ext uri="{9D8B030D-6E8A-4147-A177-3AD203B41FA5}">
                      <a16:colId xmlns:a16="http://schemas.microsoft.com/office/drawing/2014/main" val="2452402239"/>
                    </a:ext>
                  </a:extLst>
                </a:gridCol>
                <a:gridCol w="643248">
                  <a:extLst>
                    <a:ext uri="{9D8B030D-6E8A-4147-A177-3AD203B41FA5}">
                      <a16:colId xmlns:a16="http://schemas.microsoft.com/office/drawing/2014/main" val="1176983990"/>
                    </a:ext>
                  </a:extLst>
                </a:gridCol>
                <a:gridCol w="643248">
                  <a:extLst>
                    <a:ext uri="{9D8B030D-6E8A-4147-A177-3AD203B41FA5}">
                      <a16:colId xmlns:a16="http://schemas.microsoft.com/office/drawing/2014/main" val="2808555310"/>
                    </a:ext>
                  </a:extLst>
                </a:gridCol>
                <a:gridCol w="643248">
                  <a:extLst>
                    <a:ext uri="{9D8B030D-6E8A-4147-A177-3AD203B41FA5}">
                      <a16:colId xmlns:a16="http://schemas.microsoft.com/office/drawing/2014/main" val="3393129901"/>
                    </a:ext>
                  </a:extLst>
                </a:gridCol>
              </a:tblGrid>
              <a:tr h="243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539877"/>
                  </a:ext>
                </a:extLst>
              </a:tr>
              <a:tr h="2435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872198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69.869.337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69.869.337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45.069.749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975943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13.185.442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13.185.442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11.406.407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819997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3.540.349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3.540.349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2.407.197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4939872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05019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451.649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339.779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0857242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38.936.022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38.936.022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25.784.475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157496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13.132.217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9.961.044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012038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412.032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725744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1.486.718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585746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1.506.406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250893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1.064.500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769235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1.629.268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139746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5.188.702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2.127.534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894210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709.258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599.258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970852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1.135.328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512534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123164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1.142.050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544350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24.661.755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24.661.755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14.681.381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650391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11.501.056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11.501.056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6.587.221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841414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3.191.232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2.359.399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1506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1.401.885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1.024.544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567518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3.016.470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1.899.530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616985"/>
                  </a:ext>
                </a:extLst>
              </a:tr>
              <a:tr h="1902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1.667.495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1.205.790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896391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Organizaciones Culturales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2.594.665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601.370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78326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1.129.880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874.248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46374"/>
                  </a:ext>
                </a:extLst>
              </a:tr>
              <a:tr h="1522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159.072 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129.279</a:t>
                      </a:r>
                    </a:p>
                  </a:txBody>
                  <a:tcPr marL="7301" marR="7301" marT="73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7301" marR="7301" marT="73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937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F51198C-A2AE-47FD-8EBE-CC5BE95C5D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797395"/>
              </p:ext>
            </p:extLst>
          </p:nvPr>
        </p:nvGraphicFramePr>
        <p:xfrm>
          <a:off x="628649" y="1916832"/>
          <a:ext cx="7886702" cy="3658083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63944096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346267852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666445533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364779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79885693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96068937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35602505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08663116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48344673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37203809"/>
                    </a:ext>
                  </a:extLst>
                </a:gridCol>
              </a:tblGrid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21513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50176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0287330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0627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36555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5886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978.606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540.588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3449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56115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75167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237.237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71700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335.350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209.505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11615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333.599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173.387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11839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4.073.583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11181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7.396.229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4.073.583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566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41241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513669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2.475.587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90754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510.519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051331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640.520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510.519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83054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2.257.025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2.257.025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11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317F6C-0001-4C86-829A-1B480E7A7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68262"/>
              </p:ext>
            </p:extLst>
          </p:nvPr>
        </p:nvGraphicFramePr>
        <p:xfrm>
          <a:off x="628649" y="1868116"/>
          <a:ext cx="7886702" cy="261771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55963044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1297878896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932068178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478724748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8979936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86075260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315906230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965234389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187706296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40793237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547298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1078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25.995.414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21.844.887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0964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2.137.598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1.482.338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994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466.842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324.214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244222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20.038.335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20813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23.388.974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20.038.335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1486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206.060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659030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4.364.409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4.364.409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3.306.097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75869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8.636.888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8.636.888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8.022.606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82643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3.986.733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3.986.733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3.228.346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919646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6.400.944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5.275.226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66985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44758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108843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156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B6B8E02-AAE0-4970-86D9-038FEB2FE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468523"/>
              </p:ext>
            </p:extLst>
          </p:nvPr>
        </p:nvGraphicFramePr>
        <p:xfrm>
          <a:off x="628650" y="1916832"/>
          <a:ext cx="7886699" cy="2192035"/>
        </p:xfrm>
        <a:graphic>
          <a:graphicData uri="http://schemas.openxmlformats.org/drawingml/2006/table">
            <a:tbl>
              <a:tblPr/>
              <a:tblGrid>
                <a:gridCol w="289845">
                  <a:extLst>
                    <a:ext uri="{9D8B030D-6E8A-4147-A177-3AD203B41FA5}">
                      <a16:colId xmlns:a16="http://schemas.microsoft.com/office/drawing/2014/main" val="1260474239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1806513104"/>
                    </a:ext>
                  </a:extLst>
                </a:gridCol>
                <a:gridCol w="289845">
                  <a:extLst>
                    <a:ext uri="{9D8B030D-6E8A-4147-A177-3AD203B41FA5}">
                      <a16:colId xmlns:a16="http://schemas.microsoft.com/office/drawing/2014/main" val="1294199373"/>
                    </a:ext>
                  </a:extLst>
                </a:gridCol>
                <a:gridCol w="2599916">
                  <a:extLst>
                    <a:ext uri="{9D8B030D-6E8A-4147-A177-3AD203B41FA5}">
                      <a16:colId xmlns:a16="http://schemas.microsoft.com/office/drawing/2014/main" val="4282631174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4023864762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3683933697"/>
                    </a:ext>
                  </a:extLst>
                </a:gridCol>
                <a:gridCol w="776786">
                  <a:extLst>
                    <a:ext uri="{9D8B030D-6E8A-4147-A177-3AD203B41FA5}">
                      <a16:colId xmlns:a16="http://schemas.microsoft.com/office/drawing/2014/main" val="3550602527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764009947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3246457550"/>
                    </a:ext>
                  </a:extLst>
                </a:gridCol>
                <a:gridCol w="695630">
                  <a:extLst>
                    <a:ext uri="{9D8B030D-6E8A-4147-A177-3AD203B41FA5}">
                      <a16:colId xmlns:a16="http://schemas.microsoft.com/office/drawing/2014/main" val="837460942"/>
                    </a:ext>
                  </a:extLst>
                </a:gridCol>
              </a:tblGrid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416592"/>
                  </a:ext>
                </a:extLst>
              </a:tr>
              <a:tr h="2783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82651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617.553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617.553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363.107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321023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445.979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445.979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276.668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4251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67.741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13.421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4214390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102.833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73.018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340569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42881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14.888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6.049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738308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754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580982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30.072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24.885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147065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29.873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22.296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46426"/>
                  </a:ext>
                </a:extLst>
              </a:tr>
              <a:tr h="173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99" marR="8699" marT="86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99" marR="8699" marT="86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98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454A97-E939-4147-AB72-85C6B11D5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932204"/>
              </p:ext>
            </p:extLst>
          </p:nvPr>
        </p:nvGraphicFramePr>
        <p:xfrm>
          <a:off x="812571" y="1825621"/>
          <a:ext cx="7518857" cy="4413457"/>
        </p:xfrm>
        <a:graphic>
          <a:graphicData uri="http://schemas.openxmlformats.org/drawingml/2006/table">
            <a:tbl>
              <a:tblPr/>
              <a:tblGrid>
                <a:gridCol w="311842">
                  <a:extLst>
                    <a:ext uri="{9D8B030D-6E8A-4147-A177-3AD203B41FA5}">
                      <a16:colId xmlns:a16="http://schemas.microsoft.com/office/drawing/2014/main" val="3858749986"/>
                    </a:ext>
                  </a:extLst>
                </a:gridCol>
                <a:gridCol w="287854">
                  <a:extLst>
                    <a:ext uri="{9D8B030D-6E8A-4147-A177-3AD203B41FA5}">
                      <a16:colId xmlns:a16="http://schemas.microsoft.com/office/drawing/2014/main" val="1281371155"/>
                    </a:ext>
                  </a:extLst>
                </a:gridCol>
                <a:gridCol w="298515">
                  <a:extLst>
                    <a:ext uri="{9D8B030D-6E8A-4147-A177-3AD203B41FA5}">
                      <a16:colId xmlns:a16="http://schemas.microsoft.com/office/drawing/2014/main" val="634084"/>
                    </a:ext>
                  </a:extLst>
                </a:gridCol>
                <a:gridCol w="2782590">
                  <a:extLst>
                    <a:ext uri="{9D8B030D-6E8A-4147-A177-3AD203B41FA5}">
                      <a16:colId xmlns:a16="http://schemas.microsoft.com/office/drawing/2014/main" val="2422713742"/>
                    </a:ext>
                  </a:extLst>
                </a:gridCol>
                <a:gridCol w="639676">
                  <a:extLst>
                    <a:ext uri="{9D8B030D-6E8A-4147-A177-3AD203B41FA5}">
                      <a16:colId xmlns:a16="http://schemas.microsoft.com/office/drawing/2014/main" val="3307234376"/>
                    </a:ext>
                  </a:extLst>
                </a:gridCol>
                <a:gridCol w="639676">
                  <a:extLst>
                    <a:ext uri="{9D8B030D-6E8A-4147-A177-3AD203B41FA5}">
                      <a16:colId xmlns:a16="http://schemas.microsoft.com/office/drawing/2014/main" val="2474613900"/>
                    </a:ext>
                  </a:extLst>
                </a:gridCol>
                <a:gridCol w="639676">
                  <a:extLst>
                    <a:ext uri="{9D8B030D-6E8A-4147-A177-3AD203B41FA5}">
                      <a16:colId xmlns:a16="http://schemas.microsoft.com/office/drawing/2014/main" val="1502842062"/>
                    </a:ext>
                  </a:extLst>
                </a:gridCol>
                <a:gridCol w="639676">
                  <a:extLst>
                    <a:ext uri="{9D8B030D-6E8A-4147-A177-3AD203B41FA5}">
                      <a16:colId xmlns:a16="http://schemas.microsoft.com/office/drawing/2014/main" val="2992425125"/>
                    </a:ext>
                  </a:extLst>
                </a:gridCol>
                <a:gridCol w="639676">
                  <a:extLst>
                    <a:ext uri="{9D8B030D-6E8A-4147-A177-3AD203B41FA5}">
                      <a16:colId xmlns:a16="http://schemas.microsoft.com/office/drawing/2014/main" val="573436286"/>
                    </a:ext>
                  </a:extLst>
                </a:gridCol>
                <a:gridCol w="639676">
                  <a:extLst>
                    <a:ext uri="{9D8B030D-6E8A-4147-A177-3AD203B41FA5}">
                      <a16:colId xmlns:a16="http://schemas.microsoft.com/office/drawing/2014/main" val="1247519582"/>
                    </a:ext>
                  </a:extLst>
                </a:gridCol>
              </a:tblGrid>
              <a:tr h="164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206975"/>
                  </a:ext>
                </a:extLst>
              </a:tr>
              <a:tr h="263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17275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46.853.445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46.853.445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31.935.529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6079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20.021.203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20.021.203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17.383.238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922904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6.225.260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6.225.260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5.036.546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19269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815341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1.078.550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57997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9.258.595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6.302.578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847058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2.262.606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2.070.194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4306186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901.038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881.038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05225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907393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1.156.248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33085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172.411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78309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6.995.989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4.232.384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207349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4.600.220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2.968.441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323016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143.508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97.711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12441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459.987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211.022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552563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838.454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388.627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198951"/>
                  </a:ext>
                </a:extLst>
              </a:tr>
              <a:tr h="1935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953.820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566.583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354455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086205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853589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2.197.857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2.197.857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1.225.984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387662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1.906.578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1.906.578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1.052.119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613251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71.631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46.210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970891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135.052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135.052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68.071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856823"/>
                  </a:ext>
                </a:extLst>
              </a:tr>
              <a:tr h="164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84.596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84.596 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59.584</a:t>
                      </a:r>
                    </a:p>
                  </a:txBody>
                  <a:tcPr marL="7999" marR="7999" marT="799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7999" marR="7999" marT="799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442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3593</TotalTime>
  <Words>2697</Words>
  <Application>Microsoft Office PowerPoint</Application>
  <PresentationFormat>Presentación en pantalla (4:3)</PresentationFormat>
  <Paragraphs>1595</Paragraphs>
  <Slides>12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NOVIEMBRE DE 2018 PARTIDA 29: MINISTERIO DE LAS CULTURAS, LAS ARTES Y EL PATRIMONIO</vt:lpstr>
      <vt:lpstr>EJECUCIÓN ACUMULADA DE GASTOS A NOVIEMBRE DE 2018  PARTIDA 29 MINISTERIO DE LAS CULTURAS, LAS ARTES Y EL PATRIMONIO</vt:lpstr>
      <vt:lpstr>EJECUCIÓN ACUMULADA DE GASTOS A NOVIEMBRE DE 2018  PARTIDA 29 MINISTERIO DE LAS CULTURAS, LAS ARTES Y EL PATRIMONIO</vt:lpstr>
      <vt:lpstr>EJECUCIÓN ACUMULADA DE GASTOS A NOVIEMBRE DE 2018  PARTIDA 29 RESUMEN POR CAPÍTULOS</vt:lpstr>
      <vt:lpstr>EJECUCIÓN ACUMULADA DE GASTOS A NOVIEMBRE DE 2018  PARTIDA 29. CAPÍTUO 01. PROGRAMA 01: SUBSECRETARÍA DE LAS CULTURAS Y LAS ARTES </vt:lpstr>
      <vt:lpstr>EJECUCIÓN ACUMULADA DE GASTOS A NOVIEMBRE DE 2018  PARTIDA 29. CAPÍTUO 01. PROGRAMA 01: SUBSECRETARÍA DE LAS CULTURAS Y LAS ARTES </vt:lpstr>
      <vt:lpstr>EJECUCIÓN ACUMULADA DE GASTOS A NOVIEMBRE DE 2018  PARTIDA 29. CAPÍTUO 01. PROGRAMA 02: FONDOS CULTURALES Y ARTÍSTICOS </vt:lpstr>
      <vt:lpstr>EJECUCIÓN ACUMULADA DE GASTOS A NOVIEMBRE DE 2018  PARTIDA 29. CAPÍTUO 02. PROGRAMA 01: SUBSECRETARÍA DEL PATRIMONIO CULTURAL </vt:lpstr>
      <vt:lpstr>EJECUCIÓN ACUMULADA DE GASTOS A NOVIEMBRE DE 2018  PARTIDA 29. CAPÍTUO 03. PROGRAMA 01: SERVICIO NACIONAL DEL PATRIMONIO CULTURAL </vt:lpstr>
      <vt:lpstr>EJECUCIÓN ACUMULADA DE GASTOS A NOVIEMBRE DE 2018  PARTIDA 29. CAPÍTUO 03. PROGRAMA 01: SERVICIO NACIONAL DEL PATRIMONIO CULTURAL </vt:lpstr>
      <vt:lpstr>EJECUCIÓN ACUMULADA DE GASTOS A NOVIEMBRE DE 2018  PARTIDA 29. CAPÍTUO 03. PROGRAMA 02: RED DE BIBLIOTECAS PÚBLICAS </vt:lpstr>
      <vt:lpstr>EJECUCIÓN ACUMULADA DE GASTOS A NOVIEMBRE DE 2018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205</cp:revision>
  <cp:lastPrinted>2017-06-20T21:34:02Z</cp:lastPrinted>
  <dcterms:created xsi:type="dcterms:W3CDTF">2016-06-23T13:38:47Z</dcterms:created>
  <dcterms:modified xsi:type="dcterms:W3CDTF">2019-01-14T20:38:15Z</dcterms:modified>
</cp:coreProperties>
</file>