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1" r:id="rId5"/>
    <p:sldId id="263" r:id="rId6"/>
    <p:sldId id="265" r:id="rId7"/>
    <p:sldId id="307" r:id="rId8"/>
    <p:sldId id="269" r:id="rId9"/>
    <p:sldId id="271" r:id="rId10"/>
    <p:sldId id="273" r:id="rId11"/>
    <p:sldId id="308" r:id="rId12"/>
    <p:sldId id="305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F65D9F-8B9C-47E7-AFC7-06EDA77BA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58755"/>
              </p:ext>
            </p:extLst>
          </p:nvPr>
        </p:nvGraphicFramePr>
        <p:xfrm>
          <a:off x="628649" y="1916832"/>
          <a:ext cx="7886702" cy="2449909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384952748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55829700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49592288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52731042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3740306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7875722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0564316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35203981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1873377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353011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07183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1404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7302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6357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814.009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66815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9796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229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814.009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150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470.188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82195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343.821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042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5142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30353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0521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1.134.513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1.134.513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8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60F283-9518-41DA-AF62-F7ABC9C57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35043"/>
              </p:ext>
            </p:extLst>
          </p:nvPr>
        </p:nvGraphicFramePr>
        <p:xfrm>
          <a:off x="628649" y="1960712"/>
          <a:ext cx="7886702" cy="261771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686810675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424453880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540989961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16519883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217597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85150981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545489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63283491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0152039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805616504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9160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57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6.040.160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6.040.160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3.738.204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8313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930.111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83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2.704.703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9309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134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882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103.390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5458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1697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6414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58.454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41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0508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852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348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1.117.729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1.117.729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5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A3FDD8-446B-4484-8C8B-B54192F30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11713"/>
              </p:ext>
            </p:extLst>
          </p:nvPr>
        </p:nvGraphicFramePr>
        <p:xfrm>
          <a:off x="628649" y="1934607"/>
          <a:ext cx="7886702" cy="1610899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953743429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286043276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83759717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4041749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4090629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658578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8814857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9753980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5372766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53347674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34749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5009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3.236.792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3.236.792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1.983.300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460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1.083.566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483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7630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7838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878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9264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485.467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485.467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06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NOVIEMBRE y lo compara con el presupuesto vigente al 31 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NOVIEMBRE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$152.612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$11.443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7,8%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76%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NOVIEMBRE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64,5% y 68,2%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parte, el programa “Fondos Culturales y Artísticos” </a:t>
            </a:r>
            <a:r>
              <a:rPr lang="es-CL" sz="1300" dirty="0">
                <a:solidFill>
                  <a:prstClr val="black"/>
                </a:solidFill>
              </a:rPr>
              <a:t>presenta la mayor ejecución, con un 84% de erogación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.  Por su parte, la Subsecretaría del Patrimonio Cultural es la que presenta la menor ejecución con un 58,8%.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3A8FAF-826A-4946-815E-039DCE06B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93883"/>
              </p:ext>
            </p:extLst>
          </p:nvPr>
        </p:nvGraphicFramePr>
        <p:xfrm>
          <a:off x="628650" y="1928695"/>
          <a:ext cx="7886699" cy="2405554"/>
        </p:xfrm>
        <a:graphic>
          <a:graphicData uri="http://schemas.openxmlformats.org/drawingml/2006/table">
            <a:tbl>
              <a:tblPr/>
              <a:tblGrid>
                <a:gridCol w="777866">
                  <a:extLst>
                    <a:ext uri="{9D8B030D-6E8A-4147-A177-3AD203B41FA5}">
                      <a16:colId xmlns:a16="http://schemas.microsoft.com/office/drawing/2014/main" val="1934299019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65229065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3016753503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2469700342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140539642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7836312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88508701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434847038"/>
                    </a:ext>
                  </a:extLst>
                </a:gridCol>
              </a:tblGrid>
              <a:tr h="1647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17351"/>
                  </a:ext>
                </a:extLst>
              </a:tr>
              <a:tr h="2636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3529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152.612.701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152.612.701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104.934.776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06347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38.322.582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38.322.582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32.562.328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06336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15.218.331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15.218.331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11.320.989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0677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1.418.329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12881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71.583.591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71.583.591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52.125.388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88982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83322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4920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3.499.291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3.499.291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2.007.806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5604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4.161.063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1413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814.009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5708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1.378.906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1.378.906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510.519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30857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4.996.734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4.996.734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955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69E3B5-51E3-421B-B485-9F0182FD1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51768"/>
              </p:ext>
            </p:extLst>
          </p:nvPr>
        </p:nvGraphicFramePr>
        <p:xfrm>
          <a:off x="628650" y="1700808"/>
          <a:ext cx="7886700" cy="1728192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3927819973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1673011475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2734546715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1922093583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483425475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3248574473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648395738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1994436622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709952081"/>
                    </a:ext>
                  </a:extLst>
                </a:gridCol>
              </a:tblGrid>
              <a:tr h="163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23701"/>
                  </a:ext>
                </a:extLst>
              </a:tr>
              <a:tr h="26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750138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95.864.751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95.864.751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66.914.636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928192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69.869.337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69.869.337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45.069.749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167233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21.844.887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552220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617.553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617.553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363.107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36144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56.130.397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56.130.397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37.657.033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331989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46.853.445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46.853.445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31.935.529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91926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6.040.160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6.040.160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3.738.204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71709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3.236.792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3.236.792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1.983.300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89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D9FB34-94AE-4816-822E-440D2A369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2510"/>
              </p:ext>
            </p:extLst>
          </p:nvPr>
        </p:nvGraphicFramePr>
        <p:xfrm>
          <a:off x="755576" y="1825625"/>
          <a:ext cx="7560843" cy="4483704"/>
        </p:xfrm>
        <a:graphic>
          <a:graphicData uri="http://schemas.openxmlformats.org/drawingml/2006/table">
            <a:tbl>
              <a:tblPr/>
              <a:tblGrid>
                <a:gridCol w="313583">
                  <a:extLst>
                    <a:ext uri="{9D8B030D-6E8A-4147-A177-3AD203B41FA5}">
                      <a16:colId xmlns:a16="http://schemas.microsoft.com/office/drawing/2014/main" val="3839647878"/>
                    </a:ext>
                  </a:extLst>
                </a:gridCol>
                <a:gridCol w="289461">
                  <a:extLst>
                    <a:ext uri="{9D8B030D-6E8A-4147-A177-3AD203B41FA5}">
                      <a16:colId xmlns:a16="http://schemas.microsoft.com/office/drawing/2014/main" val="986220588"/>
                    </a:ext>
                  </a:extLst>
                </a:gridCol>
                <a:gridCol w="300182">
                  <a:extLst>
                    <a:ext uri="{9D8B030D-6E8A-4147-A177-3AD203B41FA5}">
                      <a16:colId xmlns:a16="http://schemas.microsoft.com/office/drawing/2014/main" val="604154993"/>
                    </a:ext>
                  </a:extLst>
                </a:gridCol>
                <a:gridCol w="2798129">
                  <a:extLst>
                    <a:ext uri="{9D8B030D-6E8A-4147-A177-3AD203B41FA5}">
                      <a16:colId xmlns:a16="http://schemas.microsoft.com/office/drawing/2014/main" val="2741931843"/>
                    </a:ext>
                  </a:extLst>
                </a:gridCol>
                <a:gridCol w="643248">
                  <a:extLst>
                    <a:ext uri="{9D8B030D-6E8A-4147-A177-3AD203B41FA5}">
                      <a16:colId xmlns:a16="http://schemas.microsoft.com/office/drawing/2014/main" val="784824358"/>
                    </a:ext>
                  </a:extLst>
                </a:gridCol>
                <a:gridCol w="643248">
                  <a:extLst>
                    <a:ext uri="{9D8B030D-6E8A-4147-A177-3AD203B41FA5}">
                      <a16:colId xmlns:a16="http://schemas.microsoft.com/office/drawing/2014/main" val="720241299"/>
                    </a:ext>
                  </a:extLst>
                </a:gridCol>
                <a:gridCol w="643248">
                  <a:extLst>
                    <a:ext uri="{9D8B030D-6E8A-4147-A177-3AD203B41FA5}">
                      <a16:colId xmlns:a16="http://schemas.microsoft.com/office/drawing/2014/main" val="2452402239"/>
                    </a:ext>
                  </a:extLst>
                </a:gridCol>
                <a:gridCol w="643248">
                  <a:extLst>
                    <a:ext uri="{9D8B030D-6E8A-4147-A177-3AD203B41FA5}">
                      <a16:colId xmlns:a16="http://schemas.microsoft.com/office/drawing/2014/main" val="1176983990"/>
                    </a:ext>
                  </a:extLst>
                </a:gridCol>
                <a:gridCol w="643248">
                  <a:extLst>
                    <a:ext uri="{9D8B030D-6E8A-4147-A177-3AD203B41FA5}">
                      <a16:colId xmlns:a16="http://schemas.microsoft.com/office/drawing/2014/main" val="2808555310"/>
                    </a:ext>
                  </a:extLst>
                </a:gridCol>
                <a:gridCol w="643248">
                  <a:extLst>
                    <a:ext uri="{9D8B030D-6E8A-4147-A177-3AD203B41FA5}">
                      <a16:colId xmlns:a16="http://schemas.microsoft.com/office/drawing/2014/main" val="3393129901"/>
                    </a:ext>
                  </a:extLst>
                </a:gridCol>
              </a:tblGrid>
              <a:tr h="243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539877"/>
                  </a:ext>
                </a:extLst>
              </a:tr>
              <a:tr h="243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72198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69.869.337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69.869.337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45.069.749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975943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13.185.442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13.185.442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11.406.407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19997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3.540.349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3.540.349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2.407.197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939872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05019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857242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38.936.022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38.936.022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25.784.475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157496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9.961.044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012038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725744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585746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50893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69235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39746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2.127.534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894210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970852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1.135.328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12534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123164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44350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24.661.755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24.661.755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14.681.381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50391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11.501.056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11.501.056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6.587.221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841414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2.359.399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1506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1.024.544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67518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1.899.530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16985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1.205.790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96391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601.370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8326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874.248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6374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937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51198C-A2AE-47FD-8EBE-CC5BE95C5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797395"/>
              </p:ext>
            </p:extLst>
          </p:nvPr>
        </p:nvGraphicFramePr>
        <p:xfrm>
          <a:off x="628649" y="1916832"/>
          <a:ext cx="7886702" cy="3658083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63944096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34626785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66644553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364779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988569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6068937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35602505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8663116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48344673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37203809"/>
                    </a:ext>
                  </a:extLst>
                </a:gridCol>
              </a:tblGrid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21513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5017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8733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062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36555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5886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540.588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344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5611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516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7170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11615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333.599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11839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4.073.583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51118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4.073.583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566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124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51366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0754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1331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640.520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3054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2.257.025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2.257.025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1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317F6C-0001-4C86-829A-1B480E7A7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68262"/>
              </p:ext>
            </p:extLst>
          </p:nvPr>
        </p:nvGraphicFramePr>
        <p:xfrm>
          <a:off x="628649" y="1868116"/>
          <a:ext cx="7886702" cy="261771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5596304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297878896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932068178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47872474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8979936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86075260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15906230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96523438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18770629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4079323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54729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07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21.844.887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964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1.482.338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994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324.214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442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20.038.335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0813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20.038.335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486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903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3.306.097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586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8.636.888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8.636.888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8.022.606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264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19646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5.275.226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6698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4475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088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5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6B8E02-AAE0-4970-86D9-038FEB2FE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68523"/>
              </p:ext>
            </p:extLst>
          </p:nvPr>
        </p:nvGraphicFramePr>
        <p:xfrm>
          <a:off x="628650" y="1916832"/>
          <a:ext cx="7886699" cy="2192035"/>
        </p:xfrm>
        <a:graphic>
          <a:graphicData uri="http://schemas.openxmlformats.org/drawingml/2006/table">
            <a:tbl>
              <a:tblPr/>
              <a:tblGrid>
                <a:gridCol w="289845">
                  <a:extLst>
                    <a:ext uri="{9D8B030D-6E8A-4147-A177-3AD203B41FA5}">
                      <a16:colId xmlns:a16="http://schemas.microsoft.com/office/drawing/2014/main" val="1260474239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1806513104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1294199373"/>
                    </a:ext>
                  </a:extLst>
                </a:gridCol>
                <a:gridCol w="2599916">
                  <a:extLst>
                    <a:ext uri="{9D8B030D-6E8A-4147-A177-3AD203B41FA5}">
                      <a16:colId xmlns:a16="http://schemas.microsoft.com/office/drawing/2014/main" val="4282631174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4023864762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3683933697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3550602527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764009947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3246457550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837460942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416592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265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617.553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617.553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363.107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32102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445.979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445.979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276.668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425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21439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4056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2881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3830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8098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14706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22.296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4642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454A97-E939-4147-AB72-85C6B11D5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32204"/>
              </p:ext>
            </p:extLst>
          </p:nvPr>
        </p:nvGraphicFramePr>
        <p:xfrm>
          <a:off x="812571" y="1825621"/>
          <a:ext cx="7518857" cy="4413457"/>
        </p:xfrm>
        <a:graphic>
          <a:graphicData uri="http://schemas.openxmlformats.org/drawingml/2006/table">
            <a:tbl>
              <a:tblPr/>
              <a:tblGrid>
                <a:gridCol w="311842">
                  <a:extLst>
                    <a:ext uri="{9D8B030D-6E8A-4147-A177-3AD203B41FA5}">
                      <a16:colId xmlns:a16="http://schemas.microsoft.com/office/drawing/2014/main" val="3858749986"/>
                    </a:ext>
                  </a:extLst>
                </a:gridCol>
                <a:gridCol w="287854">
                  <a:extLst>
                    <a:ext uri="{9D8B030D-6E8A-4147-A177-3AD203B41FA5}">
                      <a16:colId xmlns:a16="http://schemas.microsoft.com/office/drawing/2014/main" val="1281371155"/>
                    </a:ext>
                  </a:extLst>
                </a:gridCol>
                <a:gridCol w="298515">
                  <a:extLst>
                    <a:ext uri="{9D8B030D-6E8A-4147-A177-3AD203B41FA5}">
                      <a16:colId xmlns:a16="http://schemas.microsoft.com/office/drawing/2014/main" val="634084"/>
                    </a:ext>
                  </a:extLst>
                </a:gridCol>
                <a:gridCol w="2782590">
                  <a:extLst>
                    <a:ext uri="{9D8B030D-6E8A-4147-A177-3AD203B41FA5}">
                      <a16:colId xmlns:a16="http://schemas.microsoft.com/office/drawing/2014/main" val="2422713742"/>
                    </a:ext>
                  </a:extLst>
                </a:gridCol>
                <a:gridCol w="639676">
                  <a:extLst>
                    <a:ext uri="{9D8B030D-6E8A-4147-A177-3AD203B41FA5}">
                      <a16:colId xmlns:a16="http://schemas.microsoft.com/office/drawing/2014/main" val="3307234376"/>
                    </a:ext>
                  </a:extLst>
                </a:gridCol>
                <a:gridCol w="639676">
                  <a:extLst>
                    <a:ext uri="{9D8B030D-6E8A-4147-A177-3AD203B41FA5}">
                      <a16:colId xmlns:a16="http://schemas.microsoft.com/office/drawing/2014/main" val="2474613900"/>
                    </a:ext>
                  </a:extLst>
                </a:gridCol>
                <a:gridCol w="639676">
                  <a:extLst>
                    <a:ext uri="{9D8B030D-6E8A-4147-A177-3AD203B41FA5}">
                      <a16:colId xmlns:a16="http://schemas.microsoft.com/office/drawing/2014/main" val="1502842062"/>
                    </a:ext>
                  </a:extLst>
                </a:gridCol>
                <a:gridCol w="639676">
                  <a:extLst>
                    <a:ext uri="{9D8B030D-6E8A-4147-A177-3AD203B41FA5}">
                      <a16:colId xmlns:a16="http://schemas.microsoft.com/office/drawing/2014/main" val="2992425125"/>
                    </a:ext>
                  </a:extLst>
                </a:gridCol>
                <a:gridCol w="639676">
                  <a:extLst>
                    <a:ext uri="{9D8B030D-6E8A-4147-A177-3AD203B41FA5}">
                      <a16:colId xmlns:a16="http://schemas.microsoft.com/office/drawing/2014/main" val="573436286"/>
                    </a:ext>
                  </a:extLst>
                </a:gridCol>
                <a:gridCol w="639676">
                  <a:extLst>
                    <a:ext uri="{9D8B030D-6E8A-4147-A177-3AD203B41FA5}">
                      <a16:colId xmlns:a16="http://schemas.microsoft.com/office/drawing/2014/main" val="1247519582"/>
                    </a:ext>
                  </a:extLst>
                </a:gridCol>
              </a:tblGrid>
              <a:tr h="164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0697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7275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46.853.445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46.853.445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31.935.529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079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20.021.203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20.021.203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17.383.238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22904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6.225.260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6.225.260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5.036.546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19269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15341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57997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6.302.578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847058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2.070.194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306186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881.038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5225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07393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33085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78309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4.232.384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07349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2.968.441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23016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97.711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2441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52563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388.627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198951"/>
                  </a:ext>
                </a:extLst>
              </a:tr>
              <a:tr h="193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566.583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354455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86205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853589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1.225.984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387662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1.906.578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1.906.578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1.052.119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13251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70891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135.052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135.052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56823"/>
                  </a:ext>
                </a:extLst>
              </a:tr>
              <a:tr h="164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84.596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84.596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59.584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442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</TotalTime>
  <Words>2697</Words>
  <Application>Microsoft Office PowerPoint</Application>
  <PresentationFormat>Presentación en pantalla (4:3)</PresentationFormat>
  <Paragraphs>1595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29: MINISTERIO DE LAS CULTURAS, LAS ARTES Y EL PATRIMONIO</vt:lpstr>
      <vt:lpstr>EJECUCIÓN ACUMULADA DE GASTOS A NOVIEMBRE DE 2018  PARTIDA 29 MINISTERIO DE LAS CULTURAS, LAS ARTES Y EL PATRIMONIO</vt:lpstr>
      <vt:lpstr>EJECUCIÓN ACUMULADA DE GASTOS A NOVIEMBRE DE 2018  PARTIDA 29 MINISTERIO DE LAS CULTURAS, LAS ARTES Y EL PATRIMONIO</vt:lpstr>
      <vt:lpstr>EJECUCIÓN ACUMULADA DE GASTOS A NOVIEMBRE DE 2018  PARTIDA 29 RESUMEN POR CAPÍTULOS</vt:lpstr>
      <vt:lpstr>EJECUCIÓN ACUMULADA DE GASTOS A NOVIEMBRE DE 2018  PARTIDA 29. CAPÍTUO 01. PROGRAMA 01: SUBSECRETARÍA DE LAS CULTURAS Y LAS ARTES </vt:lpstr>
      <vt:lpstr>EJECUCIÓN ACUMULADA DE GASTOS A NOVIEMBRE DE 2018  PARTIDA 29. CAPÍTUO 01. PROGRAMA 01: SUBSECRETARÍA DE LAS CULTURAS Y LAS ARTES </vt:lpstr>
      <vt:lpstr>EJECUCIÓN ACUMULADA DE GASTOS A NOVIEMBRE DE 2018  PARTIDA 29. CAPÍTUO 01. PROGRAMA 02: FONDOS CULTURALES Y ARTÍSTICOS </vt:lpstr>
      <vt:lpstr>EJECUCIÓN ACUMULADA DE GASTOS A NOVIEMBRE DE 2018  PARTIDA 29. CAPÍTUO 02. PROGRAMA 01: SUBSECRETARÍA DEL PATRIMONIO CULTURAL </vt:lpstr>
      <vt:lpstr>EJECUCIÓN ACUMULADA DE GASTOS A NOVIEMBRE DE 2018  PARTIDA 29. CAPÍTUO 03. PROGRAMA 01: SERVICIO NACIONAL DEL PATRIMONIO CULTURAL </vt:lpstr>
      <vt:lpstr>EJECUCIÓN ACUMULADA DE GASTOS A NOVIEMBRE DE 2018  PARTIDA 29. CAPÍTUO 03. PROGRAMA 01: SERVICIO NACIONAL DEL PATRIMONIO CULTURAL </vt:lpstr>
      <vt:lpstr>EJECUCIÓN ACUMULADA DE GASTOS A NOVIEMBRE DE 2018  PARTIDA 29. CAPÍTUO 03. PROGRAMA 02: RED DE BIBLIOTECAS PÚBLICAS </vt:lpstr>
      <vt:lpstr>EJECUCIÓN ACUMULADA DE GASTOS A NOVIEMBRE DE 2018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205</cp:revision>
  <cp:lastPrinted>2017-06-20T21:34:02Z</cp:lastPrinted>
  <dcterms:created xsi:type="dcterms:W3CDTF">2016-06-23T13:38:47Z</dcterms:created>
  <dcterms:modified xsi:type="dcterms:W3CDTF">2019-01-14T20:38:15Z</dcterms:modified>
</cp:coreProperties>
</file>