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301" r:id="rId6"/>
    <p:sldId id="263" r:id="rId7"/>
    <p:sldId id="265" r:id="rId8"/>
    <p:sldId id="300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el mes de NOVIEMBRE, el Servicio Electoral registró una ejecución que ascendió a </a:t>
            </a:r>
            <a:r>
              <a:rPr lang="es-CL" sz="1400" b="1" dirty="0"/>
              <a:t>$1.681 millones</a:t>
            </a:r>
            <a:r>
              <a:rPr lang="es-CL" sz="1400" dirty="0"/>
              <a:t>, equivalente a un gasto de </a:t>
            </a:r>
            <a:r>
              <a:rPr lang="es-CL" sz="1400" b="1" dirty="0"/>
              <a:t>7,1%</a:t>
            </a:r>
            <a:r>
              <a:rPr lang="es-CL" sz="1400" dirty="0"/>
              <a:t> respecto de la ley inicial, dicha ejecución es menor en 2,8 puntos porcentuales respecto a igual mes del año 2017.  Con ello, la ejecución acumulada al undécimo mes de 2018 ascendió a </a:t>
            </a:r>
            <a:r>
              <a:rPr lang="es-CL" sz="1400" b="1" dirty="0"/>
              <a:t>$30.144 millones</a:t>
            </a:r>
            <a:r>
              <a:rPr lang="es-CL" sz="1400" dirty="0"/>
              <a:t>, equivalente a un </a:t>
            </a:r>
            <a:r>
              <a:rPr lang="es-CL" sz="1400" b="1" dirty="0"/>
              <a:t>91,2%</a:t>
            </a:r>
            <a:r>
              <a:rPr lang="es-CL" sz="1400" dirty="0"/>
              <a:t> del presupuesto vigente y un </a:t>
            </a:r>
            <a:r>
              <a:rPr lang="es-CL" sz="1400" b="1" dirty="0"/>
              <a:t>126,4%</a:t>
            </a:r>
            <a:r>
              <a:rPr lang="es-CL" sz="1400" dirty="0"/>
              <a:t> del presupuesto inicial que presentó un incremento consolidado de $8.188 millones, afectando principalmente al subtítulo 34 “servicio de la deuda”, para hacer frente a los gastos devengados al 31 de diciembre de 2017 (deuda flotante).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51% del presupuesto vigente para el ejercicio 2018, se concentra en </a:t>
            </a:r>
            <a:r>
              <a:rPr lang="es-CL" sz="1400" b="1" dirty="0"/>
              <a:t>Elecciones Parlamentarias y Presidencial</a:t>
            </a:r>
            <a:r>
              <a:rPr lang="es-CL" sz="1400" dirty="0"/>
              <a:t>, que al mes de NOVIEMBRE alcanzó un nivel de ejecución de </a:t>
            </a:r>
            <a:r>
              <a:rPr lang="es-CL" sz="1400" b="1" dirty="0"/>
              <a:t>97,1%</a:t>
            </a:r>
            <a:r>
              <a:rPr lang="es-CL" sz="14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global, el subtítulo que registra la menor erogación es </a:t>
            </a:r>
            <a:r>
              <a:rPr lang="es-CL" sz="1400" b="1" dirty="0"/>
              <a:t>adquisición de activos no financieros</a:t>
            </a:r>
            <a:r>
              <a:rPr lang="es-CL" sz="1400" dirty="0"/>
              <a:t> con un gasto de 33,1%, mientras que el mayor nivel de ejecución se registra en los subtítulos</a:t>
            </a:r>
            <a:r>
              <a:rPr lang="es-CL" sz="1400" b="1" dirty="0"/>
              <a:t> Prestaciones de Seguridad Social, </a:t>
            </a:r>
            <a:r>
              <a:rPr lang="es-CL" sz="1400" b="1" dirty="0" err="1"/>
              <a:t>Integros</a:t>
            </a:r>
            <a:r>
              <a:rPr lang="es-CL" sz="1400" b="1" dirty="0"/>
              <a:t> al Fisco y Servicio de la deuda, todos con un 100%</a:t>
            </a:r>
            <a:r>
              <a:rPr lang="es-CL" sz="1400" dirty="0"/>
              <a:t>, que a su vez representan el 26,2% del presupuesto vigente de la Partida.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31565D5-9CCD-4B75-9269-05D7E1A69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67" y="1913907"/>
            <a:ext cx="3998454" cy="244826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040B0BA-3A4B-4F13-A91A-7827926FB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280" y="1913906"/>
            <a:ext cx="4071938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AEDD00F-FAA8-4ED0-8991-0DC1E1A78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585402"/>
              </p:ext>
            </p:extLst>
          </p:nvPr>
        </p:nvGraphicFramePr>
        <p:xfrm>
          <a:off x="628651" y="1822310"/>
          <a:ext cx="7886698" cy="2086943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67650757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2116214164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303582652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75232455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897373357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4051857161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1365475341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1610990176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635400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06969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33.048.796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9.207.998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30.143.919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1316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11.420.753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515.893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10.403.789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7816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12.663.396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-13.859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10.941.633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96987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37809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62.164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86609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16852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-19.724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79.154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47053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8.499.964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193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916BCF8-8676-40DC-B25A-E84532F4A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796346"/>
              </p:ext>
            </p:extLst>
          </p:nvPr>
        </p:nvGraphicFramePr>
        <p:xfrm>
          <a:off x="628650" y="1822310"/>
          <a:ext cx="7886700" cy="997713"/>
        </p:xfrm>
        <a:graphic>
          <a:graphicData uri="http://schemas.openxmlformats.org/drawingml/2006/table">
            <a:tbl>
              <a:tblPr/>
              <a:tblGrid>
                <a:gridCol w="296828">
                  <a:extLst>
                    <a:ext uri="{9D8B030D-6E8A-4147-A177-3AD203B41FA5}">
                      <a16:colId xmlns:a16="http://schemas.microsoft.com/office/drawing/2014/main" val="3335436923"/>
                    </a:ext>
                  </a:extLst>
                </a:gridCol>
                <a:gridCol w="296828">
                  <a:extLst>
                    <a:ext uri="{9D8B030D-6E8A-4147-A177-3AD203B41FA5}">
                      <a16:colId xmlns:a16="http://schemas.microsoft.com/office/drawing/2014/main" val="1108330583"/>
                    </a:ext>
                  </a:extLst>
                </a:gridCol>
                <a:gridCol w="2662540">
                  <a:extLst>
                    <a:ext uri="{9D8B030D-6E8A-4147-A177-3AD203B41FA5}">
                      <a16:colId xmlns:a16="http://schemas.microsoft.com/office/drawing/2014/main" val="253436757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343325119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2173385791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1331354622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1339529045"/>
                    </a:ext>
                  </a:extLst>
                </a:gridCol>
                <a:gridCol w="724258">
                  <a:extLst>
                    <a:ext uri="{9D8B030D-6E8A-4147-A177-3AD203B41FA5}">
                      <a16:colId xmlns:a16="http://schemas.microsoft.com/office/drawing/2014/main" val="3439411129"/>
                    </a:ext>
                  </a:extLst>
                </a:gridCol>
                <a:gridCol w="724258">
                  <a:extLst>
                    <a:ext uri="{9D8B030D-6E8A-4147-A177-3AD203B41FA5}">
                      <a16:colId xmlns:a16="http://schemas.microsoft.com/office/drawing/2014/main" val="3574293135"/>
                    </a:ext>
                  </a:extLst>
                </a:gridCol>
              </a:tblGrid>
              <a:tr h="1781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654624"/>
                  </a:ext>
                </a:extLst>
              </a:tr>
              <a:tr h="285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907190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33.048.796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9.207.998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30.143.919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288954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16.120.565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1.500.894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13.707.101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406859"/>
                  </a:ext>
                </a:extLst>
              </a:tr>
              <a:tr h="178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Elecciones Parlamentarias y Presidencial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16.928.231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7.707.104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16.436.818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70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ADAB263-07B4-49BA-BFEB-AD1C3689C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631286"/>
              </p:ext>
            </p:extLst>
          </p:nvPr>
        </p:nvGraphicFramePr>
        <p:xfrm>
          <a:off x="628650" y="1993424"/>
          <a:ext cx="7886699" cy="2914145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1959368202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3200608402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2744009253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3783631384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509800915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060215964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575492712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2223793229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3954857741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50583335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017724"/>
                  </a:ext>
                </a:extLst>
              </a:tr>
              <a:tr h="312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74374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16.120.565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1.500.894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13.707.101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92934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10.201.888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341.214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9.250.876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2401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4.341.451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-158.863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3.038.987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38203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02309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157.200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25066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04985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97698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79.154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5083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54.991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88087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74.212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-7.868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17.799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95621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59.425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75706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50.320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-5.712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58694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1.180.869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66918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1.180.869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529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03:  ELECCIONES PARLAMENTARIAS Y PRESIDENCIAL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9ED9D08-DB34-4B58-9EED-EFA48787C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458268"/>
              </p:ext>
            </p:extLst>
          </p:nvPr>
        </p:nvGraphicFramePr>
        <p:xfrm>
          <a:off x="628650" y="1988840"/>
          <a:ext cx="7886699" cy="1491765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3012975598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3914864955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1567554944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357306752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1349618621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515497236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4169278211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1220183131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2094685898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4293756595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044861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158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16.928.231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7.707.104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16.436.818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75347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1.218.865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174.679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1.152.913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71696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8.321.945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7.902.646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95763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62.164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20315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5918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364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2807</TotalTime>
  <Words>832</Words>
  <Application>Microsoft Office PowerPoint</Application>
  <PresentationFormat>Presentación en pantalla (4:3)</PresentationFormat>
  <Paragraphs>371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NOVIEMBRE DE 2018 PARTIDA 28: SERVICIO ELECTORAL</vt:lpstr>
      <vt:lpstr>EJECUCIÓN ACUMULADA DE GASTOS A NOVIEMBRE DE 2018  PARTIDA 28 SERVICIO ELECTORAL</vt:lpstr>
      <vt:lpstr>Presentación de PowerPoint</vt:lpstr>
      <vt:lpstr>EJECUCIÓN ACUMULADA DE GASTOS A NOVIEMBRE DE 2018  PARTIDA 28 SERVICIO ELECTORAL</vt:lpstr>
      <vt:lpstr>EJECUCIÓN ACUMULADA DE GASTOS A NOVIEMBRE DE 2018  PARTIDA 28 RESUMEN POR CAPÍTULOS</vt:lpstr>
      <vt:lpstr>EJECUCIÓN ACUMULADA DE GASTOS A NOVIEMBRE DE 2018  PARTIDA 28. CAPÍTULO 01. PROGRAMA 01:  SERVICIO ELECTORAL</vt:lpstr>
      <vt:lpstr>EJECUCIÓN ACUMULADA DE GASTOS A NOVIEMBRE DE 2018  PARTIDA 28. CAPÍTULO 01. PROGRAMA 03:  ELECCIONES PARLAMENTARIAS Y PRESIDENCIAL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167</cp:revision>
  <cp:lastPrinted>2016-10-11T11:56:42Z</cp:lastPrinted>
  <dcterms:created xsi:type="dcterms:W3CDTF">2016-06-23T13:38:47Z</dcterms:created>
  <dcterms:modified xsi:type="dcterms:W3CDTF">2019-01-09T20:33:55Z</dcterms:modified>
</cp:coreProperties>
</file>